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8" r:id="rId4"/>
    <p:sldMasterId id="2147483860" r:id="rId5"/>
  </p:sldMasterIdLst>
  <p:notesMasterIdLst>
    <p:notesMasterId r:id="rId26"/>
  </p:notesMasterIdLst>
  <p:handoutMasterIdLst>
    <p:handoutMasterId r:id="rId27"/>
  </p:handoutMasterIdLst>
  <p:sldIdLst>
    <p:sldId id="256" r:id="rId6"/>
    <p:sldId id="294" r:id="rId7"/>
    <p:sldId id="274" r:id="rId8"/>
    <p:sldId id="281" r:id="rId9"/>
    <p:sldId id="282" r:id="rId10"/>
    <p:sldId id="285" r:id="rId11"/>
    <p:sldId id="286" r:id="rId12"/>
    <p:sldId id="287" r:id="rId13"/>
    <p:sldId id="283" r:id="rId14"/>
    <p:sldId id="288" r:id="rId15"/>
    <p:sldId id="295" r:id="rId16"/>
    <p:sldId id="284" r:id="rId17"/>
    <p:sldId id="289" r:id="rId18"/>
    <p:sldId id="290" r:id="rId19"/>
    <p:sldId id="297" r:id="rId20"/>
    <p:sldId id="298" r:id="rId21"/>
    <p:sldId id="291" r:id="rId22"/>
    <p:sldId id="292" r:id="rId23"/>
    <p:sldId id="296" r:id="rId24"/>
    <p:sldId id="270" r:id="rId2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00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517" autoAdjust="0"/>
    <p:restoredTop sz="94660"/>
  </p:normalViewPr>
  <p:slideViewPr>
    <p:cSldViewPr>
      <p:cViewPr varScale="1">
        <p:scale>
          <a:sx n="105" d="100"/>
          <a:sy n="105" d="100"/>
        </p:scale>
        <p:origin x="1339" y="8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FF1E6C39-E297-4BD5-B11D-57E0B9FC8550}" type="datetimeFigureOut">
              <a:rPr lang="en-US"/>
              <a:pPr>
                <a:defRPr/>
              </a:pPr>
              <a:t>1/18/2017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25529CDE-D1B8-44DC-82A7-D1DB5CEFFF78}" type="slidenum">
              <a:rPr lang="en-US"/>
              <a:pPr>
                <a:defRPr/>
              </a:pPr>
              <a:t>‹#›</a:t>
            </a:fld>
            <a:endParaRPr lang="en-US"/>
          </a:p>
        </p:txBody>
      </p:sp>
    </p:spTree>
    <p:extLst>
      <p:ext uri="{BB962C8B-B14F-4D97-AF65-F5344CB8AC3E}">
        <p14:creationId xmlns:p14="http://schemas.microsoft.com/office/powerpoint/2010/main" val="5557325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F3C8121-4846-44D6-B9AB-507571E3BD03}" type="datetimeFigureOut">
              <a:rPr lang="en-US"/>
              <a:pPr>
                <a:defRPr/>
              </a:pPr>
              <a:t>1/18/2017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F6D04D0E-F5B3-475B-9478-FACE8F712075}" type="slidenum">
              <a:rPr lang="en-US"/>
              <a:pPr>
                <a:defRPr/>
              </a:pPr>
              <a:t>‹#›</a:t>
            </a:fld>
            <a:endParaRPr lang="en-US"/>
          </a:p>
        </p:txBody>
      </p:sp>
    </p:spTree>
    <p:extLst>
      <p:ext uri="{BB962C8B-B14F-4D97-AF65-F5344CB8AC3E}">
        <p14:creationId xmlns:p14="http://schemas.microsoft.com/office/powerpoint/2010/main" val="16829506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6D3D534-35BD-4DDB-8410-700496E3FF24}" type="slidenum">
              <a:rPr lang="en-US" smtClean="0"/>
              <a:pPr/>
              <a:t>1</a:t>
            </a:fld>
            <a:endParaRPr lang="en-US"/>
          </a:p>
        </p:txBody>
      </p:sp>
    </p:spTree>
    <p:extLst>
      <p:ext uri="{BB962C8B-B14F-4D97-AF65-F5344CB8AC3E}">
        <p14:creationId xmlns:p14="http://schemas.microsoft.com/office/powerpoint/2010/main" val="2744265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Calibri"/>
              </a:rPr>
              <a:t>Disposition Meeting</a:t>
            </a:r>
          </a:p>
          <a:p>
            <a:r>
              <a:rPr lang="en-US" b="1">
                <a:latin typeface="Calibri"/>
              </a:rPr>
              <a:t/>
            </a:r>
            <a:br>
              <a:rPr lang="en-US" b="1">
                <a:latin typeface="Calibri"/>
              </a:rPr>
            </a:br>
            <a:endParaRPr lang="en-US" b="1">
              <a:latin typeface="Calibri"/>
            </a:endParaRPr>
          </a:p>
          <a:p>
            <a:r>
              <a:rPr lang="en-US" b="1">
                <a:latin typeface="Calibri"/>
              </a:rPr>
              <a:t>Assigned to Agency</a:t>
            </a:r>
          </a:p>
          <a:p>
            <a:r>
              <a:rPr lang="en-US" b="1">
                <a:latin typeface="Calibri"/>
              </a:rPr>
              <a:t/>
            </a:r>
            <a:br>
              <a:rPr lang="en-US" b="1">
                <a:latin typeface="Calibri"/>
              </a:rPr>
            </a:br>
            <a:endParaRPr lang="en-US" b="1">
              <a:latin typeface="Calibri"/>
            </a:endParaRPr>
          </a:p>
          <a:p>
            <a:r>
              <a:rPr lang="en-US" b="1">
                <a:latin typeface="Calibri"/>
              </a:rPr>
              <a:t>Housed</a:t>
            </a:r>
          </a:p>
          <a:p>
            <a:r>
              <a:rPr lang="en-US" b="1">
                <a:latin typeface="Calibri"/>
              </a:rPr>
              <a:t/>
            </a:r>
            <a:br>
              <a:rPr lang="en-US" b="1">
                <a:latin typeface="Calibri"/>
              </a:rPr>
            </a:br>
            <a:endParaRPr lang="en-US" b="1">
              <a:latin typeface="Calibri"/>
            </a:endParaRPr>
          </a:p>
          <a:p>
            <a:r>
              <a:rPr lang="en-US" b="1">
                <a:latin typeface="Calibri"/>
              </a:rPr>
              <a:t/>
            </a:r>
            <a:br>
              <a:rPr lang="en-US" b="1">
                <a:latin typeface="Calibri"/>
              </a:rPr>
            </a:br>
            <a:endParaRPr lang="en-US" b="1">
              <a:latin typeface="Calibri"/>
            </a:endParaRPr>
          </a:p>
        </p:txBody>
      </p:sp>
      <p:sp>
        <p:nvSpPr>
          <p:cNvPr id="4" name="Slide Number Placeholder 3"/>
          <p:cNvSpPr>
            <a:spLocks noGrp="1"/>
          </p:cNvSpPr>
          <p:nvPr>
            <p:ph type="sldNum" sz="quarter" idx="10"/>
          </p:nvPr>
        </p:nvSpPr>
        <p:spPr/>
        <p:txBody>
          <a:bodyPr/>
          <a:lstStyle/>
          <a:p>
            <a:pPr>
              <a:defRPr/>
            </a:pPr>
            <a:fld id="{F6D04D0E-F5B3-475B-9478-FACE8F712075}" type="slidenum">
              <a:rPr lang="en-US" smtClean="0"/>
              <a:pPr>
                <a:defRPr/>
              </a:pPr>
              <a:t>10</a:t>
            </a:fld>
            <a:endParaRPr lang="en-US"/>
          </a:p>
        </p:txBody>
      </p:sp>
    </p:spTree>
    <p:extLst>
      <p:ext uri="{BB962C8B-B14F-4D97-AF65-F5344CB8AC3E}">
        <p14:creationId xmlns:p14="http://schemas.microsoft.com/office/powerpoint/2010/main" val="1126935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Verdana"/>
              </a:rPr>
              <a:t>Total referrals made to registry (10/1/2014-9/30/2016)</a:t>
            </a:r>
          </a:p>
          <a:p>
            <a:r>
              <a:rPr lang="en-US">
                <a:latin typeface="Verdana"/>
                <a:ea typeface="Verdana"/>
                <a:cs typeface="Verdana"/>
              </a:rPr>
              <a:t>- may include duplicates and HH members </a:t>
            </a:r>
          </a:p>
        </p:txBody>
      </p:sp>
      <p:sp>
        <p:nvSpPr>
          <p:cNvPr id="4" name="Slide Number Placeholder 3"/>
          <p:cNvSpPr>
            <a:spLocks noGrp="1"/>
          </p:cNvSpPr>
          <p:nvPr>
            <p:ph type="sldNum" sz="quarter" idx="10"/>
          </p:nvPr>
        </p:nvSpPr>
        <p:spPr/>
        <p:txBody>
          <a:bodyPr/>
          <a:lstStyle/>
          <a:p>
            <a:pPr>
              <a:defRPr/>
            </a:pPr>
            <a:fld id="{F6D04D0E-F5B3-475B-9478-FACE8F712075}" type="slidenum">
              <a:rPr lang="en-US" smtClean="0"/>
              <a:pPr>
                <a:defRPr/>
              </a:pPr>
              <a:t>11</a:t>
            </a:fld>
            <a:endParaRPr lang="en-US"/>
          </a:p>
        </p:txBody>
      </p:sp>
    </p:spTree>
    <p:extLst>
      <p:ext uri="{BB962C8B-B14F-4D97-AF65-F5344CB8AC3E}">
        <p14:creationId xmlns:p14="http://schemas.microsoft.com/office/powerpoint/2010/main" val="3935513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D04D0E-F5B3-475B-9478-FACE8F712075}" type="slidenum">
              <a:rPr lang="en-US" smtClean="0"/>
              <a:pPr>
                <a:defRPr/>
              </a:pPr>
              <a:t>12</a:t>
            </a:fld>
            <a:endParaRPr lang="en-US"/>
          </a:p>
        </p:txBody>
      </p:sp>
    </p:spTree>
    <p:extLst>
      <p:ext uri="{BB962C8B-B14F-4D97-AF65-F5344CB8AC3E}">
        <p14:creationId xmlns:p14="http://schemas.microsoft.com/office/powerpoint/2010/main" val="21915919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D04D0E-F5B3-475B-9478-FACE8F712075}" type="slidenum">
              <a:rPr lang="en-US" smtClean="0"/>
              <a:pPr>
                <a:defRPr/>
              </a:pPr>
              <a:t>13</a:t>
            </a:fld>
            <a:endParaRPr lang="en-US"/>
          </a:p>
        </p:txBody>
      </p:sp>
    </p:spTree>
    <p:extLst>
      <p:ext uri="{BB962C8B-B14F-4D97-AF65-F5344CB8AC3E}">
        <p14:creationId xmlns:p14="http://schemas.microsoft.com/office/powerpoint/2010/main" val="30200276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D04D0E-F5B3-475B-9478-FACE8F712075}" type="slidenum">
              <a:rPr lang="en-US" smtClean="0"/>
              <a:pPr>
                <a:defRPr/>
              </a:pPr>
              <a:t>14</a:t>
            </a:fld>
            <a:endParaRPr lang="en-US"/>
          </a:p>
        </p:txBody>
      </p:sp>
    </p:spTree>
    <p:extLst>
      <p:ext uri="{BB962C8B-B14F-4D97-AF65-F5344CB8AC3E}">
        <p14:creationId xmlns:p14="http://schemas.microsoft.com/office/powerpoint/2010/main" val="26316164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D04D0E-F5B3-475B-9478-FACE8F712075}" type="slidenum">
              <a:rPr lang="en-US" smtClean="0"/>
              <a:pPr>
                <a:defRPr/>
              </a:pPr>
              <a:t>17</a:t>
            </a:fld>
            <a:endParaRPr lang="en-US"/>
          </a:p>
        </p:txBody>
      </p:sp>
    </p:spTree>
    <p:extLst>
      <p:ext uri="{BB962C8B-B14F-4D97-AF65-F5344CB8AC3E}">
        <p14:creationId xmlns:p14="http://schemas.microsoft.com/office/powerpoint/2010/main" val="7023039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D04D0E-F5B3-475B-9478-FACE8F712075}" type="slidenum">
              <a:rPr lang="en-US" smtClean="0"/>
              <a:pPr>
                <a:defRPr/>
              </a:pPr>
              <a:t>18</a:t>
            </a:fld>
            <a:endParaRPr lang="en-US"/>
          </a:p>
        </p:txBody>
      </p:sp>
    </p:spTree>
    <p:extLst>
      <p:ext uri="{BB962C8B-B14F-4D97-AF65-F5344CB8AC3E}">
        <p14:creationId xmlns:p14="http://schemas.microsoft.com/office/powerpoint/2010/main" val="28119332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D04D0E-F5B3-475B-9478-FACE8F712075}" type="slidenum">
              <a:rPr lang="en-US" smtClean="0"/>
              <a:pPr>
                <a:defRPr/>
              </a:pPr>
              <a:t>19</a:t>
            </a:fld>
            <a:endParaRPr lang="en-US"/>
          </a:p>
        </p:txBody>
      </p:sp>
    </p:spTree>
    <p:extLst>
      <p:ext uri="{BB962C8B-B14F-4D97-AF65-F5344CB8AC3E}">
        <p14:creationId xmlns:p14="http://schemas.microsoft.com/office/powerpoint/2010/main" val="1667514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D04D0E-F5B3-475B-9478-FACE8F712075}" type="slidenum">
              <a:rPr lang="en-US" smtClean="0"/>
              <a:pPr>
                <a:defRPr/>
              </a:pPr>
              <a:t>2</a:t>
            </a:fld>
            <a:endParaRPr lang="en-US"/>
          </a:p>
        </p:txBody>
      </p:sp>
    </p:spTree>
    <p:extLst>
      <p:ext uri="{BB962C8B-B14F-4D97-AF65-F5344CB8AC3E}">
        <p14:creationId xmlns:p14="http://schemas.microsoft.com/office/powerpoint/2010/main" val="1608316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D04D0E-F5B3-475B-9478-FACE8F712075}" type="slidenum">
              <a:rPr lang="en-US" smtClean="0"/>
              <a:pPr>
                <a:defRPr/>
              </a:pPr>
              <a:t>3</a:t>
            </a:fld>
            <a:endParaRPr lang="en-US"/>
          </a:p>
        </p:txBody>
      </p:sp>
    </p:spTree>
    <p:extLst>
      <p:ext uri="{BB962C8B-B14F-4D97-AF65-F5344CB8AC3E}">
        <p14:creationId xmlns:p14="http://schemas.microsoft.com/office/powerpoint/2010/main" val="3249280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rPr>
              <a:t>I think this would be a good time to present how the Alliance works collaboratively in coordinating resources under these arenas.  How the processes have shifted from individual to collective and focusing in on the barriers of the system.  </a:t>
            </a:r>
          </a:p>
          <a:p>
            <a:r>
              <a:rPr lang="en-US">
                <a:latin typeface="Calibri"/>
              </a:rPr>
              <a:t>We as a community have transformed how we provide the match for the right housing resources to the individual.  It doesn't matter what door they walk into.  Instead the community strategically makes decisions based on the array of resources with policy and administration so that each program participant receives the best match for their needs.  </a:t>
            </a:r>
          </a:p>
        </p:txBody>
      </p:sp>
      <p:sp>
        <p:nvSpPr>
          <p:cNvPr id="4" name="Slide Number Placeholder 3"/>
          <p:cNvSpPr>
            <a:spLocks noGrp="1"/>
          </p:cNvSpPr>
          <p:nvPr>
            <p:ph type="sldNum" sz="quarter" idx="10"/>
          </p:nvPr>
        </p:nvSpPr>
        <p:spPr/>
        <p:txBody>
          <a:bodyPr/>
          <a:lstStyle/>
          <a:p>
            <a:pPr>
              <a:defRPr/>
            </a:pPr>
            <a:fld id="{F6D04D0E-F5B3-475B-9478-FACE8F712075}" type="slidenum">
              <a:rPr lang="en-US" smtClean="0"/>
              <a:pPr>
                <a:defRPr/>
              </a:pPr>
              <a:t>4</a:t>
            </a:fld>
            <a:endParaRPr lang="en-US"/>
          </a:p>
        </p:txBody>
      </p:sp>
    </p:spTree>
    <p:extLst>
      <p:ext uri="{BB962C8B-B14F-4D97-AF65-F5344CB8AC3E}">
        <p14:creationId xmlns:p14="http://schemas.microsoft.com/office/powerpoint/2010/main" val="513866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D04D0E-F5B3-475B-9478-FACE8F712075}" type="slidenum">
              <a:rPr lang="en-US" smtClean="0"/>
              <a:pPr>
                <a:defRPr/>
              </a:pPr>
              <a:t>5</a:t>
            </a:fld>
            <a:endParaRPr lang="en-US"/>
          </a:p>
        </p:txBody>
      </p:sp>
    </p:spTree>
    <p:extLst>
      <p:ext uri="{BB962C8B-B14F-4D97-AF65-F5344CB8AC3E}">
        <p14:creationId xmlns:p14="http://schemas.microsoft.com/office/powerpoint/2010/main" val="936318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D04D0E-F5B3-475B-9478-FACE8F712075}" type="slidenum">
              <a:rPr lang="en-US" smtClean="0"/>
              <a:pPr>
                <a:defRPr/>
              </a:pPr>
              <a:t>6</a:t>
            </a:fld>
            <a:endParaRPr lang="en-US"/>
          </a:p>
        </p:txBody>
      </p:sp>
    </p:spTree>
    <p:extLst>
      <p:ext uri="{BB962C8B-B14F-4D97-AF65-F5344CB8AC3E}">
        <p14:creationId xmlns:p14="http://schemas.microsoft.com/office/powerpoint/2010/main" val="4288929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D04D0E-F5B3-475B-9478-FACE8F712075}" type="slidenum">
              <a:rPr lang="en-US" smtClean="0"/>
              <a:pPr>
                <a:defRPr/>
              </a:pPr>
              <a:t>7</a:t>
            </a:fld>
            <a:endParaRPr lang="en-US"/>
          </a:p>
        </p:txBody>
      </p:sp>
    </p:spTree>
    <p:extLst>
      <p:ext uri="{BB962C8B-B14F-4D97-AF65-F5344CB8AC3E}">
        <p14:creationId xmlns:p14="http://schemas.microsoft.com/office/powerpoint/2010/main" val="2667073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rPr>
              <a:t/>
            </a:r>
            <a:br>
              <a:rPr lang="en-US">
                <a:latin typeface="Calibri"/>
              </a:rPr>
            </a:br>
            <a:endParaRPr lang="en-US">
              <a:latin typeface="Calibri"/>
            </a:endParaRPr>
          </a:p>
          <a:p>
            <a:r>
              <a:rPr lang="en-US" b="1">
                <a:latin typeface="Calibri"/>
              </a:rPr>
              <a:t>Background</a:t>
            </a:r>
          </a:p>
          <a:p>
            <a:r>
              <a:rPr lang="en-US">
                <a:latin typeface="Calibri"/>
              </a:rPr>
              <a:t>Collaboration between CoC partners to prioritize clients most in need</a:t>
            </a:r>
          </a:p>
          <a:p>
            <a:r>
              <a:rPr lang="en-US">
                <a:latin typeface="Calibri"/>
              </a:rPr>
              <a:t>Began in 2014? and has evolved to keep up with changing environment and funder standards</a:t>
            </a:r>
          </a:p>
          <a:p>
            <a:r>
              <a:rPr lang="en-US">
                <a:latin typeface="Calibri"/>
              </a:rPr>
              <a:t>Participation- includes PSH providers, Shelters, HARA, Youth provider, Veteran providers, </a:t>
            </a:r>
          </a:p>
          <a:p>
            <a:r>
              <a:rPr lang="en-US">
                <a:latin typeface="Calibri"/>
              </a:rPr>
              <a:t>QSOBBA share between HMIS partners</a:t>
            </a:r>
          </a:p>
          <a:p>
            <a:r>
              <a:rPr lang="en-US">
                <a:latin typeface="Calibri"/>
              </a:rPr>
              <a:t>Community MOU to share </a:t>
            </a:r>
          </a:p>
          <a:p>
            <a:r>
              <a:rPr lang="en-US">
                <a:latin typeface="Calibri"/>
              </a:rPr>
              <a:t/>
            </a:r>
            <a:br>
              <a:rPr lang="en-US">
                <a:latin typeface="Calibri"/>
              </a:rPr>
            </a:br>
            <a:endParaRPr lang="en-US">
              <a:latin typeface="Calibri"/>
            </a:endParaRPr>
          </a:p>
          <a:p>
            <a:r>
              <a:rPr lang="en-US">
                <a:latin typeface="Calibri"/>
              </a:rPr>
              <a:t/>
            </a:r>
            <a:br>
              <a:rPr lang="en-US">
                <a:latin typeface="Calibri"/>
              </a:rPr>
            </a:br>
            <a:endParaRPr lang="en-US">
              <a:latin typeface="Calibri"/>
            </a:endParaRPr>
          </a:p>
        </p:txBody>
      </p:sp>
      <p:sp>
        <p:nvSpPr>
          <p:cNvPr id="4" name="Slide Number Placeholder 3"/>
          <p:cNvSpPr>
            <a:spLocks noGrp="1"/>
          </p:cNvSpPr>
          <p:nvPr>
            <p:ph type="sldNum" sz="quarter" idx="10"/>
          </p:nvPr>
        </p:nvSpPr>
        <p:spPr/>
        <p:txBody>
          <a:bodyPr/>
          <a:lstStyle/>
          <a:p>
            <a:pPr>
              <a:defRPr/>
            </a:pPr>
            <a:fld id="{F6D04D0E-F5B3-475B-9478-FACE8F712075}" type="slidenum">
              <a:rPr lang="en-US" smtClean="0"/>
              <a:pPr>
                <a:defRPr/>
              </a:pPr>
              <a:t>8</a:t>
            </a:fld>
            <a:endParaRPr lang="en-US"/>
          </a:p>
        </p:txBody>
      </p:sp>
    </p:spTree>
    <p:extLst>
      <p:ext uri="{BB962C8B-B14F-4D97-AF65-F5344CB8AC3E}">
        <p14:creationId xmlns:p14="http://schemas.microsoft.com/office/powerpoint/2010/main" val="3766403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Calibri"/>
              </a:rPr>
              <a:t>Screening</a:t>
            </a:r>
          </a:p>
          <a:p>
            <a:r>
              <a:rPr lang="en-US" b="1">
                <a:latin typeface="Calibri"/>
              </a:rPr>
              <a:t>Threshold</a:t>
            </a:r>
          </a:p>
          <a:p>
            <a:r>
              <a:rPr lang="en-US">
                <a:latin typeface="Calibri"/>
              </a:rPr>
              <a:t>All referrals are reviewed </a:t>
            </a:r>
          </a:p>
          <a:p>
            <a:r>
              <a:rPr lang="en-US" b="1">
                <a:latin typeface="Calibri"/>
              </a:rPr>
              <a:t/>
            </a:r>
            <a:br>
              <a:rPr lang="en-US" b="1">
                <a:latin typeface="Calibri"/>
              </a:rPr>
            </a:br>
            <a:endParaRPr lang="en-US" b="1">
              <a:latin typeface="Calibri"/>
            </a:endParaRPr>
          </a:p>
          <a:p>
            <a:r>
              <a:rPr lang="en-US" b="1">
                <a:latin typeface="Calibri"/>
              </a:rPr>
              <a:t>Referrals</a:t>
            </a:r>
          </a:p>
          <a:p>
            <a:r>
              <a:rPr lang="en-US">
                <a:latin typeface="Calibri"/>
              </a:rPr>
              <a:t>Unique provider page on HMIS- managed by SA1</a:t>
            </a:r>
          </a:p>
          <a:p>
            <a:r>
              <a:rPr lang="en-US">
                <a:latin typeface="Calibri"/>
              </a:rPr>
              <a:t>Referral report run weekly </a:t>
            </a:r>
          </a:p>
          <a:p>
            <a:r>
              <a:rPr lang="en-US">
                <a:latin typeface="Calibri"/>
              </a:rPr>
              <a:t/>
            </a:r>
            <a:br>
              <a:rPr lang="en-US">
                <a:latin typeface="Calibri"/>
              </a:rPr>
            </a:br>
            <a:endParaRPr lang="en-US">
              <a:latin typeface="Calibri"/>
            </a:endParaRPr>
          </a:p>
          <a:p>
            <a:r>
              <a:rPr lang="en-US" b="1">
                <a:latin typeface="Calibri"/>
              </a:rPr>
              <a:t>Added to Registry- Custom assessment</a:t>
            </a:r>
            <a:r>
              <a:rPr lang="en-US">
                <a:latin typeface="Calibri"/>
              </a:rPr>
              <a:t> to extract imp. elements</a:t>
            </a:r>
          </a:p>
          <a:p>
            <a:r>
              <a:rPr lang="en-US">
                <a:latin typeface="Calibri"/>
              </a:rPr>
              <a:t>Keeps the information consistent for each client-easy to use</a:t>
            </a:r>
          </a:p>
          <a:p>
            <a:r>
              <a:rPr lang="en-US">
                <a:latin typeface="Calibri"/>
              </a:rPr>
              <a:t/>
            </a:r>
            <a:br>
              <a:rPr lang="en-US">
                <a:latin typeface="Calibri"/>
              </a:rPr>
            </a:br>
            <a:endParaRPr lang="en-US">
              <a:latin typeface="Calibri"/>
            </a:endParaRPr>
          </a:p>
        </p:txBody>
      </p:sp>
      <p:sp>
        <p:nvSpPr>
          <p:cNvPr id="4" name="Slide Number Placeholder 3"/>
          <p:cNvSpPr>
            <a:spLocks noGrp="1"/>
          </p:cNvSpPr>
          <p:nvPr>
            <p:ph type="sldNum" sz="quarter" idx="10"/>
          </p:nvPr>
        </p:nvSpPr>
        <p:spPr/>
        <p:txBody>
          <a:bodyPr/>
          <a:lstStyle/>
          <a:p>
            <a:pPr>
              <a:defRPr/>
            </a:pPr>
            <a:fld id="{F6D04D0E-F5B3-475B-9478-FACE8F712075}" type="slidenum">
              <a:rPr lang="en-US" smtClean="0"/>
              <a:pPr>
                <a:defRPr/>
              </a:pPr>
              <a:t>9</a:t>
            </a:fld>
            <a:endParaRPr lang="en-US"/>
          </a:p>
        </p:txBody>
      </p:sp>
    </p:spTree>
    <p:extLst>
      <p:ext uri="{BB962C8B-B14F-4D97-AF65-F5344CB8AC3E}">
        <p14:creationId xmlns:p14="http://schemas.microsoft.com/office/powerpoint/2010/main" val="1299918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r>
              <a:rPr lang="en-US"/>
              <a:t>2/4/2016</a:t>
            </a:r>
          </a:p>
        </p:txBody>
      </p:sp>
      <p:sp>
        <p:nvSpPr>
          <p:cNvPr id="4" name="Footer Placeholder 3"/>
          <p:cNvSpPr>
            <a:spLocks noGrp="1"/>
          </p:cNvSpPr>
          <p:nvPr>
            <p:ph type="ftr" sz="quarter" idx="11"/>
          </p:nvPr>
        </p:nvSpPr>
        <p:spPr/>
        <p:txBody>
          <a:bodyPr/>
          <a:lstStyle/>
          <a:p>
            <a:pPr>
              <a:defRPr/>
            </a:pPr>
            <a:r>
              <a:rPr lang="en-US"/>
              <a:t>Presentation Name</a:t>
            </a:r>
          </a:p>
        </p:txBody>
      </p:sp>
      <p:sp>
        <p:nvSpPr>
          <p:cNvPr id="5" name="Slide Number Placeholder 4"/>
          <p:cNvSpPr>
            <a:spLocks noGrp="1"/>
          </p:cNvSpPr>
          <p:nvPr>
            <p:ph type="sldNum" sz="quarter" idx="12"/>
          </p:nvPr>
        </p:nvSpPr>
        <p:spPr/>
        <p:txBody>
          <a:bodyPr/>
          <a:lstStyle/>
          <a:p>
            <a:pPr>
              <a:defRPr/>
            </a:pPr>
            <a:fld id="{969DABFF-DF6C-4862-8B82-94C08EBEFBBF}" type="slidenum">
              <a:rPr lang="en-US" smtClean="0"/>
              <a:pPr>
                <a:defRPr/>
              </a:pPr>
              <a:t>‹#›</a:t>
            </a:fld>
            <a:endParaRPr lang="en-US"/>
          </a:p>
        </p:txBody>
      </p:sp>
    </p:spTree>
    <p:extLst>
      <p:ext uri="{BB962C8B-B14F-4D97-AF65-F5344CB8AC3E}">
        <p14:creationId xmlns:p14="http://schemas.microsoft.com/office/powerpoint/2010/main" val="252451574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r>
              <a:rPr lang="en-US"/>
              <a:t>2/4/2016</a:t>
            </a:r>
          </a:p>
        </p:txBody>
      </p:sp>
      <p:sp>
        <p:nvSpPr>
          <p:cNvPr id="6" name="Footer Placeholder 5"/>
          <p:cNvSpPr>
            <a:spLocks noGrp="1"/>
          </p:cNvSpPr>
          <p:nvPr>
            <p:ph type="ftr" sz="quarter" idx="11"/>
          </p:nvPr>
        </p:nvSpPr>
        <p:spPr/>
        <p:txBody>
          <a:bodyPr/>
          <a:lstStyle/>
          <a:p>
            <a:pPr>
              <a:defRPr/>
            </a:pPr>
            <a:r>
              <a:rPr lang="en-US"/>
              <a:t>Presentation Name</a:t>
            </a:r>
          </a:p>
        </p:txBody>
      </p:sp>
      <p:sp>
        <p:nvSpPr>
          <p:cNvPr id="7" name="Slide Number Placeholder 6"/>
          <p:cNvSpPr>
            <a:spLocks noGrp="1"/>
          </p:cNvSpPr>
          <p:nvPr>
            <p:ph type="sldNum" sz="quarter" idx="12"/>
          </p:nvPr>
        </p:nvSpPr>
        <p:spPr/>
        <p:txBody>
          <a:bodyPr/>
          <a:lstStyle/>
          <a:p>
            <a:pPr>
              <a:defRPr/>
            </a:pPr>
            <a:fld id="{33AD2103-06E7-450B-8CBF-3EE1135CB1F6}" type="slidenum">
              <a:rPr lang="en-US" smtClean="0"/>
              <a:pPr>
                <a:defRPr/>
              </a:pPr>
              <a:t>‹#›</a:t>
            </a:fld>
            <a:endParaRPr lang="en-US"/>
          </a:p>
        </p:txBody>
      </p:sp>
    </p:spTree>
    <p:extLst>
      <p:ext uri="{BB962C8B-B14F-4D97-AF65-F5344CB8AC3E}">
        <p14:creationId xmlns:p14="http://schemas.microsoft.com/office/powerpoint/2010/main" val="58165079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r>
              <a:rPr lang="en-US"/>
              <a:t>2/4/2016</a:t>
            </a:r>
          </a:p>
        </p:txBody>
      </p:sp>
      <p:sp>
        <p:nvSpPr>
          <p:cNvPr id="5" name="Footer Placeholder 4"/>
          <p:cNvSpPr>
            <a:spLocks noGrp="1"/>
          </p:cNvSpPr>
          <p:nvPr>
            <p:ph type="ftr" sz="quarter" idx="11"/>
          </p:nvPr>
        </p:nvSpPr>
        <p:spPr/>
        <p:txBody>
          <a:bodyPr/>
          <a:lstStyle/>
          <a:p>
            <a:pPr>
              <a:defRPr/>
            </a:pPr>
            <a:r>
              <a:rPr lang="en-US"/>
              <a:t>Presentation Name</a:t>
            </a:r>
          </a:p>
        </p:txBody>
      </p:sp>
      <p:sp>
        <p:nvSpPr>
          <p:cNvPr id="6" name="Slide Number Placeholder 5"/>
          <p:cNvSpPr>
            <a:spLocks noGrp="1"/>
          </p:cNvSpPr>
          <p:nvPr>
            <p:ph type="sldNum" sz="quarter" idx="12"/>
          </p:nvPr>
        </p:nvSpPr>
        <p:spPr/>
        <p:txBody>
          <a:bodyPr/>
          <a:lstStyle/>
          <a:p>
            <a:pPr>
              <a:defRPr/>
            </a:pPr>
            <a:fld id="{64B52F27-868C-4BE1-ABEF-1301E8B87FC6}" type="slidenum">
              <a:rPr lang="en-US" smtClean="0"/>
              <a:pPr>
                <a:defRPr/>
              </a:pPr>
              <a:t>‹#›</a:t>
            </a:fld>
            <a:endParaRPr lang="en-US"/>
          </a:p>
        </p:txBody>
      </p:sp>
    </p:spTree>
    <p:extLst>
      <p:ext uri="{BB962C8B-B14F-4D97-AF65-F5344CB8AC3E}">
        <p14:creationId xmlns:p14="http://schemas.microsoft.com/office/powerpoint/2010/main" val="43636017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r>
              <a:rPr lang="en-US"/>
              <a:t>2/4/2016</a:t>
            </a:r>
          </a:p>
        </p:txBody>
      </p:sp>
      <p:sp>
        <p:nvSpPr>
          <p:cNvPr id="5" name="Footer Placeholder 4"/>
          <p:cNvSpPr>
            <a:spLocks noGrp="1"/>
          </p:cNvSpPr>
          <p:nvPr>
            <p:ph type="ftr" sz="quarter" idx="11"/>
          </p:nvPr>
        </p:nvSpPr>
        <p:spPr/>
        <p:txBody>
          <a:bodyPr/>
          <a:lstStyle/>
          <a:p>
            <a:pPr>
              <a:defRPr/>
            </a:pPr>
            <a:r>
              <a:rPr lang="en-US"/>
              <a:t>Presentation Name</a:t>
            </a:r>
          </a:p>
        </p:txBody>
      </p:sp>
      <p:sp>
        <p:nvSpPr>
          <p:cNvPr id="6" name="Slide Number Placeholder 5"/>
          <p:cNvSpPr>
            <a:spLocks noGrp="1"/>
          </p:cNvSpPr>
          <p:nvPr>
            <p:ph type="sldNum" sz="quarter" idx="12"/>
          </p:nvPr>
        </p:nvSpPr>
        <p:spPr/>
        <p:txBody>
          <a:bodyPr/>
          <a:lstStyle/>
          <a:p>
            <a:pPr>
              <a:defRPr/>
            </a:pPr>
            <a:fld id="{0E1EE81F-E449-4E96-BA84-43DC988D059A}" type="slidenum">
              <a:rPr lang="en-US" smtClean="0"/>
              <a:pPr>
                <a:defRPr/>
              </a:pPr>
              <a:t>‹#›</a:t>
            </a:fld>
            <a:endParaRPr lang="en-US"/>
          </a:p>
        </p:txBody>
      </p:sp>
    </p:spTree>
    <p:extLst>
      <p:ext uri="{BB962C8B-B14F-4D97-AF65-F5344CB8AC3E}">
        <p14:creationId xmlns:p14="http://schemas.microsoft.com/office/powerpoint/2010/main" val="334179726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2/4/2016</a:t>
            </a:r>
          </a:p>
        </p:txBody>
      </p:sp>
      <p:sp>
        <p:nvSpPr>
          <p:cNvPr id="5" name="Footer Placeholder 4"/>
          <p:cNvSpPr>
            <a:spLocks noGrp="1"/>
          </p:cNvSpPr>
          <p:nvPr>
            <p:ph type="ftr" sz="quarter" idx="11"/>
          </p:nvPr>
        </p:nvSpPr>
        <p:spPr/>
        <p:txBody>
          <a:bodyPr/>
          <a:lstStyle/>
          <a:p>
            <a:r>
              <a:rPr lang="en-US"/>
              <a:t>Presentation Name</a:t>
            </a:r>
          </a:p>
        </p:txBody>
      </p:sp>
      <p:sp>
        <p:nvSpPr>
          <p:cNvPr id="6" name="Slide Number Placeholder 5"/>
          <p:cNvSpPr>
            <a:spLocks noGrp="1"/>
          </p:cNvSpPr>
          <p:nvPr>
            <p:ph type="sldNum" sz="quarter" idx="12"/>
          </p:nvPr>
        </p:nvSpPr>
        <p:spPr/>
        <p:txBody>
          <a:bodyPr/>
          <a:lstStyle/>
          <a:p>
            <a:fld id="{8E907A05-31AC-4220-B484-E4839C31FCF2}" type="slidenum">
              <a:rPr lang="en-US" smtClean="0"/>
              <a:t>‹#›</a:t>
            </a:fld>
            <a:endParaRPr lang="en-US"/>
          </a:p>
        </p:txBody>
      </p:sp>
    </p:spTree>
    <p:extLst>
      <p:ext uri="{BB962C8B-B14F-4D97-AF65-F5344CB8AC3E}">
        <p14:creationId xmlns:p14="http://schemas.microsoft.com/office/powerpoint/2010/main" val="1453700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2/4/2016</a:t>
            </a:r>
          </a:p>
        </p:txBody>
      </p:sp>
      <p:sp>
        <p:nvSpPr>
          <p:cNvPr id="5" name="Footer Placeholder 4"/>
          <p:cNvSpPr>
            <a:spLocks noGrp="1"/>
          </p:cNvSpPr>
          <p:nvPr>
            <p:ph type="ftr" sz="quarter" idx="11"/>
          </p:nvPr>
        </p:nvSpPr>
        <p:spPr/>
        <p:txBody>
          <a:bodyPr/>
          <a:lstStyle/>
          <a:p>
            <a:r>
              <a:rPr lang="en-US"/>
              <a:t>Presentation Name</a:t>
            </a:r>
          </a:p>
        </p:txBody>
      </p:sp>
      <p:sp>
        <p:nvSpPr>
          <p:cNvPr id="6" name="Slide Number Placeholder 5"/>
          <p:cNvSpPr>
            <a:spLocks noGrp="1"/>
          </p:cNvSpPr>
          <p:nvPr>
            <p:ph type="sldNum" sz="quarter" idx="12"/>
          </p:nvPr>
        </p:nvSpPr>
        <p:spPr/>
        <p:txBody>
          <a:bodyPr/>
          <a:lstStyle/>
          <a:p>
            <a:fld id="{8E907A05-31AC-4220-B484-E4839C31FCF2}" type="slidenum">
              <a:rPr lang="en-US" smtClean="0"/>
              <a:t>‹#›</a:t>
            </a:fld>
            <a:endParaRPr lang="en-US"/>
          </a:p>
        </p:txBody>
      </p:sp>
    </p:spTree>
    <p:extLst>
      <p:ext uri="{BB962C8B-B14F-4D97-AF65-F5344CB8AC3E}">
        <p14:creationId xmlns:p14="http://schemas.microsoft.com/office/powerpoint/2010/main" val="13293298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2/4/2016</a:t>
            </a:r>
          </a:p>
        </p:txBody>
      </p:sp>
      <p:sp>
        <p:nvSpPr>
          <p:cNvPr id="5" name="Footer Placeholder 4"/>
          <p:cNvSpPr>
            <a:spLocks noGrp="1"/>
          </p:cNvSpPr>
          <p:nvPr>
            <p:ph type="ftr" sz="quarter" idx="11"/>
          </p:nvPr>
        </p:nvSpPr>
        <p:spPr/>
        <p:txBody>
          <a:bodyPr/>
          <a:lstStyle/>
          <a:p>
            <a:r>
              <a:rPr lang="en-US"/>
              <a:t>Presentation Name</a:t>
            </a:r>
          </a:p>
        </p:txBody>
      </p:sp>
      <p:sp>
        <p:nvSpPr>
          <p:cNvPr id="6" name="Slide Number Placeholder 5"/>
          <p:cNvSpPr>
            <a:spLocks noGrp="1"/>
          </p:cNvSpPr>
          <p:nvPr>
            <p:ph type="sldNum" sz="quarter" idx="12"/>
          </p:nvPr>
        </p:nvSpPr>
        <p:spPr/>
        <p:txBody>
          <a:bodyPr/>
          <a:lstStyle/>
          <a:p>
            <a:fld id="{8E907A05-31AC-4220-B484-E4839C31FCF2}" type="slidenum">
              <a:rPr lang="en-US" smtClean="0"/>
              <a:t>‹#›</a:t>
            </a:fld>
            <a:endParaRPr lang="en-US"/>
          </a:p>
        </p:txBody>
      </p:sp>
    </p:spTree>
    <p:extLst>
      <p:ext uri="{BB962C8B-B14F-4D97-AF65-F5344CB8AC3E}">
        <p14:creationId xmlns:p14="http://schemas.microsoft.com/office/powerpoint/2010/main" val="32135707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2/4/2016</a:t>
            </a:r>
          </a:p>
        </p:txBody>
      </p:sp>
      <p:sp>
        <p:nvSpPr>
          <p:cNvPr id="6" name="Footer Placeholder 5"/>
          <p:cNvSpPr>
            <a:spLocks noGrp="1"/>
          </p:cNvSpPr>
          <p:nvPr>
            <p:ph type="ftr" sz="quarter" idx="11"/>
          </p:nvPr>
        </p:nvSpPr>
        <p:spPr/>
        <p:txBody>
          <a:bodyPr/>
          <a:lstStyle/>
          <a:p>
            <a:r>
              <a:rPr lang="en-US"/>
              <a:t>Presentation Name</a:t>
            </a:r>
          </a:p>
        </p:txBody>
      </p:sp>
      <p:sp>
        <p:nvSpPr>
          <p:cNvPr id="7" name="Slide Number Placeholder 6"/>
          <p:cNvSpPr>
            <a:spLocks noGrp="1"/>
          </p:cNvSpPr>
          <p:nvPr>
            <p:ph type="sldNum" sz="quarter" idx="12"/>
          </p:nvPr>
        </p:nvSpPr>
        <p:spPr/>
        <p:txBody>
          <a:bodyPr/>
          <a:lstStyle/>
          <a:p>
            <a:fld id="{8E907A05-31AC-4220-B484-E4839C31FCF2}" type="slidenum">
              <a:rPr lang="en-US" smtClean="0"/>
              <a:t>‹#›</a:t>
            </a:fld>
            <a:endParaRPr lang="en-US"/>
          </a:p>
        </p:txBody>
      </p:sp>
    </p:spTree>
    <p:extLst>
      <p:ext uri="{BB962C8B-B14F-4D97-AF65-F5344CB8AC3E}">
        <p14:creationId xmlns:p14="http://schemas.microsoft.com/office/powerpoint/2010/main" val="11780112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2/4/2016</a:t>
            </a:r>
          </a:p>
        </p:txBody>
      </p:sp>
      <p:sp>
        <p:nvSpPr>
          <p:cNvPr id="8" name="Footer Placeholder 7"/>
          <p:cNvSpPr>
            <a:spLocks noGrp="1"/>
          </p:cNvSpPr>
          <p:nvPr>
            <p:ph type="ftr" sz="quarter" idx="11"/>
          </p:nvPr>
        </p:nvSpPr>
        <p:spPr/>
        <p:txBody>
          <a:bodyPr/>
          <a:lstStyle/>
          <a:p>
            <a:r>
              <a:rPr lang="en-US"/>
              <a:t>Presentation Name</a:t>
            </a:r>
          </a:p>
        </p:txBody>
      </p:sp>
      <p:sp>
        <p:nvSpPr>
          <p:cNvPr id="9" name="Slide Number Placeholder 8"/>
          <p:cNvSpPr>
            <a:spLocks noGrp="1"/>
          </p:cNvSpPr>
          <p:nvPr>
            <p:ph type="sldNum" sz="quarter" idx="12"/>
          </p:nvPr>
        </p:nvSpPr>
        <p:spPr/>
        <p:txBody>
          <a:bodyPr/>
          <a:lstStyle/>
          <a:p>
            <a:fld id="{8E907A05-31AC-4220-B484-E4839C31FCF2}" type="slidenum">
              <a:rPr lang="en-US" smtClean="0"/>
              <a:t>‹#›</a:t>
            </a:fld>
            <a:endParaRPr lang="en-US"/>
          </a:p>
        </p:txBody>
      </p:sp>
    </p:spTree>
    <p:extLst>
      <p:ext uri="{BB962C8B-B14F-4D97-AF65-F5344CB8AC3E}">
        <p14:creationId xmlns:p14="http://schemas.microsoft.com/office/powerpoint/2010/main" val="21717608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2/4/2016</a:t>
            </a:r>
          </a:p>
        </p:txBody>
      </p:sp>
      <p:sp>
        <p:nvSpPr>
          <p:cNvPr id="4" name="Footer Placeholder 3"/>
          <p:cNvSpPr>
            <a:spLocks noGrp="1"/>
          </p:cNvSpPr>
          <p:nvPr>
            <p:ph type="ftr" sz="quarter" idx="11"/>
          </p:nvPr>
        </p:nvSpPr>
        <p:spPr/>
        <p:txBody>
          <a:bodyPr/>
          <a:lstStyle/>
          <a:p>
            <a:r>
              <a:rPr lang="en-US"/>
              <a:t>Presentation Name</a:t>
            </a:r>
          </a:p>
        </p:txBody>
      </p:sp>
      <p:sp>
        <p:nvSpPr>
          <p:cNvPr id="5" name="Slide Number Placeholder 4"/>
          <p:cNvSpPr>
            <a:spLocks noGrp="1"/>
          </p:cNvSpPr>
          <p:nvPr>
            <p:ph type="sldNum" sz="quarter" idx="12"/>
          </p:nvPr>
        </p:nvSpPr>
        <p:spPr/>
        <p:txBody>
          <a:bodyPr/>
          <a:lstStyle/>
          <a:p>
            <a:fld id="{8E907A05-31AC-4220-B484-E4839C31FCF2}" type="slidenum">
              <a:rPr lang="en-US" smtClean="0"/>
              <a:t>‹#›</a:t>
            </a:fld>
            <a:endParaRPr lang="en-US"/>
          </a:p>
        </p:txBody>
      </p:sp>
    </p:spTree>
    <p:extLst>
      <p:ext uri="{BB962C8B-B14F-4D97-AF65-F5344CB8AC3E}">
        <p14:creationId xmlns:p14="http://schemas.microsoft.com/office/powerpoint/2010/main" val="20932580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2/4/2016</a:t>
            </a:r>
          </a:p>
        </p:txBody>
      </p:sp>
      <p:sp>
        <p:nvSpPr>
          <p:cNvPr id="3" name="Footer Placeholder 2"/>
          <p:cNvSpPr>
            <a:spLocks noGrp="1"/>
          </p:cNvSpPr>
          <p:nvPr>
            <p:ph type="ftr" sz="quarter" idx="11"/>
          </p:nvPr>
        </p:nvSpPr>
        <p:spPr/>
        <p:txBody>
          <a:bodyPr/>
          <a:lstStyle/>
          <a:p>
            <a:r>
              <a:rPr lang="en-US"/>
              <a:t>Presentation Name</a:t>
            </a:r>
          </a:p>
        </p:txBody>
      </p:sp>
      <p:sp>
        <p:nvSpPr>
          <p:cNvPr id="4" name="Slide Number Placeholder 3"/>
          <p:cNvSpPr>
            <a:spLocks noGrp="1"/>
          </p:cNvSpPr>
          <p:nvPr>
            <p:ph type="sldNum" sz="quarter" idx="12"/>
          </p:nvPr>
        </p:nvSpPr>
        <p:spPr/>
        <p:txBody>
          <a:bodyPr/>
          <a:lstStyle/>
          <a:p>
            <a:fld id="{8E907A05-31AC-4220-B484-E4839C31FCF2}" type="slidenum">
              <a:rPr lang="en-US" smtClean="0"/>
              <a:t>‹#›</a:t>
            </a:fld>
            <a:endParaRPr lang="en-US"/>
          </a:p>
        </p:txBody>
      </p:sp>
    </p:spTree>
    <p:extLst>
      <p:ext uri="{BB962C8B-B14F-4D97-AF65-F5344CB8AC3E}">
        <p14:creationId xmlns:p14="http://schemas.microsoft.com/office/powerpoint/2010/main" val="1564001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r>
              <a:rPr lang="en-US"/>
              <a:t>2/4/2016</a:t>
            </a:r>
          </a:p>
        </p:txBody>
      </p:sp>
      <p:sp>
        <p:nvSpPr>
          <p:cNvPr id="5" name="Footer Placeholder 4"/>
          <p:cNvSpPr>
            <a:spLocks noGrp="1"/>
          </p:cNvSpPr>
          <p:nvPr>
            <p:ph type="ftr" sz="quarter" idx="11"/>
          </p:nvPr>
        </p:nvSpPr>
        <p:spPr/>
        <p:txBody>
          <a:bodyPr/>
          <a:lstStyle/>
          <a:p>
            <a:pPr>
              <a:defRPr/>
            </a:pPr>
            <a:r>
              <a:rPr lang="en-US"/>
              <a:t>Presentation Name</a:t>
            </a:r>
          </a:p>
        </p:txBody>
      </p:sp>
      <p:sp>
        <p:nvSpPr>
          <p:cNvPr id="6" name="Slide Number Placeholder 5"/>
          <p:cNvSpPr>
            <a:spLocks noGrp="1"/>
          </p:cNvSpPr>
          <p:nvPr>
            <p:ph type="sldNum" sz="quarter" idx="12"/>
          </p:nvPr>
        </p:nvSpPr>
        <p:spPr/>
        <p:txBody>
          <a:bodyPr/>
          <a:lstStyle/>
          <a:p>
            <a:pPr>
              <a:defRPr/>
            </a:pPr>
            <a:fld id="{BD0E62D0-EA11-498F-9B7D-9F0AA165FC77}" type="slidenum">
              <a:rPr lang="en-US" smtClean="0"/>
              <a:pPr>
                <a:defRPr/>
              </a:pPr>
              <a:t>‹#›</a:t>
            </a:fld>
            <a:endParaRPr lang="en-US"/>
          </a:p>
        </p:txBody>
      </p:sp>
    </p:spTree>
    <p:extLst>
      <p:ext uri="{BB962C8B-B14F-4D97-AF65-F5344CB8AC3E}">
        <p14:creationId xmlns:p14="http://schemas.microsoft.com/office/powerpoint/2010/main" val="2260225528"/>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2/4/2016</a:t>
            </a:r>
          </a:p>
        </p:txBody>
      </p:sp>
      <p:sp>
        <p:nvSpPr>
          <p:cNvPr id="6" name="Footer Placeholder 5"/>
          <p:cNvSpPr>
            <a:spLocks noGrp="1"/>
          </p:cNvSpPr>
          <p:nvPr>
            <p:ph type="ftr" sz="quarter" idx="11"/>
          </p:nvPr>
        </p:nvSpPr>
        <p:spPr/>
        <p:txBody>
          <a:bodyPr/>
          <a:lstStyle/>
          <a:p>
            <a:r>
              <a:rPr lang="en-US"/>
              <a:t>Presentation Name</a:t>
            </a:r>
          </a:p>
        </p:txBody>
      </p:sp>
      <p:sp>
        <p:nvSpPr>
          <p:cNvPr id="7" name="Slide Number Placeholder 6"/>
          <p:cNvSpPr>
            <a:spLocks noGrp="1"/>
          </p:cNvSpPr>
          <p:nvPr>
            <p:ph type="sldNum" sz="quarter" idx="12"/>
          </p:nvPr>
        </p:nvSpPr>
        <p:spPr/>
        <p:txBody>
          <a:bodyPr/>
          <a:lstStyle/>
          <a:p>
            <a:fld id="{8E907A05-31AC-4220-B484-E4839C31FCF2}" type="slidenum">
              <a:rPr lang="en-US" smtClean="0"/>
              <a:t>‹#›</a:t>
            </a:fld>
            <a:endParaRPr lang="en-US"/>
          </a:p>
        </p:txBody>
      </p:sp>
    </p:spTree>
    <p:extLst>
      <p:ext uri="{BB962C8B-B14F-4D97-AF65-F5344CB8AC3E}">
        <p14:creationId xmlns:p14="http://schemas.microsoft.com/office/powerpoint/2010/main" val="29888592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2/4/2016</a:t>
            </a:r>
          </a:p>
        </p:txBody>
      </p:sp>
      <p:sp>
        <p:nvSpPr>
          <p:cNvPr id="6" name="Footer Placeholder 5"/>
          <p:cNvSpPr>
            <a:spLocks noGrp="1"/>
          </p:cNvSpPr>
          <p:nvPr>
            <p:ph type="ftr" sz="quarter" idx="11"/>
          </p:nvPr>
        </p:nvSpPr>
        <p:spPr/>
        <p:txBody>
          <a:bodyPr/>
          <a:lstStyle/>
          <a:p>
            <a:r>
              <a:rPr lang="en-US"/>
              <a:t>Presentation Name</a:t>
            </a:r>
          </a:p>
        </p:txBody>
      </p:sp>
      <p:sp>
        <p:nvSpPr>
          <p:cNvPr id="7" name="Slide Number Placeholder 6"/>
          <p:cNvSpPr>
            <a:spLocks noGrp="1"/>
          </p:cNvSpPr>
          <p:nvPr>
            <p:ph type="sldNum" sz="quarter" idx="12"/>
          </p:nvPr>
        </p:nvSpPr>
        <p:spPr/>
        <p:txBody>
          <a:bodyPr/>
          <a:lstStyle/>
          <a:p>
            <a:fld id="{8E907A05-31AC-4220-B484-E4839C31FCF2}" type="slidenum">
              <a:rPr lang="en-US" smtClean="0"/>
              <a:t>‹#›</a:t>
            </a:fld>
            <a:endParaRPr lang="en-US"/>
          </a:p>
        </p:txBody>
      </p:sp>
    </p:spTree>
    <p:extLst>
      <p:ext uri="{BB962C8B-B14F-4D97-AF65-F5344CB8AC3E}">
        <p14:creationId xmlns:p14="http://schemas.microsoft.com/office/powerpoint/2010/main" val="32367543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2/4/2016</a:t>
            </a:r>
          </a:p>
        </p:txBody>
      </p:sp>
      <p:sp>
        <p:nvSpPr>
          <p:cNvPr id="5" name="Footer Placeholder 4"/>
          <p:cNvSpPr>
            <a:spLocks noGrp="1"/>
          </p:cNvSpPr>
          <p:nvPr>
            <p:ph type="ftr" sz="quarter" idx="11"/>
          </p:nvPr>
        </p:nvSpPr>
        <p:spPr/>
        <p:txBody>
          <a:bodyPr/>
          <a:lstStyle/>
          <a:p>
            <a:r>
              <a:rPr lang="en-US"/>
              <a:t>Presentation Name</a:t>
            </a:r>
          </a:p>
        </p:txBody>
      </p:sp>
      <p:sp>
        <p:nvSpPr>
          <p:cNvPr id="6" name="Slide Number Placeholder 5"/>
          <p:cNvSpPr>
            <a:spLocks noGrp="1"/>
          </p:cNvSpPr>
          <p:nvPr>
            <p:ph type="sldNum" sz="quarter" idx="12"/>
          </p:nvPr>
        </p:nvSpPr>
        <p:spPr/>
        <p:txBody>
          <a:bodyPr/>
          <a:lstStyle/>
          <a:p>
            <a:fld id="{8E907A05-31AC-4220-B484-E4839C31FCF2}" type="slidenum">
              <a:rPr lang="en-US" smtClean="0"/>
              <a:t>‹#›</a:t>
            </a:fld>
            <a:endParaRPr lang="en-US"/>
          </a:p>
        </p:txBody>
      </p:sp>
    </p:spTree>
    <p:extLst>
      <p:ext uri="{BB962C8B-B14F-4D97-AF65-F5344CB8AC3E}">
        <p14:creationId xmlns:p14="http://schemas.microsoft.com/office/powerpoint/2010/main" val="4682387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2/4/2016</a:t>
            </a:r>
          </a:p>
        </p:txBody>
      </p:sp>
      <p:sp>
        <p:nvSpPr>
          <p:cNvPr id="5" name="Footer Placeholder 4"/>
          <p:cNvSpPr>
            <a:spLocks noGrp="1"/>
          </p:cNvSpPr>
          <p:nvPr>
            <p:ph type="ftr" sz="quarter" idx="11"/>
          </p:nvPr>
        </p:nvSpPr>
        <p:spPr/>
        <p:txBody>
          <a:bodyPr/>
          <a:lstStyle/>
          <a:p>
            <a:r>
              <a:rPr lang="en-US"/>
              <a:t>Presentation Name</a:t>
            </a:r>
          </a:p>
        </p:txBody>
      </p:sp>
      <p:sp>
        <p:nvSpPr>
          <p:cNvPr id="6" name="Slide Number Placeholder 5"/>
          <p:cNvSpPr>
            <a:spLocks noGrp="1"/>
          </p:cNvSpPr>
          <p:nvPr>
            <p:ph type="sldNum" sz="quarter" idx="12"/>
          </p:nvPr>
        </p:nvSpPr>
        <p:spPr/>
        <p:txBody>
          <a:bodyPr/>
          <a:lstStyle/>
          <a:p>
            <a:fld id="{8E907A05-31AC-4220-B484-E4839C31FCF2}" type="slidenum">
              <a:rPr lang="en-US" smtClean="0"/>
              <a:t>‹#›</a:t>
            </a:fld>
            <a:endParaRPr lang="en-US"/>
          </a:p>
        </p:txBody>
      </p:sp>
    </p:spTree>
    <p:extLst>
      <p:ext uri="{BB962C8B-B14F-4D97-AF65-F5344CB8AC3E}">
        <p14:creationId xmlns:p14="http://schemas.microsoft.com/office/powerpoint/2010/main" val="1105480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r>
              <a:rPr lang="en-US"/>
              <a:t>2/4/2016</a:t>
            </a:r>
          </a:p>
        </p:txBody>
      </p:sp>
      <p:sp>
        <p:nvSpPr>
          <p:cNvPr id="5" name="Footer Placeholder 4"/>
          <p:cNvSpPr>
            <a:spLocks noGrp="1"/>
          </p:cNvSpPr>
          <p:nvPr>
            <p:ph type="ftr" sz="quarter" idx="11"/>
          </p:nvPr>
        </p:nvSpPr>
        <p:spPr/>
        <p:txBody>
          <a:bodyPr/>
          <a:lstStyle/>
          <a:p>
            <a:pPr>
              <a:defRPr/>
            </a:pPr>
            <a:r>
              <a:rPr lang="en-US"/>
              <a:t>Presentation Name</a:t>
            </a:r>
          </a:p>
        </p:txBody>
      </p:sp>
      <p:sp>
        <p:nvSpPr>
          <p:cNvPr id="6" name="Slide Number Placeholder 5"/>
          <p:cNvSpPr>
            <a:spLocks noGrp="1"/>
          </p:cNvSpPr>
          <p:nvPr>
            <p:ph type="sldNum" sz="quarter" idx="12"/>
          </p:nvPr>
        </p:nvSpPr>
        <p:spPr/>
        <p:txBody>
          <a:bodyPr/>
          <a:lstStyle/>
          <a:p>
            <a:pPr>
              <a:defRPr/>
            </a:pPr>
            <a:fld id="{83503D68-F1D9-42D6-922B-FCAFE087DA35}" type="slidenum">
              <a:rPr lang="en-US" smtClean="0"/>
              <a:pPr>
                <a:defRPr/>
              </a:pPr>
              <a:t>‹#›</a:t>
            </a:fld>
            <a:endParaRPr lang="en-US"/>
          </a:p>
        </p:txBody>
      </p:sp>
    </p:spTree>
    <p:extLst>
      <p:ext uri="{BB962C8B-B14F-4D97-AF65-F5344CB8AC3E}">
        <p14:creationId xmlns:p14="http://schemas.microsoft.com/office/powerpoint/2010/main" val="102157761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r>
              <a:rPr lang="en-US"/>
              <a:t>2/4/2016</a:t>
            </a:r>
          </a:p>
        </p:txBody>
      </p:sp>
      <p:sp>
        <p:nvSpPr>
          <p:cNvPr id="5" name="Footer Placeholder 4"/>
          <p:cNvSpPr>
            <a:spLocks noGrp="1"/>
          </p:cNvSpPr>
          <p:nvPr>
            <p:ph type="ftr" sz="quarter" idx="11"/>
          </p:nvPr>
        </p:nvSpPr>
        <p:spPr/>
        <p:txBody>
          <a:bodyPr/>
          <a:lstStyle/>
          <a:p>
            <a:pPr>
              <a:defRPr/>
            </a:pPr>
            <a:r>
              <a:rPr lang="en-US"/>
              <a:t>Presentation Name</a:t>
            </a:r>
          </a:p>
        </p:txBody>
      </p:sp>
      <p:sp>
        <p:nvSpPr>
          <p:cNvPr id="6" name="Slide Number Placeholder 5"/>
          <p:cNvSpPr>
            <a:spLocks noGrp="1"/>
          </p:cNvSpPr>
          <p:nvPr>
            <p:ph type="sldNum" sz="quarter" idx="12"/>
          </p:nvPr>
        </p:nvSpPr>
        <p:spPr/>
        <p:txBody>
          <a:bodyPr/>
          <a:lstStyle/>
          <a:p>
            <a:pPr>
              <a:defRPr/>
            </a:pPr>
            <a:fld id="{564A136F-1B53-4693-A612-DFF73A07DDA6}" type="slidenum">
              <a:rPr lang="en-US" smtClean="0"/>
              <a:pPr>
                <a:defRPr/>
              </a:pPr>
              <a:t>‹#›</a:t>
            </a:fld>
            <a:endParaRPr lang="en-US"/>
          </a:p>
        </p:txBody>
      </p:sp>
    </p:spTree>
    <p:extLst>
      <p:ext uri="{BB962C8B-B14F-4D97-AF65-F5344CB8AC3E}">
        <p14:creationId xmlns:p14="http://schemas.microsoft.com/office/powerpoint/2010/main" val="108880238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r>
              <a:rPr lang="en-US"/>
              <a:t>2/4/2016</a:t>
            </a:r>
          </a:p>
        </p:txBody>
      </p:sp>
      <p:sp>
        <p:nvSpPr>
          <p:cNvPr id="6" name="Footer Placeholder 5"/>
          <p:cNvSpPr>
            <a:spLocks noGrp="1"/>
          </p:cNvSpPr>
          <p:nvPr>
            <p:ph type="ftr" sz="quarter" idx="11"/>
          </p:nvPr>
        </p:nvSpPr>
        <p:spPr/>
        <p:txBody>
          <a:bodyPr/>
          <a:lstStyle/>
          <a:p>
            <a:pPr>
              <a:defRPr/>
            </a:pPr>
            <a:r>
              <a:rPr lang="en-US"/>
              <a:t>Presentation Name</a:t>
            </a:r>
          </a:p>
        </p:txBody>
      </p:sp>
      <p:sp>
        <p:nvSpPr>
          <p:cNvPr id="7" name="Slide Number Placeholder 6"/>
          <p:cNvSpPr>
            <a:spLocks noGrp="1"/>
          </p:cNvSpPr>
          <p:nvPr>
            <p:ph type="sldNum" sz="quarter" idx="12"/>
          </p:nvPr>
        </p:nvSpPr>
        <p:spPr/>
        <p:txBody>
          <a:bodyPr/>
          <a:lstStyle/>
          <a:p>
            <a:pPr>
              <a:defRPr/>
            </a:pPr>
            <a:fld id="{6FA3D78B-2181-45EF-A207-B8ED879D85AA}" type="slidenum">
              <a:rPr lang="en-US" smtClean="0"/>
              <a:pPr>
                <a:defRPr/>
              </a:pPr>
              <a:t>‹#›</a:t>
            </a:fld>
            <a:endParaRPr lang="en-US"/>
          </a:p>
        </p:txBody>
      </p:sp>
    </p:spTree>
    <p:extLst>
      <p:ext uri="{BB962C8B-B14F-4D97-AF65-F5344CB8AC3E}">
        <p14:creationId xmlns:p14="http://schemas.microsoft.com/office/powerpoint/2010/main" val="185673681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r>
              <a:rPr lang="en-US"/>
              <a:t>2/4/2016</a:t>
            </a:r>
          </a:p>
        </p:txBody>
      </p:sp>
      <p:sp>
        <p:nvSpPr>
          <p:cNvPr id="8" name="Footer Placeholder 7"/>
          <p:cNvSpPr>
            <a:spLocks noGrp="1"/>
          </p:cNvSpPr>
          <p:nvPr>
            <p:ph type="ftr" sz="quarter" idx="11"/>
          </p:nvPr>
        </p:nvSpPr>
        <p:spPr/>
        <p:txBody>
          <a:bodyPr/>
          <a:lstStyle/>
          <a:p>
            <a:pPr>
              <a:defRPr/>
            </a:pPr>
            <a:r>
              <a:rPr lang="en-US"/>
              <a:t>Presentation Name</a:t>
            </a:r>
          </a:p>
        </p:txBody>
      </p:sp>
      <p:sp>
        <p:nvSpPr>
          <p:cNvPr id="9" name="Slide Number Placeholder 8"/>
          <p:cNvSpPr>
            <a:spLocks noGrp="1"/>
          </p:cNvSpPr>
          <p:nvPr>
            <p:ph type="sldNum" sz="quarter" idx="12"/>
          </p:nvPr>
        </p:nvSpPr>
        <p:spPr/>
        <p:txBody>
          <a:bodyPr/>
          <a:lstStyle/>
          <a:p>
            <a:pPr>
              <a:defRPr/>
            </a:pPr>
            <a:fld id="{103AFDCC-7CC3-441B-BD4C-6C177B439509}" type="slidenum">
              <a:rPr lang="en-US" smtClean="0"/>
              <a:pPr>
                <a:defRPr/>
              </a:pPr>
              <a:t>‹#›</a:t>
            </a:fld>
            <a:endParaRPr lang="en-US"/>
          </a:p>
        </p:txBody>
      </p:sp>
    </p:spTree>
    <p:extLst>
      <p:ext uri="{BB962C8B-B14F-4D97-AF65-F5344CB8AC3E}">
        <p14:creationId xmlns:p14="http://schemas.microsoft.com/office/powerpoint/2010/main" val="302417101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r>
              <a:rPr lang="en-US"/>
              <a:t>2/4/2016</a:t>
            </a:r>
          </a:p>
        </p:txBody>
      </p:sp>
      <p:sp>
        <p:nvSpPr>
          <p:cNvPr id="4" name="Footer Placeholder 3"/>
          <p:cNvSpPr>
            <a:spLocks noGrp="1"/>
          </p:cNvSpPr>
          <p:nvPr>
            <p:ph type="ftr" sz="quarter" idx="11"/>
          </p:nvPr>
        </p:nvSpPr>
        <p:spPr/>
        <p:txBody>
          <a:bodyPr/>
          <a:lstStyle/>
          <a:p>
            <a:pPr>
              <a:defRPr/>
            </a:pPr>
            <a:r>
              <a:rPr lang="en-US"/>
              <a:t>Presentation Name</a:t>
            </a:r>
          </a:p>
        </p:txBody>
      </p:sp>
      <p:sp>
        <p:nvSpPr>
          <p:cNvPr id="5" name="Slide Number Placeholder 4"/>
          <p:cNvSpPr>
            <a:spLocks noGrp="1"/>
          </p:cNvSpPr>
          <p:nvPr>
            <p:ph type="sldNum" sz="quarter" idx="12"/>
          </p:nvPr>
        </p:nvSpPr>
        <p:spPr/>
        <p:txBody>
          <a:bodyPr/>
          <a:lstStyle/>
          <a:p>
            <a:pPr>
              <a:defRPr/>
            </a:pPr>
            <a:fld id="{6BEED941-EEA1-4EA1-A4C2-017218BE57E3}" type="slidenum">
              <a:rPr lang="en-US" smtClean="0"/>
              <a:pPr>
                <a:defRPr/>
              </a:pPr>
              <a:t>‹#›</a:t>
            </a:fld>
            <a:endParaRPr lang="en-US"/>
          </a:p>
        </p:txBody>
      </p:sp>
    </p:spTree>
    <p:extLst>
      <p:ext uri="{BB962C8B-B14F-4D97-AF65-F5344CB8AC3E}">
        <p14:creationId xmlns:p14="http://schemas.microsoft.com/office/powerpoint/2010/main" val="397025195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t>2/4/2016</a:t>
            </a:r>
          </a:p>
        </p:txBody>
      </p:sp>
      <p:sp>
        <p:nvSpPr>
          <p:cNvPr id="3" name="Footer Placeholder 2"/>
          <p:cNvSpPr>
            <a:spLocks noGrp="1"/>
          </p:cNvSpPr>
          <p:nvPr>
            <p:ph type="ftr" sz="quarter" idx="11"/>
          </p:nvPr>
        </p:nvSpPr>
        <p:spPr/>
        <p:txBody>
          <a:bodyPr/>
          <a:lstStyle/>
          <a:p>
            <a:pPr>
              <a:defRPr/>
            </a:pPr>
            <a:r>
              <a:rPr lang="en-US"/>
              <a:t>Presentation Name</a:t>
            </a:r>
          </a:p>
        </p:txBody>
      </p:sp>
      <p:sp>
        <p:nvSpPr>
          <p:cNvPr id="4" name="Slide Number Placeholder 3"/>
          <p:cNvSpPr>
            <a:spLocks noGrp="1"/>
          </p:cNvSpPr>
          <p:nvPr>
            <p:ph type="sldNum" sz="quarter" idx="12"/>
          </p:nvPr>
        </p:nvSpPr>
        <p:spPr/>
        <p:txBody>
          <a:bodyPr/>
          <a:lstStyle/>
          <a:p>
            <a:pPr>
              <a:defRPr/>
            </a:pPr>
            <a:fld id="{EBFF507F-390C-4AEA-9420-BFDD192FD219}" type="slidenum">
              <a:rPr lang="en-US" smtClean="0"/>
              <a:pPr>
                <a:defRPr/>
              </a:pPr>
              <a:t>‹#›</a:t>
            </a:fld>
            <a:endParaRPr lang="en-US"/>
          </a:p>
        </p:txBody>
      </p:sp>
    </p:spTree>
    <p:extLst>
      <p:ext uri="{BB962C8B-B14F-4D97-AF65-F5344CB8AC3E}">
        <p14:creationId xmlns:p14="http://schemas.microsoft.com/office/powerpoint/2010/main" val="82371111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r>
              <a:rPr lang="en-US"/>
              <a:t>2/4/2016</a:t>
            </a:r>
          </a:p>
        </p:txBody>
      </p:sp>
      <p:sp>
        <p:nvSpPr>
          <p:cNvPr id="6" name="Footer Placeholder 5"/>
          <p:cNvSpPr>
            <a:spLocks noGrp="1"/>
          </p:cNvSpPr>
          <p:nvPr>
            <p:ph type="ftr" sz="quarter" idx="11"/>
          </p:nvPr>
        </p:nvSpPr>
        <p:spPr/>
        <p:txBody>
          <a:bodyPr/>
          <a:lstStyle/>
          <a:p>
            <a:pPr>
              <a:defRPr/>
            </a:pPr>
            <a:r>
              <a:rPr lang="en-US"/>
              <a:t>Presentation Name</a:t>
            </a:r>
          </a:p>
        </p:txBody>
      </p:sp>
      <p:sp>
        <p:nvSpPr>
          <p:cNvPr id="7" name="Slide Number Placeholder 6"/>
          <p:cNvSpPr>
            <a:spLocks noGrp="1"/>
          </p:cNvSpPr>
          <p:nvPr>
            <p:ph type="sldNum" sz="quarter" idx="12"/>
          </p:nvPr>
        </p:nvSpPr>
        <p:spPr/>
        <p:txBody>
          <a:bodyPr/>
          <a:lstStyle/>
          <a:p>
            <a:pPr>
              <a:defRPr/>
            </a:pPr>
            <a:fld id="{A8874779-648E-4289-82EA-38BB6372612F}" type="slidenum">
              <a:rPr lang="en-US" smtClean="0"/>
              <a:pPr>
                <a:defRPr/>
              </a:pPr>
              <a:t>‹#›</a:t>
            </a:fld>
            <a:endParaRPr lang="en-US"/>
          </a:p>
        </p:txBody>
      </p:sp>
    </p:spTree>
    <p:extLst>
      <p:ext uri="{BB962C8B-B14F-4D97-AF65-F5344CB8AC3E}">
        <p14:creationId xmlns:p14="http://schemas.microsoft.com/office/powerpoint/2010/main" val="180127527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a:t>2/4/2016</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Presentation Name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69DABFF-DF6C-4862-8B82-94C08EBEFBBF}" type="slidenum">
              <a:rPr lang="en-US" smtClean="0"/>
              <a:pPr>
                <a:defRPr/>
              </a:pPr>
              <a:t>‹#›</a:t>
            </a:fld>
            <a:endParaRPr lang="en-US"/>
          </a:p>
        </p:txBody>
      </p:sp>
    </p:spTree>
    <p:extLst>
      <p:ext uri="{BB962C8B-B14F-4D97-AF65-F5344CB8AC3E}">
        <p14:creationId xmlns:p14="http://schemas.microsoft.com/office/powerpoint/2010/main" val="3215183395"/>
      </p:ext>
    </p:extLst>
  </p:cSld>
  <p:clrMap bg1="lt1" tx1="dk1" bg2="lt2" tx2="dk2" accent1="accent1" accent2="accent2" accent3="accent3" accent4="accent4" accent5="accent5" accent6="accent6" hlink="hlink" folHlink="folHlink"/>
  <p:sldLayoutIdLst>
    <p:sldLayoutId id="2147483872"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 id="2147483859" r:id="rId12"/>
  </p:sldLayoutIdLst>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anim calcmode="lin" valueType="num">
                                      <p:cBhvr>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anim calcmode="lin" valueType="num">
                                      <p:cBhvr>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anim calcmode="lin" valueType="num">
                                      <p:cBhvr>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anim calcmode="lin" valueType="num">
                                      <p:cBhvr>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3">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500"/>
                                        <p:tgtEl>
                                          <p:spTgt spid="3">
                                            <p:txEl>
                                              <p:pRg st="4" end="4"/>
                                            </p:txEl>
                                          </p:spTgt>
                                        </p:tgtEl>
                                      </p:cBhvr>
                                    </p:animEffect>
                                    <p:anim calcmode="lin" valueType="num">
                                      <p:cBhvr>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3">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2/4/2016</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Presentation Name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907A05-31AC-4220-B484-E4839C31FCF2}" type="slidenum">
              <a:rPr lang="en-US" smtClean="0"/>
              <a:t>‹#›</a:t>
            </a:fld>
            <a:endParaRPr lang="en-US"/>
          </a:p>
        </p:txBody>
      </p:sp>
    </p:spTree>
    <p:extLst>
      <p:ext uri="{BB962C8B-B14F-4D97-AF65-F5344CB8AC3E}">
        <p14:creationId xmlns:p14="http://schemas.microsoft.com/office/powerpoint/2010/main" val="2108389266"/>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4.png"/><Relationship Id="rId2" Type="http://schemas.openxmlformats.org/officeDocument/2006/relationships/image" Target="../media/image10.jpe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gi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5"/>
          <p:cNvSpPr txBox="1">
            <a:spLocks noChangeArrowheads="1"/>
          </p:cNvSpPr>
          <p:nvPr/>
        </p:nvSpPr>
        <p:spPr bwMode="auto">
          <a:xfrm>
            <a:off x="27904" y="1182661"/>
            <a:ext cx="9144000" cy="1046440"/>
          </a:xfrm>
          <a:prstGeom prst="rect">
            <a:avLst/>
          </a:prstGeom>
          <a:noFill/>
          <a:ln w="9525">
            <a:noFill/>
            <a:miter lim="800000"/>
            <a:headEnd/>
            <a:tailEnd/>
          </a:ln>
        </p:spPr>
        <p:txBody>
          <a:bodyPr anchor="t">
            <a:spAutoFit/>
          </a:bodyPr>
          <a:lstStyle/>
          <a:p>
            <a:pPr algn="ctr">
              <a:defRPr/>
            </a:pPr>
            <a:r>
              <a:rPr lang="en-US" sz="3100" dirty="0">
                <a:latin typeface="Verdana" panose="020B0604030504040204" pitchFamily="34" charset="0"/>
                <a:ea typeface="Verdana" panose="020B0604030504040204" pitchFamily="34" charset="0"/>
                <a:cs typeface="Verdana" panose="020B0604030504040204" pitchFamily="34" charset="0"/>
              </a:rPr>
              <a:t>Alliance for Housing </a:t>
            </a:r>
          </a:p>
          <a:p>
            <a:pPr algn="ctr">
              <a:defRPr/>
            </a:pPr>
            <a:r>
              <a:rPr lang="en-US" sz="3100" dirty="0">
                <a:latin typeface="Verdana" panose="020B0604030504040204" pitchFamily="34" charset="0"/>
                <a:ea typeface="Verdana" panose="020B0604030504040204" pitchFamily="34" charset="0"/>
                <a:cs typeface="Verdana" panose="020B0604030504040204" pitchFamily="34" charset="0"/>
              </a:rPr>
              <a:t>Oakland County Continuum of Care</a:t>
            </a:r>
          </a:p>
        </p:txBody>
      </p:sp>
      <p:sp>
        <p:nvSpPr>
          <p:cNvPr id="3" name="Text Box 2"/>
          <p:cNvSpPr txBox="1">
            <a:spLocks noChangeArrowheads="1"/>
          </p:cNvSpPr>
          <p:nvPr/>
        </p:nvSpPr>
        <p:spPr bwMode="auto">
          <a:xfrm>
            <a:off x="380997" y="2305300"/>
            <a:ext cx="8229601" cy="1860520"/>
          </a:xfrm>
          <a:prstGeom prst="rect">
            <a:avLst/>
          </a:prstGeom>
          <a:solidFill>
            <a:schemeClr val="accent1">
              <a:lumMod val="75000"/>
            </a:schemeClr>
          </a:solidFill>
          <a:ln>
            <a:solidFill>
              <a:schemeClr val="accent1">
                <a:lumMod val="50000"/>
              </a:schemeClr>
            </a:solidFill>
          </a:ln>
          <a:effectLst/>
          <a:extLst/>
        </p:spPr>
        <p:txBody>
          <a:bodyPr vert="horz" wrap="square" lIns="36576" tIns="36576" rIns="36576" bIns="36576" numCol="1" anchor="ctr" anchorCtr="0" compatLnSpc="1">
            <a:prstTxWarp prst="textNoShape">
              <a:avLst/>
            </a:prstTxWarp>
          </a:bodyPr>
          <a:lstStyle/>
          <a:p>
            <a:pPr lvl="0" algn="ctr" eaLnBrk="1" hangingPunct="1"/>
            <a:r>
              <a:rPr lang="en-US" sz="3200" b="1" dirty="0"/>
              <a:t>Community Collaboration: Using New Approaches to Leverage Supports and Resources in Your Community </a:t>
            </a:r>
            <a:endParaRPr kumimoji="0" lang="en-US" altLang="en-US" sz="3200" b="1" i="0" u="none" strike="noStrike" cap="none" normalizeH="0" baseline="0" dirty="0">
              <a:ln>
                <a:noFill/>
              </a:ln>
              <a:effectLst/>
              <a:latin typeface="Verdana" panose="020B0604030504040204" pitchFamily="34" charset="0"/>
              <a:ea typeface="Verdana" panose="020B0604030504040204" pitchFamily="34" charset="0"/>
              <a:cs typeface="Verdana" panose="020B0604030504040204" pitchFamily="34" charset="0"/>
            </a:endParaRPr>
          </a:p>
        </p:txBody>
      </p:sp>
      <p:sp>
        <p:nvSpPr>
          <p:cNvPr id="11" name="Line 5"/>
          <p:cNvSpPr>
            <a:spLocks noChangeShapeType="1"/>
          </p:cNvSpPr>
          <p:nvPr/>
        </p:nvSpPr>
        <p:spPr bwMode="auto">
          <a:xfrm>
            <a:off x="381000" y="6096000"/>
            <a:ext cx="8229599" cy="0"/>
          </a:xfrm>
          <a:prstGeom prst="line">
            <a:avLst/>
          </a:prstGeom>
          <a:noFill/>
          <a:ln w="101600" algn="ctr">
            <a:solidFill>
              <a:schemeClr val="accent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FFFFFF"/>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Text Box 6"/>
          <p:cNvSpPr txBox="1">
            <a:spLocks noChangeArrowheads="1"/>
          </p:cNvSpPr>
          <p:nvPr/>
        </p:nvSpPr>
        <p:spPr bwMode="auto">
          <a:xfrm>
            <a:off x="457200" y="6248400"/>
            <a:ext cx="82296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Verdana" pitchFamily="34" charset="0"/>
                <a:cs typeface="Arial" pitchFamily="34" charset="0"/>
              </a:rPr>
              <a:t>www.oaklandhomeless.org</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3" name="TextBox 12"/>
          <p:cNvSpPr txBox="1"/>
          <p:nvPr/>
        </p:nvSpPr>
        <p:spPr>
          <a:xfrm>
            <a:off x="396631" y="4203919"/>
            <a:ext cx="8229599" cy="1815882"/>
          </a:xfrm>
          <a:prstGeom prst="rect">
            <a:avLst/>
          </a:prstGeom>
          <a:noFill/>
        </p:spPr>
        <p:txBody>
          <a:bodyPr wrap="square" rtlCol="0" anchor="t">
            <a:spAutoFit/>
          </a:bodyPr>
          <a:lstStyle/>
          <a:p>
            <a:r>
              <a:rPr lang="en-US" sz="1600" b="1" dirty="0">
                <a:latin typeface="Verdana" panose="020B0604030504040204" pitchFamily="34" charset="0"/>
                <a:ea typeface="Verdana" panose="020B0604030504040204" pitchFamily="34" charset="0"/>
                <a:cs typeface="Verdana" panose="020B0604030504040204" pitchFamily="34" charset="0"/>
              </a:rPr>
              <a:t>Presenter #1 </a:t>
            </a:r>
            <a:r>
              <a:rPr lang="en-US" sz="1600" dirty="0">
                <a:latin typeface="Verdana" panose="020B0604030504040204" pitchFamily="34" charset="0"/>
                <a:ea typeface="Verdana" panose="020B0604030504040204" pitchFamily="34" charset="0"/>
                <a:cs typeface="Verdana" panose="020B0604030504040204" pitchFamily="34" charset="0"/>
              </a:rPr>
              <a:t>Leah McCall, MA, Executive Director, Alliance for Housing, Oakland County Continuum of Care</a:t>
            </a:r>
          </a:p>
          <a:p>
            <a:r>
              <a:rPr lang="en-US" sz="1600" b="1" dirty="0">
                <a:latin typeface="Verdana" panose="020B0604030504040204" pitchFamily="34" charset="0"/>
                <a:ea typeface="Verdana" panose="020B0604030504040204" pitchFamily="34" charset="0"/>
                <a:cs typeface="Verdana" panose="020B0604030504040204" pitchFamily="34" charset="0"/>
              </a:rPr>
              <a:t>Presenter #2 </a:t>
            </a:r>
            <a:r>
              <a:rPr lang="en-US" sz="1600" dirty="0">
                <a:latin typeface="Verdana" panose="020B0604030504040204" pitchFamily="34" charset="0"/>
                <a:ea typeface="Verdana" panose="020B0604030504040204" pitchFamily="34" charset="0"/>
                <a:cs typeface="Verdana" panose="020B0604030504040204" pitchFamily="34" charset="0"/>
              </a:rPr>
              <a:t>Angela Gougherty, Oakland County HMIS Administrator</a:t>
            </a:r>
          </a:p>
          <a:p>
            <a:r>
              <a:rPr lang="en-US" sz="1600" b="1" dirty="0">
                <a:latin typeface="Verdana" panose="020B0604030504040204" pitchFamily="34" charset="0"/>
                <a:ea typeface="Verdana" panose="020B0604030504040204" pitchFamily="34" charset="0"/>
                <a:cs typeface="Verdana" panose="020B0604030504040204" pitchFamily="34" charset="0"/>
              </a:rPr>
              <a:t>Presenter #3 </a:t>
            </a:r>
            <a:r>
              <a:rPr lang="en-US" sz="1600" dirty="0">
                <a:latin typeface="Verdana" panose="020B0604030504040204" pitchFamily="34" charset="0"/>
                <a:ea typeface="Verdana" panose="020B0604030504040204" pitchFamily="34" charset="0"/>
                <a:cs typeface="Verdana" panose="020B0604030504040204" pitchFamily="34" charset="0"/>
              </a:rPr>
              <a:t>Patricia </a:t>
            </a:r>
            <a:r>
              <a:rPr lang="en-US" sz="1600" dirty="0" err="1">
                <a:latin typeface="Verdana" panose="020B0604030504040204" pitchFamily="34" charset="0"/>
                <a:ea typeface="Verdana" panose="020B0604030504040204" pitchFamily="34" charset="0"/>
                <a:cs typeface="Verdana" panose="020B0604030504040204" pitchFamily="34" charset="0"/>
              </a:rPr>
              <a:t>Wolschon</a:t>
            </a:r>
            <a:r>
              <a:rPr lang="en-US" sz="1600" dirty="0">
                <a:latin typeface="Verdana" panose="020B0604030504040204" pitchFamily="34" charset="0"/>
                <a:ea typeface="Verdana" panose="020B0604030504040204" pitchFamily="34" charset="0"/>
                <a:cs typeface="Verdana" panose="020B0604030504040204" pitchFamily="34" charset="0"/>
              </a:rPr>
              <a:t>, LMSW, ACSW, Director of Homeless Programming, John D. Dingell VA Medical Center</a:t>
            </a:r>
          </a:p>
          <a:p>
            <a:r>
              <a:rPr lang="en-US" sz="1600" b="1" dirty="0">
                <a:latin typeface="Verdana" panose="020B0604030504040204" pitchFamily="34" charset="0"/>
                <a:ea typeface="Verdana" panose="020B0604030504040204" pitchFamily="34" charset="0"/>
                <a:cs typeface="Verdana" panose="020B0604030504040204" pitchFamily="34" charset="0"/>
              </a:rPr>
              <a:t>Presenter #4 </a:t>
            </a:r>
            <a:r>
              <a:rPr lang="en-US" sz="1600" dirty="0">
                <a:latin typeface="Verdana" panose="020B0604030504040204" pitchFamily="34" charset="0"/>
                <a:ea typeface="Verdana" panose="020B0604030504040204" pitchFamily="34" charset="0"/>
                <a:cs typeface="Verdana" panose="020B0604030504040204" pitchFamily="34" charset="0"/>
              </a:rPr>
              <a:t>Jamie Le Claire, MBA, Housing Resource Center Manager, Community Housing Network</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8" name="TextBox 7"/>
          <p:cNvSpPr txBox="1"/>
          <p:nvPr/>
        </p:nvSpPr>
        <p:spPr>
          <a:xfrm>
            <a:off x="3505200" y="162276"/>
            <a:ext cx="2133600" cy="307777"/>
          </a:xfrm>
          <a:prstGeom prst="rect">
            <a:avLst/>
          </a:prstGeom>
          <a:noFill/>
        </p:spPr>
        <p:txBody>
          <a:bodyPr wrap="square" rtlCol="0">
            <a:spAutoFit/>
          </a:bodyPr>
          <a:lstStyle/>
          <a:p>
            <a:r>
              <a:rPr lang="en-US" sz="1400" dirty="0"/>
              <a:t> </a:t>
            </a:r>
          </a:p>
        </p:txBody>
      </p:sp>
      <p:pic>
        <p:nvPicPr>
          <p:cNvPr id="9" name="Picture 8" descr="C:\Users\mperry\AppData\Local\Microsoft\Windows\Temporary Internet Files\Content.Outlook\X12RX01Y\A4H_white (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6198" y="162276"/>
            <a:ext cx="1219201" cy="1066707"/>
          </a:xfrm>
          <a:prstGeom prst="rect">
            <a:avLst/>
          </a:prstGeom>
          <a:noFill/>
          <a:ln>
            <a:noFill/>
          </a:ln>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76200"/>
            <a:ext cx="8534400" cy="1143000"/>
          </a:xfrm>
        </p:spPr>
        <p:txBody>
          <a:bodyPr>
            <a:noAutofit/>
          </a:bodyPr>
          <a:lstStyle/>
          <a:p>
            <a:pPr fontAlgn="auto">
              <a:spcAft>
                <a:spcPts val="0"/>
              </a:spcAft>
              <a:defRPr/>
            </a:pPr>
            <a:r>
              <a:rPr lang="en-US" sz="3600" b="1" dirty="0">
                <a:latin typeface="Verdana" panose="020B0604030504040204" pitchFamily="34" charset="0"/>
                <a:ea typeface="Verdana" panose="020B0604030504040204" pitchFamily="34" charset="0"/>
                <a:cs typeface="Verdana" panose="020B0604030504040204" pitchFamily="34" charset="0"/>
              </a:rPr>
              <a:t>Permanent Supportive Housing Registry</a:t>
            </a:r>
          </a:p>
        </p:txBody>
      </p:sp>
      <p:cxnSp>
        <p:nvCxnSpPr>
          <p:cNvPr id="7" name="Straight Connector 6"/>
          <p:cNvCxnSpPr/>
          <p:nvPr/>
        </p:nvCxnSpPr>
        <p:spPr>
          <a:xfrm>
            <a:off x="381000" y="1219200"/>
            <a:ext cx="8534400" cy="0"/>
          </a:xfrm>
          <a:prstGeom prst="line">
            <a:avLst/>
          </a:prstGeom>
          <a:ln w="1016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1"/>
          <p:cNvSpPr txBox="1">
            <a:spLocks/>
          </p:cNvSpPr>
          <p:nvPr/>
        </p:nvSpPr>
        <p:spPr>
          <a:xfrm>
            <a:off x="457200" y="1345660"/>
            <a:ext cx="8229600" cy="387880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endParaRPr lang="en-US" dirty="0">
              <a:latin typeface="Verdana" panose="020B0604030504040204" pitchFamily="34" charset="0"/>
              <a:ea typeface="Verdana" panose="020B0604030504040204" pitchFamily="34" charset="0"/>
              <a:cs typeface="Verdana" panose="020B0604030504040204" pitchFamily="34" charset="0"/>
            </a:endParaRPr>
          </a:p>
          <a:p>
            <a:pPr fontAlgn="auto">
              <a:spcAft>
                <a:spcPts val="0"/>
              </a:spcAft>
              <a:buFont typeface="Wingdings 3" pitchFamily="18" charset="2"/>
              <a:buNone/>
            </a:pPr>
            <a:endParaRPr lang="en-US" dirty="0">
              <a:latin typeface="Verdana" panose="020B0604030504040204" pitchFamily="34" charset="0"/>
              <a:ea typeface="Verdana" panose="020B0604030504040204" pitchFamily="34" charset="0"/>
              <a:cs typeface="Verdana" panose="020B0604030504040204" pitchFamily="34" charset="0"/>
            </a:endParaRPr>
          </a:p>
          <a:p>
            <a:pPr fontAlgn="auto">
              <a:spcAft>
                <a:spcPts val="0"/>
              </a:spcAft>
              <a:buFont typeface="Wingdings 3" pitchFamily="18" charset="2"/>
              <a:buNone/>
            </a:pPr>
            <a:endParaRPr lang="en-US" dirty="0">
              <a:latin typeface="Verdana" panose="020B0604030504040204" pitchFamily="34" charset="0"/>
              <a:ea typeface="Verdana" panose="020B0604030504040204" pitchFamily="34" charset="0"/>
              <a:cs typeface="Verdana" panose="020B0604030504040204" pitchFamily="34" charset="0"/>
            </a:endParaRPr>
          </a:p>
          <a:p>
            <a:pPr fontAlgn="auto">
              <a:spcAft>
                <a:spcPts val="0"/>
              </a:spcAft>
              <a:buFont typeface="Wingdings 3" pitchFamily="18" charset="2"/>
              <a:buNone/>
            </a:pPr>
            <a:endParaRPr lang="en-US" dirty="0">
              <a:latin typeface="Verdana" panose="020B0604030504040204" pitchFamily="34" charset="0"/>
              <a:ea typeface="Verdana" panose="020B0604030504040204" pitchFamily="34" charset="0"/>
              <a:cs typeface="Verdana" panose="020B0604030504040204" pitchFamily="34" charset="0"/>
            </a:endParaRPr>
          </a:p>
          <a:p>
            <a:pPr fontAlgn="auto">
              <a:spcAft>
                <a:spcPts val="0"/>
              </a:spcAft>
              <a:buFont typeface="Wingdings 3" pitchFamily="18" charset="2"/>
              <a:buNone/>
            </a:pP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5" name="Content Placeholder 1"/>
          <p:cNvSpPr txBox="1">
            <a:spLocks/>
          </p:cNvSpPr>
          <p:nvPr/>
        </p:nvSpPr>
        <p:spPr>
          <a:xfrm>
            <a:off x="609600" y="1352550"/>
            <a:ext cx="8229600" cy="5041316"/>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US" b="1" dirty="0">
                <a:latin typeface="Verdana" panose="020B0604030504040204" pitchFamily="34" charset="0"/>
                <a:ea typeface="Verdana" panose="020B0604030504040204" pitchFamily="34" charset="0"/>
                <a:cs typeface="Verdana" panose="020B0604030504040204" pitchFamily="34" charset="0"/>
              </a:rPr>
              <a:t>Disposition Meeting</a:t>
            </a:r>
          </a:p>
          <a:p>
            <a:pPr fontAlgn="auto">
              <a:spcAft>
                <a:spcPts val="0"/>
              </a:spcAft>
            </a:pPr>
            <a:endParaRPr lang="en-US" dirty="0">
              <a:latin typeface="Verdana" panose="020B0604030504040204" pitchFamily="34" charset="0"/>
              <a:ea typeface="Verdana" panose="020B0604030504040204" pitchFamily="34" charset="0"/>
              <a:cs typeface="Verdana" panose="020B0604030504040204" pitchFamily="34" charset="0"/>
            </a:endParaRPr>
          </a:p>
          <a:p>
            <a:pPr fontAlgn="auto">
              <a:spcAft>
                <a:spcPts val="0"/>
              </a:spcAft>
            </a:pPr>
            <a:endParaRPr lang="en-US" dirty="0">
              <a:latin typeface="Verdana" panose="020B0604030504040204" pitchFamily="34" charset="0"/>
              <a:ea typeface="Verdana" panose="020B0604030504040204" pitchFamily="34" charset="0"/>
              <a:cs typeface="Verdana" panose="020B0604030504040204" pitchFamily="34" charset="0"/>
            </a:endParaRPr>
          </a:p>
          <a:p>
            <a:pPr fontAlgn="auto">
              <a:spcAft>
                <a:spcPts val="0"/>
              </a:spcAft>
            </a:pPr>
            <a:endParaRPr lang="en-US" dirty="0">
              <a:latin typeface="Verdana" panose="020B0604030504040204" pitchFamily="34" charset="0"/>
              <a:ea typeface="Verdana" panose="020B0604030504040204" pitchFamily="34" charset="0"/>
              <a:cs typeface="Verdana" panose="020B0604030504040204" pitchFamily="34" charset="0"/>
            </a:endParaRPr>
          </a:p>
          <a:p>
            <a:pPr fontAlgn="auto">
              <a:spcAft>
                <a:spcPts val="0"/>
              </a:spcAft>
            </a:pPr>
            <a:endParaRPr lang="en-US" dirty="0">
              <a:latin typeface="Verdana" panose="020B0604030504040204" pitchFamily="34" charset="0"/>
              <a:ea typeface="Verdana" panose="020B0604030504040204" pitchFamily="34" charset="0"/>
              <a:cs typeface="Verdana" panose="020B0604030504040204" pitchFamily="34" charset="0"/>
            </a:endParaRPr>
          </a:p>
          <a:p>
            <a:pPr fontAlgn="auto">
              <a:spcAft>
                <a:spcPts val="0"/>
              </a:spcAft>
            </a:pPr>
            <a:endParaRPr lang="en-US" dirty="0">
              <a:latin typeface="Verdana" panose="020B0604030504040204" pitchFamily="34" charset="0"/>
              <a:ea typeface="Verdana" panose="020B0604030504040204" pitchFamily="34" charset="0"/>
              <a:cs typeface="Verdana" panose="020B0604030504040204" pitchFamily="34" charset="0"/>
            </a:endParaRPr>
          </a:p>
          <a:p>
            <a:pPr fontAlgn="auto">
              <a:spcAft>
                <a:spcPts val="0"/>
              </a:spcAft>
            </a:pPr>
            <a:r>
              <a:rPr lang="en-US" dirty="0">
                <a:latin typeface="Verdana" panose="020B0604030504040204" pitchFamily="34" charset="0"/>
                <a:ea typeface="Verdana" panose="020B0604030504040204" pitchFamily="34" charset="0"/>
                <a:cs typeface="Verdana" panose="020B0604030504040204" pitchFamily="34" charset="0"/>
              </a:rPr>
              <a:t>Assigned to Agency</a:t>
            </a:r>
          </a:p>
          <a:p>
            <a:pPr fontAlgn="auto">
              <a:spcAft>
                <a:spcPts val="0"/>
              </a:spcAft>
            </a:pPr>
            <a:r>
              <a:rPr lang="en-US" dirty="0">
                <a:latin typeface="Verdana" panose="020B0604030504040204" pitchFamily="34" charset="0"/>
                <a:ea typeface="Verdana" panose="020B0604030504040204" pitchFamily="34" charset="0"/>
                <a:cs typeface="Verdana" panose="020B0604030504040204" pitchFamily="34" charset="0"/>
              </a:rPr>
              <a:t>Client House</a:t>
            </a:r>
          </a:p>
          <a:p>
            <a:pPr fontAlgn="auto">
              <a:spcAft>
                <a:spcPts val="0"/>
              </a:spcAft>
              <a:buFont typeface="Wingdings 3" pitchFamily="18" charset="2"/>
              <a:buNone/>
            </a:pPr>
            <a:endParaRPr lang="en-US" dirty="0">
              <a:latin typeface="Verdana" panose="020B0604030504040204" pitchFamily="34" charset="0"/>
              <a:ea typeface="Verdana" panose="020B0604030504040204" pitchFamily="34" charset="0"/>
              <a:cs typeface="Verdana" panose="020B0604030504040204" pitchFamily="34" charset="0"/>
            </a:endParaRPr>
          </a:p>
          <a:p>
            <a:pPr fontAlgn="auto">
              <a:spcAft>
                <a:spcPts val="0"/>
              </a:spcAft>
              <a:buFont typeface="Wingdings 3" pitchFamily="18" charset="2"/>
              <a:buNone/>
            </a:pPr>
            <a:endParaRPr lang="en-US" dirty="0">
              <a:latin typeface="Verdana" panose="020B0604030504040204" pitchFamily="34" charset="0"/>
              <a:ea typeface="Verdana" panose="020B0604030504040204" pitchFamily="34" charset="0"/>
              <a:cs typeface="Verdana" panose="020B0604030504040204" pitchFamily="34" charset="0"/>
            </a:endParaRPr>
          </a:p>
          <a:p>
            <a:pPr fontAlgn="auto">
              <a:spcAft>
                <a:spcPts val="0"/>
              </a:spcAft>
              <a:buFont typeface="Wingdings 3" pitchFamily="18" charset="2"/>
              <a:buNone/>
            </a:pPr>
            <a:endParaRPr lang="en-US" dirty="0">
              <a:latin typeface="Verdana" panose="020B0604030504040204" pitchFamily="34" charset="0"/>
              <a:ea typeface="Verdana" panose="020B0604030504040204" pitchFamily="34" charset="0"/>
              <a:cs typeface="Verdana" panose="020B0604030504040204" pitchFamily="34" charset="0"/>
            </a:endParaRPr>
          </a:p>
          <a:p>
            <a:pPr fontAlgn="auto">
              <a:spcAft>
                <a:spcPts val="0"/>
              </a:spcAft>
              <a:buFont typeface="Wingdings 3" pitchFamily="18" charset="2"/>
              <a:buNone/>
            </a:pPr>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2" name="Picture 1"/>
          <p:cNvPicPr>
            <a:picLocks noChangeAspect="1"/>
          </p:cNvPicPr>
          <p:nvPr/>
        </p:nvPicPr>
        <p:blipFill>
          <a:blip r:embed="rId3"/>
          <a:stretch>
            <a:fillRect/>
          </a:stretch>
        </p:blipFill>
        <p:spPr>
          <a:xfrm>
            <a:off x="609600" y="1835150"/>
            <a:ext cx="8410538" cy="4724264"/>
          </a:xfrm>
          <a:prstGeom prst="rect">
            <a:avLst/>
          </a:prstGeom>
        </p:spPr>
      </p:pic>
    </p:spTree>
    <p:extLst>
      <p:ext uri="{BB962C8B-B14F-4D97-AF65-F5344CB8AC3E}">
        <p14:creationId xmlns:p14="http://schemas.microsoft.com/office/powerpoint/2010/main" val="53919672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76200"/>
            <a:ext cx="8534400" cy="1143000"/>
          </a:xfrm>
        </p:spPr>
        <p:txBody>
          <a:bodyPr>
            <a:noAutofit/>
          </a:bodyPr>
          <a:lstStyle/>
          <a:p>
            <a:pPr fontAlgn="auto">
              <a:spcAft>
                <a:spcPts val="0"/>
              </a:spcAft>
              <a:defRPr/>
            </a:pPr>
            <a:r>
              <a:rPr lang="en-US" sz="3600" b="1" dirty="0">
                <a:latin typeface="Verdana" panose="020B0604030504040204" pitchFamily="34" charset="0"/>
                <a:ea typeface="Verdana" panose="020B0604030504040204" pitchFamily="34" charset="0"/>
                <a:cs typeface="Verdana" panose="020B0604030504040204" pitchFamily="34" charset="0"/>
              </a:rPr>
              <a:t>Permanent Supportive Housing Registry</a:t>
            </a:r>
          </a:p>
        </p:txBody>
      </p:sp>
      <p:cxnSp>
        <p:nvCxnSpPr>
          <p:cNvPr id="7" name="Straight Connector 6"/>
          <p:cNvCxnSpPr/>
          <p:nvPr/>
        </p:nvCxnSpPr>
        <p:spPr>
          <a:xfrm>
            <a:off x="381000" y="1219200"/>
            <a:ext cx="8534400" cy="0"/>
          </a:xfrm>
          <a:prstGeom prst="line">
            <a:avLst/>
          </a:prstGeom>
          <a:ln w="1016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1"/>
          <p:cNvSpPr txBox="1">
            <a:spLocks/>
          </p:cNvSpPr>
          <p:nvPr/>
        </p:nvSpPr>
        <p:spPr>
          <a:xfrm>
            <a:off x="457200" y="1850086"/>
            <a:ext cx="8229600" cy="37004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endParaRPr lang="en-US" dirty="0">
              <a:latin typeface="Verdana" panose="020B0604030504040204" pitchFamily="34" charset="0"/>
              <a:ea typeface="Verdana" panose="020B0604030504040204" pitchFamily="34" charset="0"/>
              <a:cs typeface="Verdana" panose="020B0604030504040204" pitchFamily="34" charset="0"/>
            </a:endParaRPr>
          </a:p>
          <a:p>
            <a:pPr fontAlgn="auto">
              <a:spcAft>
                <a:spcPts val="0"/>
              </a:spcAft>
              <a:buFont typeface="Wingdings 3" pitchFamily="18" charset="2"/>
              <a:buNone/>
            </a:pPr>
            <a:endParaRPr lang="en-US" dirty="0">
              <a:latin typeface="Verdana" panose="020B0604030504040204" pitchFamily="34" charset="0"/>
              <a:ea typeface="Verdana" panose="020B0604030504040204" pitchFamily="34" charset="0"/>
              <a:cs typeface="Verdana" panose="020B0604030504040204" pitchFamily="34" charset="0"/>
            </a:endParaRPr>
          </a:p>
          <a:p>
            <a:pPr fontAlgn="auto">
              <a:spcAft>
                <a:spcPts val="0"/>
              </a:spcAft>
              <a:buFont typeface="Wingdings 3" pitchFamily="18" charset="2"/>
              <a:buNone/>
            </a:pPr>
            <a:endParaRPr lang="en-US" dirty="0">
              <a:latin typeface="Verdana" panose="020B0604030504040204" pitchFamily="34" charset="0"/>
              <a:ea typeface="Verdana" panose="020B0604030504040204" pitchFamily="34" charset="0"/>
              <a:cs typeface="Verdana" panose="020B0604030504040204" pitchFamily="34" charset="0"/>
            </a:endParaRPr>
          </a:p>
          <a:p>
            <a:pPr fontAlgn="auto">
              <a:spcAft>
                <a:spcPts val="0"/>
              </a:spcAft>
              <a:buFont typeface="Wingdings 3" pitchFamily="18" charset="2"/>
              <a:buNone/>
            </a:pPr>
            <a:endParaRPr lang="en-US" dirty="0">
              <a:latin typeface="Verdana" panose="020B0604030504040204" pitchFamily="34" charset="0"/>
              <a:ea typeface="Verdana" panose="020B0604030504040204" pitchFamily="34" charset="0"/>
              <a:cs typeface="Verdana" panose="020B0604030504040204" pitchFamily="34" charset="0"/>
            </a:endParaRPr>
          </a:p>
          <a:p>
            <a:pPr fontAlgn="auto">
              <a:spcAft>
                <a:spcPts val="0"/>
              </a:spcAft>
              <a:buFont typeface="Wingdings 3" pitchFamily="18" charset="2"/>
              <a:buNone/>
            </a:pP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5" name="Content Placeholder 1"/>
          <p:cNvSpPr txBox="1">
            <a:spLocks/>
          </p:cNvSpPr>
          <p:nvPr/>
        </p:nvSpPr>
        <p:spPr>
          <a:xfrm>
            <a:off x="528978" y="1951535"/>
            <a:ext cx="8229600" cy="3700463"/>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US" dirty="0">
                <a:latin typeface="Verdana" panose="020B0604030504040204" pitchFamily="34" charset="0"/>
                <a:ea typeface="Verdana" panose="020B0604030504040204" pitchFamily="34" charset="0"/>
                <a:cs typeface="Verdana" panose="020B0604030504040204" pitchFamily="34" charset="0"/>
              </a:rPr>
              <a:t>Approximate referrals per week: </a:t>
            </a:r>
            <a:r>
              <a:rPr lang="en-US" b="1" dirty="0">
                <a:latin typeface="Verdana" panose="020B0604030504040204" pitchFamily="34" charset="0"/>
                <a:ea typeface="Verdana" panose="020B0604030504040204" pitchFamily="34" charset="0"/>
                <a:cs typeface="Verdana" panose="020B0604030504040204" pitchFamily="34" charset="0"/>
              </a:rPr>
              <a:t>10</a:t>
            </a:r>
          </a:p>
          <a:p>
            <a:pPr fontAlgn="auto">
              <a:spcAft>
                <a:spcPts val="0"/>
              </a:spcAft>
            </a:pPr>
            <a:r>
              <a:rPr lang="en-US" dirty="0">
                <a:latin typeface="Verdana" panose="020B0604030504040204" pitchFamily="34" charset="0"/>
                <a:ea typeface="Verdana" panose="020B0604030504040204" pitchFamily="34" charset="0"/>
                <a:cs typeface="Verdana" panose="020B0604030504040204" pitchFamily="34" charset="0"/>
              </a:rPr>
              <a:t>Number housed through registry: </a:t>
            </a:r>
            <a:r>
              <a:rPr lang="en-US" b="1" dirty="0">
                <a:latin typeface="Verdana" panose="020B0604030504040204" pitchFamily="34" charset="0"/>
                <a:ea typeface="Verdana" panose="020B0604030504040204" pitchFamily="34" charset="0"/>
                <a:cs typeface="Verdana" panose="020B0604030504040204" pitchFamily="34" charset="0"/>
              </a:rPr>
              <a:t>150</a:t>
            </a:r>
          </a:p>
          <a:p>
            <a:pPr fontAlgn="auto">
              <a:spcAft>
                <a:spcPts val="0"/>
              </a:spcAft>
            </a:pPr>
            <a:r>
              <a:rPr lang="en-US" dirty="0">
                <a:latin typeface="Verdana" panose="020B0604030504040204" pitchFamily="34" charset="0"/>
                <a:ea typeface="Verdana" panose="020B0604030504040204" pitchFamily="34" charset="0"/>
                <a:cs typeface="Verdana" panose="020B0604030504040204" pitchFamily="34" charset="0"/>
              </a:rPr>
              <a:t>Median Days to House: </a:t>
            </a:r>
            <a:r>
              <a:rPr lang="en-US" b="1" dirty="0">
                <a:latin typeface="Verdana" panose="020B0604030504040204" pitchFamily="34" charset="0"/>
                <a:ea typeface="Verdana" panose="020B0604030504040204" pitchFamily="34" charset="0"/>
                <a:cs typeface="Verdana" panose="020B0604030504040204" pitchFamily="34" charset="0"/>
              </a:rPr>
              <a:t>97 days</a:t>
            </a:r>
          </a:p>
          <a:p>
            <a:pPr fontAlgn="auto">
              <a:spcAft>
                <a:spcPts val="0"/>
              </a:spcAft>
            </a:pPr>
            <a:r>
              <a:rPr lang="en-US" dirty="0">
                <a:latin typeface="Verdana" panose="020B0604030504040204" pitchFamily="34" charset="0"/>
                <a:ea typeface="Verdana" panose="020B0604030504040204" pitchFamily="34" charset="0"/>
                <a:cs typeface="Verdana" panose="020B0604030504040204" pitchFamily="34" charset="0"/>
              </a:rPr>
              <a:t>Total referrals made to registry for last 2 years: </a:t>
            </a:r>
            <a:r>
              <a:rPr lang="en-US" b="1" dirty="0">
                <a:latin typeface="Verdana" panose="020B0604030504040204" pitchFamily="34" charset="0"/>
                <a:ea typeface="Verdana" panose="020B0604030504040204" pitchFamily="34" charset="0"/>
                <a:cs typeface="Verdana" panose="020B0604030504040204" pitchFamily="34" charset="0"/>
              </a:rPr>
              <a:t>1,053</a:t>
            </a:r>
          </a:p>
          <a:p>
            <a:pPr fontAlgn="auto">
              <a:spcAft>
                <a:spcPts val="0"/>
              </a:spcAft>
            </a:pPr>
            <a:endParaRPr lang="en-US" dirty="0">
              <a:latin typeface="Verdana" panose="020B0604030504040204" pitchFamily="34" charset="0"/>
              <a:ea typeface="Verdana" panose="020B0604030504040204" pitchFamily="34" charset="0"/>
              <a:cs typeface="Verdana" panose="020B0604030504040204" pitchFamily="34" charset="0"/>
            </a:endParaRPr>
          </a:p>
          <a:p>
            <a:pPr fontAlgn="auto">
              <a:spcAft>
                <a:spcPts val="0"/>
              </a:spcAft>
              <a:buFont typeface="Wingdings 3" pitchFamily="18" charset="2"/>
              <a:buNone/>
            </a:pPr>
            <a:endParaRPr lang="en-US" dirty="0">
              <a:latin typeface="Verdana" panose="020B0604030504040204" pitchFamily="34" charset="0"/>
              <a:ea typeface="Verdana" panose="020B0604030504040204" pitchFamily="34" charset="0"/>
              <a:cs typeface="Verdana" panose="020B0604030504040204" pitchFamily="34" charset="0"/>
            </a:endParaRPr>
          </a:p>
          <a:p>
            <a:pPr fontAlgn="auto">
              <a:spcAft>
                <a:spcPts val="0"/>
              </a:spcAft>
              <a:buFont typeface="Wingdings 3" pitchFamily="18" charset="2"/>
              <a:buNone/>
            </a:pPr>
            <a:endParaRPr lang="en-US" dirty="0">
              <a:latin typeface="Verdana" panose="020B0604030504040204" pitchFamily="34" charset="0"/>
              <a:ea typeface="Verdana" panose="020B0604030504040204" pitchFamily="34" charset="0"/>
              <a:cs typeface="Verdana" panose="020B0604030504040204" pitchFamily="34" charset="0"/>
            </a:endParaRPr>
          </a:p>
          <a:p>
            <a:pPr fontAlgn="auto">
              <a:spcAft>
                <a:spcPts val="0"/>
              </a:spcAft>
              <a:buFont typeface="Wingdings 3" pitchFamily="18" charset="2"/>
              <a:buNone/>
            </a:pPr>
            <a:endParaRPr lang="en-US" dirty="0">
              <a:latin typeface="Verdana" panose="020B0604030504040204" pitchFamily="34" charset="0"/>
              <a:ea typeface="Verdana" panose="020B0604030504040204" pitchFamily="34" charset="0"/>
              <a:cs typeface="Verdana" panose="020B0604030504040204" pitchFamily="34" charset="0"/>
            </a:endParaRPr>
          </a:p>
          <a:p>
            <a:pPr fontAlgn="auto">
              <a:spcAft>
                <a:spcPts val="0"/>
              </a:spcAft>
              <a:buFont typeface="Wingdings 3" pitchFamily="18" charset="2"/>
              <a:buNone/>
            </a:pPr>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38676081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76200"/>
            <a:ext cx="8534400" cy="1143000"/>
          </a:xfrm>
        </p:spPr>
        <p:txBody>
          <a:bodyPr>
            <a:noAutofit/>
          </a:bodyPr>
          <a:lstStyle/>
          <a:p>
            <a:pPr fontAlgn="auto">
              <a:spcAft>
                <a:spcPts val="0"/>
              </a:spcAft>
              <a:defRPr/>
            </a:pPr>
            <a:r>
              <a:rPr lang="en-US" sz="3600" b="1" dirty="0">
                <a:latin typeface="Verdana" panose="020B0604030504040204" pitchFamily="34" charset="0"/>
                <a:ea typeface="Verdana" panose="020B0604030504040204" pitchFamily="34" charset="0"/>
                <a:cs typeface="Verdana" panose="020B0604030504040204" pitchFamily="34" charset="0"/>
              </a:rPr>
              <a:t>Veteran By Name List</a:t>
            </a:r>
          </a:p>
        </p:txBody>
      </p:sp>
      <p:cxnSp>
        <p:nvCxnSpPr>
          <p:cNvPr id="7" name="Straight Connector 6"/>
          <p:cNvCxnSpPr/>
          <p:nvPr/>
        </p:nvCxnSpPr>
        <p:spPr>
          <a:xfrm>
            <a:off x="381000" y="1219200"/>
            <a:ext cx="8534400" cy="0"/>
          </a:xfrm>
          <a:prstGeom prst="line">
            <a:avLst/>
          </a:prstGeom>
          <a:ln w="1016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1"/>
          <p:cNvSpPr txBox="1">
            <a:spLocks/>
          </p:cNvSpPr>
          <p:nvPr/>
        </p:nvSpPr>
        <p:spPr>
          <a:xfrm>
            <a:off x="457200" y="1524000"/>
            <a:ext cx="8229600" cy="37004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buFont typeface="Wingdings 3" pitchFamily="18" charset="2"/>
              <a:buNone/>
            </a:pPr>
            <a:endParaRPr lang="en-US" dirty="0">
              <a:latin typeface="Verdana" panose="020B0604030504040204" pitchFamily="34" charset="0"/>
              <a:ea typeface="Verdana" panose="020B0604030504040204" pitchFamily="34" charset="0"/>
              <a:cs typeface="Verdana" panose="020B0604030504040204" pitchFamily="34" charset="0"/>
            </a:endParaRPr>
          </a:p>
          <a:p>
            <a:pPr fontAlgn="auto">
              <a:spcAft>
                <a:spcPts val="0"/>
              </a:spcAft>
              <a:buFont typeface="Wingdings 3" pitchFamily="18" charset="2"/>
              <a:buNone/>
            </a:pPr>
            <a:endParaRPr lang="en-US" dirty="0">
              <a:latin typeface="Verdana" panose="020B0604030504040204" pitchFamily="34" charset="0"/>
              <a:ea typeface="Verdana" panose="020B0604030504040204" pitchFamily="34" charset="0"/>
              <a:cs typeface="Verdana" panose="020B0604030504040204" pitchFamily="34" charset="0"/>
            </a:endParaRPr>
          </a:p>
          <a:p>
            <a:pPr fontAlgn="auto">
              <a:spcAft>
                <a:spcPts val="0"/>
              </a:spcAft>
              <a:buFont typeface="Wingdings 3" pitchFamily="18" charset="2"/>
              <a:buNone/>
            </a:pPr>
            <a:endParaRPr lang="en-US" dirty="0">
              <a:latin typeface="Verdana" panose="020B0604030504040204" pitchFamily="34" charset="0"/>
              <a:ea typeface="Verdana" panose="020B0604030504040204" pitchFamily="34" charset="0"/>
              <a:cs typeface="Verdana" panose="020B0604030504040204" pitchFamily="34" charset="0"/>
            </a:endParaRPr>
          </a:p>
          <a:p>
            <a:pPr fontAlgn="auto">
              <a:spcAft>
                <a:spcPts val="0"/>
              </a:spcAft>
              <a:buFont typeface="Wingdings 3" pitchFamily="18" charset="2"/>
              <a:buNone/>
            </a:pP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5" name="Content Placeholder 1"/>
          <p:cNvSpPr txBox="1">
            <a:spLocks/>
          </p:cNvSpPr>
          <p:nvPr/>
        </p:nvSpPr>
        <p:spPr>
          <a:xfrm>
            <a:off x="421821" y="1676399"/>
            <a:ext cx="8229600" cy="37004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buFont typeface="Wingdings 3" pitchFamily="18" charset="2"/>
              <a:buNone/>
            </a:pPr>
            <a:endParaRPr lang="en-US" dirty="0">
              <a:latin typeface="Verdana" panose="020B0604030504040204" pitchFamily="34" charset="0"/>
              <a:ea typeface="Verdana" panose="020B0604030504040204" pitchFamily="34" charset="0"/>
              <a:cs typeface="Verdana" panose="020B0604030504040204" pitchFamily="34" charset="0"/>
            </a:endParaRPr>
          </a:p>
          <a:p>
            <a:pPr fontAlgn="auto">
              <a:spcAft>
                <a:spcPts val="0"/>
              </a:spcAft>
              <a:buFont typeface="Wingdings 3" pitchFamily="18" charset="2"/>
              <a:buNone/>
            </a:pPr>
            <a:endParaRPr lang="en-US" dirty="0">
              <a:latin typeface="Verdana" panose="020B0604030504040204" pitchFamily="34" charset="0"/>
              <a:ea typeface="Verdana" panose="020B0604030504040204" pitchFamily="34" charset="0"/>
              <a:cs typeface="Verdana" panose="020B0604030504040204" pitchFamily="34" charset="0"/>
            </a:endParaRPr>
          </a:p>
          <a:p>
            <a:pPr fontAlgn="auto">
              <a:spcAft>
                <a:spcPts val="0"/>
              </a:spcAft>
              <a:buFont typeface="Wingdings 3" pitchFamily="18" charset="2"/>
              <a:buNone/>
            </a:pPr>
            <a:endParaRPr lang="en-US" dirty="0">
              <a:latin typeface="Verdana" panose="020B0604030504040204" pitchFamily="34" charset="0"/>
              <a:ea typeface="Verdana" panose="020B0604030504040204" pitchFamily="34" charset="0"/>
              <a:cs typeface="Verdana" panose="020B0604030504040204" pitchFamily="34" charset="0"/>
            </a:endParaRPr>
          </a:p>
          <a:p>
            <a:pPr fontAlgn="auto">
              <a:spcAft>
                <a:spcPts val="0"/>
              </a:spcAft>
              <a:buFont typeface="Wingdings 3" pitchFamily="18" charset="2"/>
              <a:buNone/>
            </a:pPr>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1026" name="Picture 2" descr="H:\VHA Logos\Detroit VA Health System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821" y="5781913"/>
            <a:ext cx="2344737" cy="75723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3400" y="1905000"/>
            <a:ext cx="8001000" cy="400110"/>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lstStyle/>
          <a:p>
            <a:pPr algn="ctr"/>
            <a:r>
              <a:rPr lang="en-US" sz="2000" b="1" dirty="0">
                <a:solidFill>
                  <a:srgbClr val="0070C0"/>
                </a:solidFill>
                <a:latin typeface="Verdana"/>
              </a:rPr>
              <a:t>Federal Plan to End Veteran Homelessness by 2016</a:t>
            </a:r>
            <a:endParaRPr lang="en-US" sz="2000" b="1" dirty="0">
              <a:latin typeface="Verdana"/>
            </a:endParaRPr>
          </a:p>
        </p:txBody>
      </p:sp>
      <p:sp>
        <p:nvSpPr>
          <p:cNvPr id="8" name="TextBox 7"/>
          <p:cNvSpPr txBox="1"/>
          <p:nvPr/>
        </p:nvSpPr>
        <p:spPr>
          <a:xfrm>
            <a:off x="609600" y="2971800"/>
            <a:ext cx="7848600" cy="1754326"/>
          </a:xfrm>
          <a:prstGeom prst="rect">
            <a:avLst/>
          </a:prstGeom>
          <a:noFill/>
        </p:spPr>
        <p:txBody>
          <a:bodyPr wrap="square" rtlCol="0" anchor="t">
            <a:spAutoFit/>
          </a:bodyPr>
          <a:lstStyle/>
          <a:p>
            <a:r>
              <a:rPr lang="en-US" b="1" dirty="0">
                <a:latin typeface="Verdana"/>
              </a:rPr>
              <a:t>National PIT Count Results from 2010 to 2016</a:t>
            </a:r>
          </a:p>
          <a:p>
            <a:endParaRPr lang="en-US" b="1" dirty="0"/>
          </a:p>
          <a:p>
            <a:pPr marL="285750" indent="-285750">
              <a:buFont typeface="Arial" panose="020B0604020202020204" pitchFamily="34" charset="0"/>
              <a:buChar char="•"/>
            </a:pPr>
            <a:r>
              <a:rPr lang="en-US" b="1" dirty="0">
                <a:solidFill>
                  <a:srgbClr val="E60027"/>
                </a:solidFill>
                <a:latin typeface="Verdana"/>
              </a:rPr>
              <a:t>47% Decrease in Veterans Experiencing Homelessness</a:t>
            </a:r>
            <a:endParaRPr lang="en-US" b="1" dirty="0">
              <a:latin typeface="Verdana"/>
            </a:endParaRP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solidFill>
                  <a:srgbClr val="E60027"/>
                </a:solidFill>
                <a:latin typeface="Verdana"/>
              </a:rPr>
              <a:t>56% Decrease in Unsheltered Veterans Experiencing Homelessness</a:t>
            </a:r>
            <a:endParaRPr lang="en-US" b="1" dirty="0">
              <a:latin typeface="Verdana"/>
            </a:endParaRPr>
          </a:p>
        </p:txBody>
      </p:sp>
    </p:spTree>
    <p:extLst>
      <p:ext uri="{BB962C8B-B14F-4D97-AF65-F5344CB8AC3E}">
        <p14:creationId xmlns:p14="http://schemas.microsoft.com/office/powerpoint/2010/main" val="340368716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76200"/>
            <a:ext cx="8534400" cy="1143000"/>
          </a:xfrm>
        </p:spPr>
        <p:txBody>
          <a:bodyPr>
            <a:noAutofit/>
          </a:bodyPr>
          <a:lstStyle/>
          <a:p>
            <a:pPr fontAlgn="auto">
              <a:spcAft>
                <a:spcPts val="0"/>
              </a:spcAft>
              <a:defRPr/>
            </a:pPr>
            <a:r>
              <a:rPr lang="en-US" sz="3600" b="1" dirty="0">
                <a:latin typeface="Verdana" panose="020B0604030504040204" pitchFamily="34" charset="0"/>
                <a:ea typeface="Verdana" panose="020B0604030504040204" pitchFamily="34" charset="0"/>
                <a:cs typeface="Verdana" panose="020B0604030504040204" pitchFamily="34" charset="0"/>
              </a:rPr>
              <a:t>Veteran By Name List</a:t>
            </a:r>
          </a:p>
        </p:txBody>
      </p:sp>
      <p:cxnSp>
        <p:nvCxnSpPr>
          <p:cNvPr id="7" name="Straight Connector 6"/>
          <p:cNvCxnSpPr/>
          <p:nvPr/>
        </p:nvCxnSpPr>
        <p:spPr>
          <a:xfrm>
            <a:off x="381000" y="1219200"/>
            <a:ext cx="8534400" cy="0"/>
          </a:xfrm>
          <a:prstGeom prst="line">
            <a:avLst/>
          </a:prstGeom>
          <a:ln w="1016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1"/>
          <p:cNvSpPr txBox="1">
            <a:spLocks/>
          </p:cNvSpPr>
          <p:nvPr/>
        </p:nvSpPr>
        <p:spPr>
          <a:xfrm>
            <a:off x="457200" y="1524000"/>
            <a:ext cx="8229600" cy="3700463"/>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buFont typeface="Wingdings 3" pitchFamily="18" charset="2"/>
              <a:buNone/>
            </a:pPr>
            <a:r>
              <a:rPr lang="en-US"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Tactics to End Veteran Homelessness</a:t>
            </a:r>
          </a:p>
          <a:p>
            <a:pPr fontAlgn="auto">
              <a:spcAft>
                <a:spcPts val="0"/>
              </a:spcAft>
            </a:pPr>
            <a:r>
              <a:rPr lang="en-US" dirty="0">
                <a:solidFill>
                  <a:schemeClr val="accent2"/>
                </a:solidFill>
                <a:latin typeface="Verdana" panose="020B0604030504040204" pitchFamily="34" charset="0"/>
                <a:ea typeface="Verdana" panose="020B0604030504040204" pitchFamily="34" charset="0"/>
                <a:cs typeface="Verdana" panose="020B0604030504040204" pitchFamily="34" charset="0"/>
              </a:rPr>
              <a:t>Increasing funding by VA for Permanent Supportive Housing, Outreach, SSVF, Community Collaboration</a:t>
            </a:r>
          </a:p>
          <a:p>
            <a:pPr fontAlgn="auto">
              <a:spcAft>
                <a:spcPts val="0"/>
              </a:spcAft>
            </a:pPr>
            <a:r>
              <a:rPr lang="en-US" dirty="0">
                <a:solidFill>
                  <a:schemeClr val="accent2"/>
                </a:solidFill>
                <a:latin typeface="Verdana" panose="020B0604030504040204" pitchFamily="34" charset="0"/>
                <a:ea typeface="Verdana" panose="020B0604030504040204" pitchFamily="34" charset="0"/>
                <a:cs typeface="Verdana" panose="020B0604030504040204" pitchFamily="34" charset="0"/>
              </a:rPr>
              <a:t>Targeting the correct housing resources to each Veteran</a:t>
            </a:r>
          </a:p>
          <a:p>
            <a:pPr fontAlgn="auto">
              <a:spcAft>
                <a:spcPts val="0"/>
              </a:spcAft>
            </a:pPr>
            <a:r>
              <a:rPr lang="en-US" dirty="0">
                <a:solidFill>
                  <a:schemeClr val="accent2"/>
                </a:solidFill>
                <a:latin typeface="Verdana" panose="020B0604030504040204" pitchFamily="34" charset="0"/>
                <a:ea typeface="Verdana" panose="020B0604030504040204" pitchFamily="34" charset="0"/>
                <a:cs typeface="Verdana" panose="020B0604030504040204" pitchFamily="34" charset="0"/>
              </a:rPr>
              <a:t>Collaborating with Community Stakeholders to best utilize VA and community resources</a:t>
            </a:r>
          </a:p>
          <a:p>
            <a:pPr marL="0" indent="0" fontAlgn="auto">
              <a:spcAft>
                <a:spcPts val="0"/>
              </a:spcAft>
              <a:buNone/>
            </a:pPr>
            <a:endParaRPr lang="en-US" dirty="0">
              <a:latin typeface="Verdana" panose="020B0604030504040204" pitchFamily="34" charset="0"/>
              <a:ea typeface="Verdana" panose="020B0604030504040204" pitchFamily="34" charset="0"/>
              <a:cs typeface="Verdana" panose="020B0604030504040204" pitchFamily="34" charset="0"/>
            </a:endParaRPr>
          </a:p>
          <a:p>
            <a:pPr fontAlgn="auto">
              <a:spcAft>
                <a:spcPts val="0"/>
              </a:spcAft>
              <a:buFont typeface="Wingdings 3" pitchFamily="18" charset="2"/>
              <a:buNone/>
            </a:pPr>
            <a:endParaRPr lang="en-US" dirty="0">
              <a:latin typeface="Verdana" panose="020B0604030504040204" pitchFamily="34" charset="0"/>
              <a:ea typeface="Verdana" panose="020B0604030504040204" pitchFamily="34" charset="0"/>
              <a:cs typeface="Verdana" panose="020B0604030504040204" pitchFamily="34" charset="0"/>
            </a:endParaRPr>
          </a:p>
          <a:p>
            <a:pPr fontAlgn="auto">
              <a:spcAft>
                <a:spcPts val="0"/>
              </a:spcAft>
              <a:buFont typeface="Wingdings 3" pitchFamily="18" charset="2"/>
              <a:buNone/>
            </a:pPr>
            <a:endParaRPr lang="en-US" dirty="0">
              <a:latin typeface="Verdana" panose="020B0604030504040204" pitchFamily="34" charset="0"/>
              <a:ea typeface="Verdana" panose="020B0604030504040204" pitchFamily="34" charset="0"/>
              <a:cs typeface="Verdana" panose="020B0604030504040204" pitchFamily="34" charset="0"/>
            </a:endParaRPr>
          </a:p>
          <a:p>
            <a:pPr fontAlgn="auto">
              <a:spcAft>
                <a:spcPts val="0"/>
              </a:spcAft>
              <a:buFont typeface="Wingdings 3" pitchFamily="18" charset="2"/>
              <a:buNone/>
            </a:pPr>
            <a:endParaRPr lang="en-US" dirty="0">
              <a:latin typeface="Verdana" panose="020B0604030504040204" pitchFamily="34" charset="0"/>
              <a:ea typeface="Verdana" panose="020B0604030504040204" pitchFamily="34" charset="0"/>
              <a:cs typeface="Verdana" panose="020B0604030504040204" pitchFamily="34" charset="0"/>
            </a:endParaRPr>
          </a:p>
          <a:p>
            <a:pPr fontAlgn="auto">
              <a:spcAft>
                <a:spcPts val="0"/>
              </a:spcAft>
              <a:buFont typeface="Wingdings 3" pitchFamily="18" charset="2"/>
              <a:buNone/>
            </a:pP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5" name="Content Placeholder 1"/>
          <p:cNvSpPr txBox="1">
            <a:spLocks/>
          </p:cNvSpPr>
          <p:nvPr/>
        </p:nvSpPr>
        <p:spPr>
          <a:xfrm>
            <a:off x="609600" y="1676400"/>
            <a:ext cx="8229600" cy="37004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buFont typeface="Wingdings 3" pitchFamily="18" charset="2"/>
              <a:buNone/>
            </a:pPr>
            <a:endParaRPr lang="en-US" dirty="0">
              <a:latin typeface="Verdana" panose="020B0604030504040204" pitchFamily="34" charset="0"/>
              <a:ea typeface="Verdana" panose="020B0604030504040204" pitchFamily="34" charset="0"/>
              <a:cs typeface="Verdana" panose="020B0604030504040204" pitchFamily="34" charset="0"/>
            </a:endParaRPr>
          </a:p>
          <a:p>
            <a:pPr fontAlgn="auto">
              <a:spcAft>
                <a:spcPts val="0"/>
              </a:spcAft>
              <a:buFont typeface="Wingdings 3" pitchFamily="18" charset="2"/>
              <a:buNone/>
            </a:pPr>
            <a:endParaRPr lang="en-US" dirty="0">
              <a:latin typeface="Verdana" panose="020B0604030504040204" pitchFamily="34" charset="0"/>
              <a:ea typeface="Verdana" panose="020B0604030504040204" pitchFamily="34" charset="0"/>
              <a:cs typeface="Verdana" panose="020B0604030504040204" pitchFamily="34" charset="0"/>
            </a:endParaRPr>
          </a:p>
          <a:p>
            <a:pPr fontAlgn="auto">
              <a:spcAft>
                <a:spcPts val="0"/>
              </a:spcAft>
              <a:buFont typeface="Wingdings 3" pitchFamily="18" charset="2"/>
              <a:buNone/>
            </a:pPr>
            <a:endParaRPr lang="en-US" dirty="0">
              <a:latin typeface="Verdana" panose="020B0604030504040204" pitchFamily="34" charset="0"/>
              <a:ea typeface="Verdana" panose="020B0604030504040204" pitchFamily="34" charset="0"/>
              <a:cs typeface="Verdana" panose="020B0604030504040204" pitchFamily="34" charset="0"/>
            </a:endParaRPr>
          </a:p>
          <a:p>
            <a:pPr fontAlgn="auto">
              <a:spcAft>
                <a:spcPts val="0"/>
              </a:spcAft>
              <a:buFont typeface="Wingdings 3" pitchFamily="18" charset="2"/>
              <a:buNone/>
            </a:pPr>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8" name="Picture 2" descr="H:\VHA Logos\Detroit VA Health System 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821" y="5781913"/>
            <a:ext cx="2321379" cy="757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62954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76200"/>
            <a:ext cx="8534400" cy="1143000"/>
          </a:xfrm>
        </p:spPr>
        <p:txBody>
          <a:bodyPr>
            <a:noAutofit/>
          </a:bodyPr>
          <a:lstStyle/>
          <a:p>
            <a:pPr fontAlgn="auto">
              <a:spcAft>
                <a:spcPts val="0"/>
              </a:spcAft>
              <a:defRPr/>
            </a:pPr>
            <a:r>
              <a:rPr lang="en-US" sz="3600" b="1" dirty="0">
                <a:latin typeface="Verdana" panose="020B0604030504040204" pitchFamily="34" charset="0"/>
                <a:ea typeface="Verdana" panose="020B0604030504040204" pitchFamily="34" charset="0"/>
                <a:cs typeface="Verdana" panose="020B0604030504040204" pitchFamily="34" charset="0"/>
              </a:rPr>
              <a:t>Veteran By Name List</a:t>
            </a:r>
          </a:p>
        </p:txBody>
      </p:sp>
      <p:cxnSp>
        <p:nvCxnSpPr>
          <p:cNvPr id="7" name="Straight Connector 6"/>
          <p:cNvCxnSpPr/>
          <p:nvPr/>
        </p:nvCxnSpPr>
        <p:spPr>
          <a:xfrm>
            <a:off x="381000" y="1219200"/>
            <a:ext cx="8534400" cy="0"/>
          </a:xfrm>
          <a:prstGeom prst="line">
            <a:avLst/>
          </a:prstGeom>
          <a:ln w="1016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1"/>
          <p:cNvSpPr txBox="1">
            <a:spLocks/>
          </p:cNvSpPr>
          <p:nvPr/>
        </p:nvSpPr>
        <p:spPr>
          <a:xfrm>
            <a:off x="457200" y="1524000"/>
            <a:ext cx="8229600" cy="37004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endParaRPr lang="en-US" dirty="0">
              <a:latin typeface="Verdana" panose="020B0604030504040204" pitchFamily="34" charset="0"/>
              <a:ea typeface="Verdana" panose="020B0604030504040204" pitchFamily="34" charset="0"/>
              <a:cs typeface="Verdana" panose="020B0604030504040204" pitchFamily="34" charset="0"/>
            </a:endParaRPr>
          </a:p>
          <a:p>
            <a:pPr fontAlgn="auto">
              <a:spcAft>
                <a:spcPts val="0"/>
              </a:spcAft>
              <a:buFont typeface="Wingdings 3" pitchFamily="18" charset="2"/>
              <a:buNone/>
            </a:pPr>
            <a:endParaRPr lang="en-US" dirty="0">
              <a:latin typeface="Verdana" panose="020B0604030504040204" pitchFamily="34" charset="0"/>
              <a:ea typeface="Verdana" panose="020B0604030504040204" pitchFamily="34" charset="0"/>
              <a:cs typeface="Verdana" panose="020B0604030504040204" pitchFamily="34" charset="0"/>
            </a:endParaRPr>
          </a:p>
          <a:p>
            <a:pPr fontAlgn="auto">
              <a:spcAft>
                <a:spcPts val="0"/>
              </a:spcAft>
              <a:buFont typeface="Wingdings 3" pitchFamily="18" charset="2"/>
              <a:buNone/>
            </a:pPr>
            <a:endParaRPr lang="en-US" dirty="0">
              <a:latin typeface="Verdana" panose="020B0604030504040204" pitchFamily="34" charset="0"/>
              <a:ea typeface="Verdana" panose="020B0604030504040204" pitchFamily="34" charset="0"/>
              <a:cs typeface="Verdana" panose="020B0604030504040204" pitchFamily="34" charset="0"/>
            </a:endParaRPr>
          </a:p>
          <a:p>
            <a:pPr fontAlgn="auto">
              <a:spcAft>
                <a:spcPts val="0"/>
              </a:spcAft>
              <a:buFont typeface="Wingdings 3" pitchFamily="18" charset="2"/>
              <a:buNone/>
            </a:pPr>
            <a:endParaRPr lang="en-US" dirty="0">
              <a:latin typeface="Verdana" panose="020B0604030504040204" pitchFamily="34" charset="0"/>
              <a:ea typeface="Verdana" panose="020B0604030504040204" pitchFamily="34" charset="0"/>
              <a:cs typeface="Verdana" panose="020B0604030504040204" pitchFamily="34" charset="0"/>
            </a:endParaRPr>
          </a:p>
          <a:p>
            <a:pPr fontAlgn="auto">
              <a:spcAft>
                <a:spcPts val="0"/>
              </a:spcAft>
              <a:buFont typeface="Wingdings 3" pitchFamily="18" charset="2"/>
              <a:buNone/>
            </a:pP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5" name="Content Placeholder 1"/>
          <p:cNvSpPr txBox="1">
            <a:spLocks/>
          </p:cNvSpPr>
          <p:nvPr/>
        </p:nvSpPr>
        <p:spPr>
          <a:xfrm>
            <a:off x="609600" y="1676400"/>
            <a:ext cx="8229600" cy="37004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buFont typeface="Wingdings 3" pitchFamily="18" charset="2"/>
              <a:buNone/>
            </a:pPr>
            <a:endParaRPr lang="en-US" dirty="0">
              <a:latin typeface="Verdana" panose="020B0604030504040204" pitchFamily="34" charset="0"/>
              <a:ea typeface="Verdana" panose="020B0604030504040204" pitchFamily="34" charset="0"/>
              <a:cs typeface="Verdana" panose="020B0604030504040204" pitchFamily="34" charset="0"/>
            </a:endParaRPr>
          </a:p>
          <a:p>
            <a:pPr fontAlgn="auto">
              <a:spcAft>
                <a:spcPts val="0"/>
              </a:spcAft>
              <a:buFont typeface="Wingdings 3" pitchFamily="18" charset="2"/>
              <a:buNone/>
            </a:pPr>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8" name="Picture 2" descr="H:\VHA Logos\Detroit VA Health System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821" y="5781913"/>
            <a:ext cx="2473779" cy="75723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3400" y="1215292"/>
            <a:ext cx="8229600" cy="4462760"/>
          </a:xfrm>
          <a:prstGeom prst="rect">
            <a:avLst/>
          </a:prstGeom>
          <a:noFill/>
        </p:spPr>
        <p:txBody>
          <a:bodyPr wrap="square" rtlCol="0" anchor="t">
            <a:spAutoFit/>
          </a:bodyPr>
          <a:lstStyle/>
          <a:p>
            <a:pPr marL="285750" indent="-285750">
              <a:buFont typeface="Arial" panose="020B0604020202020204" pitchFamily="34" charset="0"/>
              <a:buChar char="•"/>
            </a:pPr>
            <a:endParaRPr lang="en-US" sz="2000" b="1" dirty="0"/>
          </a:p>
          <a:p>
            <a:pPr marL="285750" indent="-285750">
              <a:buFont typeface="Arial" panose="020B0604020202020204" pitchFamily="34" charset="0"/>
              <a:buChar char="•"/>
            </a:pPr>
            <a:r>
              <a:rPr lang="en-US" sz="2400" dirty="0">
                <a:solidFill>
                  <a:schemeClr val="accent1">
                    <a:lumMod val="50000"/>
                  </a:schemeClr>
                </a:solidFill>
                <a:latin typeface="Verdana"/>
              </a:rPr>
              <a:t>All Stakeholder involvement in Oakland County</a:t>
            </a:r>
            <a:endParaRPr lang="en-US" sz="2400" dirty="0">
              <a:latin typeface="Verdana"/>
            </a:endParaRPr>
          </a:p>
          <a:p>
            <a:pPr marL="285750" indent="-285750">
              <a:buFont typeface="Arial" panose="020B0604020202020204" pitchFamily="34" charset="0"/>
              <a:buChar char="•"/>
            </a:pPr>
            <a:r>
              <a:rPr lang="en-US" sz="2400" dirty="0">
                <a:solidFill>
                  <a:schemeClr val="accent1">
                    <a:lumMod val="50000"/>
                  </a:schemeClr>
                </a:solidFill>
                <a:latin typeface="Verdana"/>
              </a:rPr>
              <a:t>Bi-weekly meetings to update the names, offers of permanent housing, barriers, plans, and housing status</a:t>
            </a:r>
            <a:endParaRPr lang="en-US" sz="2400" dirty="0">
              <a:latin typeface="Verdana"/>
            </a:endParaRPr>
          </a:p>
          <a:p>
            <a:pPr marL="285750" indent="-285750">
              <a:buFont typeface="Arial" panose="020B0604020202020204" pitchFamily="34" charset="0"/>
              <a:buChar char="•"/>
            </a:pPr>
            <a:r>
              <a:rPr lang="en-US" sz="2400" dirty="0">
                <a:solidFill>
                  <a:schemeClr val="accent1">
                    <a:lumMod val="50000"/>
                  </a:schemeClr>
                </a:solidFill>
                <a:latin typeface="Verdana"/>
              </a:rPr>
              <a:t>Primary case manager assignment and accountability</a:t>
            </a:r>
            <a:endParaRPr lang="en-US" sz="2400" dirty="0">
              <a:latin typeface="Verdana"/>
            </a:endParaRPr>
          </a:p>
          <a:p>
            <a:pPr marL="285750" indent="-285750">
              <a:buFont typeface="Arial" panose="020B0604020202020204" pitchFamily="34" charset="0"/>
              <a:buChar char="•"/>
            </a:pPr>
            <a:r>
              <a:rPr lang="en-US" sz="2400" dirty="0">
                <a:solidFill>
                  <a:schemeClr val="accent1">
                    <a:lumMod val="50000"/>
                  </a:schemeClr>
                </a:solidFill>
                <a:latin typeface="Verdana"/>
              </a:rPr>
              <a:t>Ongoing communication </a:t>
            </a:r>
            <a:endParaRPr lang="en-US" sz="2400" dirty="0">
              <a:latin typeface="Verdana"/>
            </a:endParaRPr>
          </a:p>
          <a:p>
            <a:pPr marL="285750" indent="-285750">
              <a:buFont typeface="Arial" panose="020B0604020202020204" pitchFamily="34" charset="0"/>
              <a:buChar char="•"/>
            </a:pPr>
            <a:r>
              <a:rPr lang="en-US" sz="2400" dirty="0">
                <a:solidFill>
                  <a:schemeClr val="accent1">
                    <a:lumMod val="50000"/>
                  </a:schemeClr>
                </a:solidFill>
                <a:latin typeface="Verdana"/>
              </a:rPr>
              <a:t>Face to face meetings allow for far greater coordination</a:t>
            </a:r>
            <a:endParaRPr lang="en-US" sz="2400" dirty="0">
              <a:latin typeface="Verdana"/>
            </a:endParaRPr>
          </a:p>
          <a:p>
            <a:pPr marL="285750" indent="-285750">
              <a:buFont typeface="Arial" panose="020B0604020202020204" pitchFamily="34" charset="0"/>
              <a:buChar char="•"/>
            </a:pPr>
            <a:r>
              <a:rPr lang="en-US" sz="2400" dirty="0">
                <a:solidFill>
                  <a:schemeClr val="accent1">
                    <a:lumMod val="50000"/>
                  </a:schemeClr>
                </a:solidFill>
                <a:latin typeface="Verdana"/>
              </a:rPr>
              <a:t>VA resources used first, but Veterans also access general community resources, when needed.</a:t>
            </a:r>
            <a:endParaRPr lang="en-US" sz="2400" dirty="0">
              <a:latin typeface="Verdana"/>
            </a:endParaRPr>
          </a:p>
        </p:txBody>
      </p:sp>
    </p:spTree>
    <p:extLst>
      <p:ext uri="{BB962C8B-B14F-4D97-AF65-F5344CB8AC3E}">
        <p14:creationId xmlns:p14="http://schemas.microsoft.com/office/powerpoint/2010/main" val="14269787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5943600"/>
            <a:ext cx="4876800" cy="777875"/>
          </a:xfrm>
        </p:spPr>
        <p:txBody>
          <a:bodyPr/>
          <a:lstStyle/>
          <a:p>
            <a:pPr>
              <a:defRPr/>
            </a:pPr>
            <a:r>
              <a:rPr lang="en-US" dirty="0"/>
              <a:t>From Sarah </a:t>
            </a:r>
            <a:r>
              <a:rPr lang="en-US" dirty="0" err="1"/>
              <a:t>Sporny</a:t>
            </a:r>
            <a:endParaRPr lang="en-US" dirty="0"/>
          </a:p>
          <a:p>
            <a:pPr>
              <a:defRPr/>
            </a:pPr>
            <a:r>
              <a:rPr lang="en-US" dirty="0"/>
              <a:t>Oakland HMIS Director of Outcomes and Quality Management</a:t>
            </a:r>
          </a:p>
        </p:txBody>
      </p:sp>
      <p:sp>
        <p:nvSpPr>
          <p:cNvPr id="6" name="Title 1"/>
          <p:cNvSpPr>
            <a:spLocks noGrp="1"/>
          </p:cNvSpPr>
          <p:nvPr>
            <p:ph type="title"/>
          </p:nvPr>
        </p:nvSpPr>
        <p:spPr>
          <a:prstGeom prst="rect">
            <a:avLst/>
          </a:prstGeom>
          <a:solidFill>
            <a:schemeClr val="accent3">
              <a:lumMod val="7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latin typeface="Verdana"/>
              </a:rPr>
              <a:t>Veteran By Name List</a:t>
            </a:r>
          </a:p>
        </p:txBody>
      </p:sp>
      <p:pic>
        <p:nvPicPr>
          <p:cNvPr id="7" name="Content Placeholder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828801"/>
            <a:ext cx="8229600"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01741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172200"/>
            <a:ext cx="4724400" cy="549275"/>
          </a:xfrm>
        </p:spPr>
        <p:txBody>
          <a:bodyPr/>
          <a:lstStyle/>
          <a:p>
            <a:pPr>
              <a:defRPr/>
            </a:pPr>
            <a:r>
              <a:rPr lang="en-US" dirty="0"/>
              <a:t>From Sarah </a:t>
            </a:r>
            <a:r>
              <a:rPr lang="en-US" dirty="0" err="1"/>
              <a:t>Sporny</a:t>
            </a:r>
            <a:endParaRPr lang="en-US" dirty="0"/>
          </a:p>
          <a:p>
            <a:pPr>
              <a:defRPr/>
            </a:pPr>
            <a:r>
              <a:rPr lang="en-US" dirty="0"/>
              <a:t>Oakland HMIS Director of Outcomes and Quality Management</a:t>
            </a:r>
          </a:p>
        </p:txBody>
      </p:sp>
      <p:sp>
        <p:nvSpPr>
          <p:cNvPr id="6" name="Title 1"/>
          <p:cNvSpPr>
            <a:spLocks noGrp="1"/>
          </p:cNvSpPr>
          <p:nvPr>
            <p:ph type="title"/>
          </p:nvPr>
        </p:nvSpPr>
        <p:spPr>
          <a:prstGeom prst="rect">
            <a:avLst/>
          </a:prstGeom>
          <a:solidFill>
            <a:schemeClr val="accent3">
              <a:lumMod val="75000"/>
            </a:schemeClr>
          </a:solidFill>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latin typeface="Verdana"/>
              </a:rPr>
              <a:t>Oakland County Veteran Performance Management Tracker</a:t>
            </a:r>
          </a:p>
        </p:txBody>
      </p:sp>
      <p:pic>
        <p:nvPicPr>
          <p:cNvPr id="7" name="Content Placeholder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412582"/>
            <a:ext cx="8229600" cy="2901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07974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76200"/>
            <a:ext cx="8534400" cy="1143000"/>
          </a:xfrm>
        </p:spPr>
        <p:txBody>
          <a:bodyPr>
            <a:noAutofit/>
          </a:bodyPr>
          <a:lstStyle/>
          <a:p>
            <a:pPr fontAlgn="auto">
              <a:spcAft>
                <a:spcPts val="0"/>
              </a:spcAft>
              <a:defRPr/>
            </a:pPr>
            <a:r>
              <a:rPr lang="en-US" sz="3600" b="1" dirty="0">
                <a:latin typeface="Verdana" panose="020B0604030504040204" pitchFamily="34" charset="0"/>
                <a:ea typeface="Verdana" panose="020B0604030504040204" pitchFamily="34" charset="0"/>
                <a:cs typeface="Verdana" panose="020B0604030504040204" pitchFamily="34" charset="0"/>
              </a:rPr>
              <a:t>Housing Choice Voucher Workgroup</a:t>
            </a:r>
          </a:p>
        </p:txBody>
      </p:sp>
      <p:cxnSp>
        <p:nvCxnSpPr>
          <p:cNvPr id="7" name="Straight Connector 6"/>
          <p:cNvCxnSpPr/>
          <p:nvPr/>
        </p:nvCxnSpPr>
        <p:spPr>
          <a:xfrm>
            <a:off x="381000" y="1219200"/>
            <a:ext cx="8534400" cy="0"/>
          </a:xfrm>
          <a:prstGeom prst="line">
            <a:avLst/>
          </a:prstGeom>
          <a:ln w="1016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1"/>
          <p:cNvSpPr txBox="1">
            <a:spLocks/>
          </p:cNvSpPr>
          <p:nvPr/>
        </p:nvSpPr>
        <p:spPr>
          <a:xfrm>
            <a:off x="457200" y="1524000"/>
            <a:ext cx="8229600" cy="37004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endParaRPr lang="en-US" dirty="0">
              <a:latin typeface="Verdana" panose="020B0604030504040204" pitchFamily="34" charset="0"/>
              <a:ea typeface="Verdana" panose="020B0604030504040204" pitchFamily="34" charset="0"/>
              <a:cs typeface="Verdana" panose="020B0604030504040204" pitchFamily="34" charset="0"/>
            </a:endParaRPr>
          </a:p>
          <a:p>
            <a:pPr fontAlgn="auto">
              <a:spcAft>
                <a:spcPts val="0"/>
              </a:spcAft>
              <a:buFont typeface="Wingdings 3" pitchFamily="18" charset="2"/>
              <a:buNone/>
            </a:pPr>
            <a:endParaRPr lang="en-US" dirty="0">
              <a:latin typeface="Verdana" panose="020B0604030504040204" pitchFamily="34" charset="0"/>
              <a:ea typeface="Verdana" panose="020B0604030504040204" pitchFamily="34" charset="0"/>
              <a:cs typeface="Verdana" panose="020B0604030504040204" pitchFamily="34" charset="0"/>
            </a:endParaRPr>
          </a:p>
          <a:p>
            <a:pPr fontAlgn="auto">
              <a:spcAft>
                <a:spcPts val="0"/>
              </a:spcAft>
              <a:buFont typeface="Wingdings 3" pitchFamily="18" charset="2"/>
              <a:buNone/>
            </a:pPr>
            <a:endParaRPr lang="en-US" dirty="0">
              <a:latin typeface="Verdana" panose="020B0604030504040204" pitchFamily="34" charset="0"/>
              <a:ea typeface="Verdana" panose="020B0604030504040204" pitchFamily="34" charset="0"/>
              <a:cs typeface="Verdana" panose="020B0604030504040204" pitchFamily="34" charset="0"/>
            </a:endParaRPr>
          </a:p>
          <a:p>
            <a:pPr fontAlgn="auto">
              <a:spcAft>
                <a:spcPts val="0"/>
              </a:spcAft>
              <a:buFont typeface="Wingdings 3" pitchFamily="18" charset="2"/>
              <a:buNone/>
            </a:pPr>
            <a:endParaRPr lang="en-US" dirty="0">
              <a:latin typeface="Verdana" panose="020B0604030504040204" pitchFamily="34" charset="0"/>
              <a:ea typeface="Verdana" panose="020B0604030504040204" pitchFamily="34" charset="0"/>
              <a:cs typeface="Verdana" panose="020B0604030504040204" pitchFamily="34" charset="0"/>
            </a:endParaRPr>
          </a:p>
          <a:p>
            <a:pPr fontAlgn="auto">
              <a:spcAft>
                <a:spcPts val="0"/>
              </a:spcAft>
              <a:buFont typeface="Wingdings 3" pitchFamily="18" charset="2"/>
              <a:buNone/>
            </a:pP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5" name="Content Placeholder 1"/>
          <p:cNvSpPr txBox="1">
            <a:spLocks/>
          </p:cNvSpPr>
          <p:nvPr/>
        </p:nvSpPr>
        <p:spPr>
          <a:xfrm>
            <a:off x="609600" y="1676400"/>
            <a:ext cx="8229600" cy="4487287"/>
          </a:xfrm>
          <a:prstGeom prst="rect">
            <a:avLst/>
          </a:prstGeom>
        </p:spPr>
        <p:txBody>
          <a:bodyPr vert="horz" lIns="91440" tIns="45720" rIns="91440" bIns="45720" rtlCol="0" anchor="t">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None/>
            </a:pPr>
            <a:r>
              <a:rPr lang="en-US" sz="2400" dirty="0">
                <a:latin typeface="Verdana" panose="020B0604030504040204" pitchFamily="34" charset="0"/>
                <a:ea typeface="Verdana" panose="020B0604030504040204" pitchFamily="34" charset="0"/>
                <a:cs typeface="Verdana" panose="020B0604030504040204" pitchFamily="34" charset="0"/>
              </a:rPr>
              <a:t>A weekly workgroup meeting to provide status-updates on candidates that completed their applications for the Homeless Preference Housing Choice Voucher and were issued vouchers.</a:t>
            </a:r>
          </a:p>
          <a:p>
            <a:pPr algn="ctr" fontAlgn="auto">
              <a:spcAft>
                <a:spcPts val="0"/>
              </a:spcAft>
              <a:buFont typeface="Wingdings 3" pitchFamily="18" charset="2"/>
              <a:buNone/>
            </a:pPr>
            <a:endParaRPr lang="en-US" dirty="0">
              <a:latin typeface="Verdana" panose="020B0604030504040204" pitchFamily="34" charset="0"/>
              <a:ea typeface="Verdana" panose="020B0604030504040204" pitchFamily="34" charset="0"/>
              <a:cs typeface="Verdana" panose="020B0604030504040204" pitchFamily="34" charset="0"/>
            </a:endParaRPr>
          </a:p>
          <a:p>
            <a:pPr fontAlgn="auto">
              <a:spcAft>
                <a:spcPts val="0"/>
              </a:spcAft>
            </a:pPr>
            <a:endParaRPr lang="en-US" dirty="0">
              <a:latin typeface="Verdana" panose="020B0604030504040204" pitchFamily="34" charset="0"/>
              <a:ea typeface="Verdana" panose="020B0604030504040204" pitchFamily="34" charset="0"/>
              <a:cs typeface="Verdana" panose="020B0604030504040204" pitchFamily="34" charset="0"/>
            </a:endParaRPr>
          </a:p>
          <a:p>
            <a:pPr fontAlgn="auto">
              <a:spcAft>
                <a:spcPts val="0"/>
              </a:spcAft>
            </a:pPr>
            <a:r>
              <a:rPr lang="en-US" sz="2400" dirty="0">
                <a:latin typeface="Verdana" panose="020B0604030504040204" pitchFamily="34" charset="0"/>
                <a:ea typeface="Verdana" panose="020B0604030504040204" pitchFamily="34" charset="0"/>
                <a:cs typeface="Verdana" panose="020B0604030504040204" pitchFamily="34" charset="0"/>
              </a:rPr>
              <a:t>Briefing</a:t>
            </a:r>
          </a:p>
          <a:p>
            <a:pPr fontAlgn="auto">
              <a:spcAft>
                <a:spcPts val="0"/>
              </a:spcAft>
            </a:pPr>
            <a:r>
              <a:rPr lang="en-US" sz="2400" dirty="0">
                <a:latin typeface="Verdana" panose="020B0604030504040204" pitchFamily="34" charset="0"/>
                <a:ea typeface="Verdana" panose="020B0604030504040204" pitchFamily="34" charset="0"/>
                <a:cs typeface="Verdana" panose="020B0604030504040204" pitchFamily="34" charset="0"/>
              </a:rPr>
              <a:t>Comprised of HARA; CMH providers; Community Action Agencies; ESG providers; Emergency shelters; Case managers; and MSHDA Housing Agent(s)</a:t>
            </a:r>
          </a:p>
          <a:p>
            <a:pPr fontAlgn="auto">
              <a:spcAft>
                <a:spcPts val="0"/>
              </a:spcAft>
            </a:pPr>
            <a:r>
              <a:rPr lang="en-US" sz="2400" dirty="0">
                <a:latin typeface="Verdana" panose="020B0604030504040204" pitchFamily="34" charset="0"/>
                <a:ea typeface="Verdana" panose="020B0604030504040204" pitchFamily="34" charset="0"/>
                <a:cs typeface="Verdana" panose="020B0604030504040204" pitchFamily="34" charset="0"/>
              </a:rPr>
              <a:t>Workgroup runs off of HP-HCV tracking system </a:t>
            </a:r>
          </a:p>
          <a:p>
            <a:pPr marL="0" indent="0" fontAlgn="auto">
              <a:spcAft>
                <a:spcPts val="0"/>
              </a:spcAft>
              <a:buNone/>
            </a:pPr>
            <a:endParaRPr lang="en-US" sz="1800" dirty="0">
              <a:latin typeface="Verdana" panose="020B0604030504040204" pitchFamily="34" charset="0"/>
              <a:ea typeface="Verdana" panose="020B0604030504040204" pitchFamily="34" charset="0"/>
              <a:cs typeface="Verdana" panose="020B0604030504040204" pitchFamily="34" charset="0"/>
            </a:endParaRPr>
          </a:p>
          <a:p>
            <a:pPr fontAlgn="auto">
              <a:spcAft>
                <a:spcPts val="0"/>
              </a:spcAft>
              <a:buFont typeface="Wingdings 3" pitchFamily="18" charset="2"/>
              <a:buNone/>
            </a:pPr>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9295663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76200"/>
            <a:ext cx="8534400" cy="1143000"/>
          </a:xfrm>
        </p:spPr>
        <p:txBody>
          <a:bodyPr>
            <a:noAutofit/>
          </a:bodyPr>
          <a:lstStyle/>
          <a:p>
            <a:pPr fontAlgn="auto">
              <a:spcAft>
                <a:spcPts val="0"/>
              </a:spcAft>
              <a:defRPr/>
            </a:pPr>
            <a:r>
              <a:rPr lang="en-US" sz="3600" b="1" dirty="0">
                <a:latin typeface="Verdana" panose="020B0604030504040204" pitchFamily="34" charset="0"/>
                <a:ea typeface="Verdana" panose="020B0604030504040204" pitchFamily="34" charset="0"/>
                <a:cs typeface="Verdana" panose="020B0604030504040204" pitchFamily="34" charset="0"/>
              </a:rPr>
              <a:t>Housing Choice Voucher Workgroup</a:t>
            </a:r>
          </a:p>
        </p:txBody>
      </p:sp>
      <p:cxnSp>
        <p:nvCxnSpPr>
          <p:cNvPr id="7" name="Straight Connector 6"/>
          <p:cNvCxnSpPr/>
          <p:nvPr/>
        </p:nvCxnSpPr>
        <p:spPr>
          <a:xfrm>
            <a:off x="381000" y="1219200"/>
            <a:ext cx="8534400" cy="0"/>
          </a:xfrm>
          <a:prstGeom prst="line">
            <a:avLst/>
          </a:prstGeom>
          <a:ln w="1016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Workgroup_Page_1.jpg"/>
          <p:cNvPicPr>
            <a:picLocks noChangeAspect="1"/>
          </p:cNvPicPr>
          <p:nvPr/>
        </p:nvPicPr>
        <p:blipFill>
          <a:blip r:embed="rId3"/>
          <a:stretch>
            <a:fillRect/>
          </a:stretch>
        </p:blipFill>
        <p:spPr>
          <a:xfrm>
            <a:off x="137988" y="1397340"/>
            <a:ext cx="8890451" cy="5459413"/>
          </a:xfrm>
          <a:prstGeom prst="rect">
            <a:avLst/>
          </a:prstGeom>
        </p:spPr>
      </p:pic>
    </p:spTree>
    <p:extLst>
      <p:ext uri="{BB962C8B-B14F-4D97-AF65-F5344CB8AC3E}">
        <p14:creationId xmlns:p14="http://schemas.microsoft.com/office/powerpoint/2010/main" val="2623649871"/>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76200"/>
            <a:ext cx="8534400" cy="1143000"/>
          </a:xfrm>
        </p:spPr>
        <p:txBody>
          <a:bodyPr>
            <a:noAutofit/>
          </a:bodyPr>
          <a:lstStyle/>
          <a:p>
            <a:pPr fontAlgn="auto">
              <a:spcAft>
                <a:spcPts val="0"/>
              </a:spcAft>
              <a:defRPr/>
            </a:pPr>
            <a:r>
              <a:rPr lang="en-US" sz="3600" b="1" dirty="0">
                <a:latin typeface="Verdana" panose="020B0604030504040204" pitchFamily="34" charset="0"/>
                <a:ea typeface="Verdana" panose="020B0604030504040204" pitchFamily="34" charset="0"/>
                <a:cs typeface="Verdana" panose="020B0604030504040204" pitchFamily="34" charset="0"/>
              </a:rPr>
              <a:t>Housing Choice Voucher Workgroup</a:t>
            </a:r>
          </a:p>
        </p:txBody>
      </p:sp>
      <p:cxnSp>
        <p:nvCxnSpPr>
          <p:cNvPr id="7" name="Straight Connector 6"/>
          <p:cNvCxnSpPr/>
          <p:nvPr/>
        </p:nvCxnSpPr>
        <p:spPr>
          <a:xfrm>
            <a:off x="381000" y="1219200"/>
            <a:ext cx="8534400" cy="0"/>
          </a:xfrm>
          <a:prstGeom prst="line">
            <a:avLst/>
          </a:prstGeom>
          <a:ln w="1016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1"/>
          <p:cNvSpPr txBox="1">
            <a:spLocks/>
          </p:cNvSpPr>
          <p:nvPr/>
        </p:nvSpPr>
        <p:spPr>
          <a:xfrm>
            <a:off x="457200" y="1524000"/>
            <a:ext cx="8229600" cy="37004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endParaRPr lang="en-US" dirty="0">
              <a:latin typeface="Verdana" panose="020B0604030504040204" pitchFamily="34" charset="0"/>
              <a:ea typeface="Verdana" panose="020B0604030504040204" pitchFamily="34" charset="0"/>
              <a:cs typeface="Verdana" panose="020B0604030504040204" pitchFamily="34" charset="0"/>
            </a:endParaRPr>
          </a:p>
          <a:p>
            <a:pPr fontAlgn="auto">
              <a:spcAft>
                <a:spcPts val="0"/>
              </a:spcAft>
              <a:buFont typeface="Wingdings 3" pitchFamily="18" charset="2"/>
              <a:buNone/>
            </a:pPr>
            <a:endParaRPr lang="en-US" dirty="0">
              <a:latin typeface="Verdana" panose="020B0604030504040204" pitchFamily="34" charset="0"/>
              <a:ea typeface="Verdana" panose="020B0604030504040204" pitchFamily="34" charset="0"/>
              <a:cs typeface="Verdana" panose="020B0604030504040204" pitchFamily="34" charset="0"/>
            </a:endParaRPr>
          </a:p>
          <a:p>
            <a:pPr fontAlgn="auto">
              <a:spcAft>
                <a:spcPts val="0"/>
              </a:spcAft>
              <a:buFont typeface="Wingdings 3" pitchFamily="18" charset="2"/>
              <a:buNone/>
            </a:pPr>
            <a:endParaRPr lang="en-US" dirty="0">
              <a:latin typeface="Verdana" panose="020B0604030504040204" pitchFamily="34" charset="0"/>
              <a:ea typeface="Verdana" panose="020B0604030504040204" pitchFamily="34" charset="0"/>
              <a:cs typeface="Verdana" panose="020B0604030504040204" pitchFamily="34" charset="0"/>
            </a:endParaRPr>
          </a:p>
          <a:p>
            <a:pPr fontAlgn="auto">
              <a:spcAft>
                <a:spcPts val="0"/>
              </a:spcAft>
              <a:buFont typeface="Wingdings 3" pitchFamily="18" charset="2"/>
              <a:buNone/>
            </a:pPr>
            <a:endParaRPr lang="en-US" dirty="0">
              <a:latin typeface="Verdana" panose="020B0604030504040204" pitchFamily="34" charset="0"/>
              <a:ea typeface="Verdana" panose="020B0604030504040204" pitchFamily="34" charset="0"/>
              <a:cs typeface="Verdana" panose="020B0604030504040204" pitchFamily="34" charset="0"/>
            </a:endParaRPr>
          </a:p>
          <a:p>
            <a:pPr fontAlgn="auto">
              <a:spcAft>
                <a:spcPts val="0"/>
              </a:spcAft>
              <a:buFont typeface="Wingdings 3" pitchFamily="18" charset="2"/>
              <a:buNone/>
            </a:pP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5" name="Content Placeholder 1"/>
          <p:cNvSpPr txBox="1">
            <a:spLocks/>
          </p:cNvSpPr>
          <p:nvPr/>
        </p:nvSpPr>
        <p:spPr>
          <a:xfrm>
            <a:off x="609600" y="1676400"/>
            <a:ext cx="8229600" cy="4535856"/>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None/>
            </a:pPr>
            <a:r>
              <a:rPr lang="en-US" sz="2400" dirty="0">
                <a:latin typeface="Verdana" panose="020B0604030504040204" pitchFamily="34" charset="0"/>
                <a:ea typeface="Verdana" panose="020B0604030504040204" pitchFamily="34" charset="0"/>
                <a:cs typeface="Verdana" panose="020B0604030504040204" pitchFamily="34" charset="0"/>
              </a:rPr>
              <a:t> </a:t>
            </a:r>
          </a:p>
          <a:p>
            <a:pPr marL="0" indent="0" fontAlgn="auto">
              <a:spcAft>
                <a:spcPts val="0"/>
              </a:spcAft>
              <a:buNone/>
            </a:pPr>
            <a:r>
              <a:rPr lang="en-US" sz="2400" dirty="0">
                <a:latin typeface="Verdana" panose="020B0604030504040204" pitchFamily="34" charset="0"/>
                <a:ea typeface="Verdana" panose="020B0604030504040204" pitchFamily="34" charset="0"/>
                <a:cs typeface="Verdana" panose="020B0604030504040204" pitchFamily="34" charset="0"/>
              </a:rPr>
              <a:t> - Workgroup began Spring, 2014</a:t>
            </a:r>
          </a:p>
          <a:p>
            <a:pPr fontAlgn="auto">
              <a:spcAft>
                <a:spcPts val="0"/>
              </a:spcAft>
              <a:buFont typeface="Wingdings 3" pitchFamily="18" charset="2"/>
              <a:buNone/>
            </a:pPr>
            <a:r>
              <a:rPr lang="en-US" sz="2400" dirty="0">
                <a:latin typeface="Verdana" panose="020B0604030504040204" pitchFamily="34" charset="0"/>
                <a:ea typeface="Verdana" panose="020B0604030504040204" pitchFamily="34" charset="0"/>
                <a:cs typeface="Verdana" panose="020B0604030504040204" pitchFamily="34" charset="0"/>
              </a:rPr>
              <a:t> - More than 250 program participants leased up with the voucher</a:t>
            </a:r>
          </a:p>
          <a:p>
            <a:pPr fontAlgn="auto">
              <a:spcAft>
                <a:spcPts val="0"/>
              </a:spcAft>
              <a:buFont typeface="Wingdings 3" pitchFamily="18" charset="2"/>
              <a:buNone/>
            </a:pPr>
            <a:r>
              <a:rPr lang="en-US" sz="2400" dirty="0">
                <a:latin typeface="Verdana" panose="020B0604030504040204" pitchFamily="34" charset="0"/>
                <a:ea typeface="Verdana" panose="020B0604030504040204" pitchFamily="34" charset="0"/>
                <a:cs typeface="Verdana" panose="020B0604030504040204" pitchFamily="34" charset="0"/>
              </a:rPr>
              <a:t> - Oakland County has achieved 100% lease up with Housing Choice Vouchers</a:t>
            </a:r>
          </a:p>
          <a:p>
            <a:pPr fontAlgn="auto">
              <a:spcAft>
                <a:spcPts val="0"/>
              </a:spcAft>
              <a:buFont typeface="Wingdings 3" pitchFamily="18" charset="2"/>
              <a:buNone/>
            </a:pPr>
            <a:r>
              <a:rPr lang="en-US" sz="2400" dirty="0">
                <a:latin typeface="Verdana" panose="020B0604030504040204" pitchFamily="34" charset="0"/>
                <a:ea typeface="Verdana" panose="020B0604030504040204" pitchFamily="34" charset="0"/>
                <a:cs typeface="Verdana" panose="020B0604030504040204" pitchFamily="34" charset="0"/>
              </a:rPr>
              <a:t> - By utilizing case management supports already found throughout the continuum, program participants are provided the supports they need to apply, be approved for, and lease up with the voucher</a:t>
            </a:r>
          </a:p>
          <a:p>
            <a:pPr fontAlgn="auto">
              <a:spcAft>
                <a:spcPts val="0"/>
              </a:spcAft>
              <a:buFont typeface="Wingdings 3" pitchFamily="18" charset="2"/>
              <a:buNone/>
            </a:pPr>
            <a:endParaRPr lang="en-US" dirty="0">
              <a:latin typeface="Verdana" panose="020B0604030504040204" pitchFamily="34" charset="0"/>
              <a:ea typeface="Verdana" panose="020B0604030504040204" pitchFamily="34" charset="0"/>
              <a:cs typeface="Verdana" panose="020B0604030504040204" pitchFamily="34" charset="0"/>
            </a:endParaRPr>
          </a:p>
          <a:p>
            <a:pPr fontAlgn="auto">
              <a:spcAft>
                <a:spcPts val="0"/>
              </a:spcAft>
              <a:buFont typeface="Wingdings 3" pitchFamily="18" charset="2"/>
              <a:buNone/>
            </a:pPr>
            <a:endParaRPr lang="en-US" dirty="0">
              <a:latin typeface="Verdana" panose="020B0604030504040204" pitchFamily="34" charset="0"/>
              <a:ea typeface="Verdana" panose="020B0604030504040204" pitchFamily="34" charset="0"/>
              <a:cs typeface="Verdana" panose="020B0604030504040204" pitchFamily="34" charset="0"/>
            </a:endParaRPr>
          </a:p>
          <a:p>
            <a:pPr fontAlgn="auto">
              <a:spcAft>
                <a:spcPts val="0"/>
              </a:spcAft>
              <a:buFont typeface="Wingdings 3" pitchFamily="18" charset="2"/>
              <a:buNone/>
            </a:pPr>
            <a:endParaRPr lang="en-US" dirty="0">
              <a:latin typeface="Verdana" panose="020B0604030504040204" pitchFamily="34" charset="0"/>
              <a:ea typeface="Verdana" panose="020B0604030504040204" pitchFamily="34" charset="0"/>
              <a:cs typeface="Verdana" panose="020B0604030504040204" pitchFamily="34" charset="0"/>
            </a:endParaRPr>
          </a:p>
          <a:p>
            <a:pPr fontAlgn="auto">
              <a:spcAft>
                <a:spcPts val="0"/>
              </a:spcAft>
              <a:buFont typeface="Wingdings 3" pitchFamily="18" charset="2"/>
              <a:buNone/>
            </a:pPr>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45274750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76200"/>
            <a:ext cx="8534400" cy="1143000"/>
          </a:xfrm>
        </p:spPr>
        <p:txBody>
          <a:bodyPr>
            <a:noAutofit/>
          </a:bodyPr>
          <a:lstStyle/>
          <a:p>
            <a:pPr fontAlgn="auto">
              <a:spcAft>
                <a:spcPts val="0"/>
              </a:spcAft>
              <a:defRPr/>
            </a:pPr>
            <a:r>
              <a:rPr lang="en-US" sz="3600" b="1" dirty="0">
                <a:latin typeface="Verdana" panose="020B0604030504040204" pitchFamily="34" charset="0"/>
                <a:ea typeface="Verdana" panose="020B0604030504040204" pitchFamily="34" charset="0"/>
                <a:cs typeface="Verdana" panose="020B0604030504040204" pitchFamily="34" charset="0"/>
              </a:rPr>
              <a:t>Alliance for Housing</a:t>
            </a:r>
            <a:br>
              <a:rPr lang="en-US" sz="3600" b="1" dirty="0">
                <a:latin typeface="Verdana" panose="020B0604030504040204" pitchFamily="34" charset="0"/>
                <a:ea typeface="Verdana" panose="020B0604030504040204" pitchFamily="34" charset="0"/>
                <a:cs typeface="Verdana" panose="020B0604030504040204" pitchFamily="34" charset="0"/>
              </a:rPr>
            </a:br>
            <a:r>
              <a:rPr lang="en-US" sz="3600" b="1" dirty="0">
                <a:latin typeface="Verdana" panose="020B0604030504040204" pitchFamily="34" charset="0"/>
                <a:ea typeface="Verdana" panose="020B0604030504040204" pitchFamily="34" charset="0"/>
                <a:cs typeface="Verdana" panose="020B0604030504040204" pitchFamily="34" charset="0"/>
              </a:rPr>
              <a:t>Oakland County</a:t>
            </a:r>
          </a:p>
        </p:txBody>
      </p:sp>
      <p:cxnSp>
        <p:nvCxnSpPr>
          <p:cNvPr id="7" name="Straight Connector 6"/>
          <p:cNvCxnSpPr/>
          <p:nvPr/>
        </p:nvCxnSpPr>
        <p:spPr>
          <a:xfrm>
            <a:off x="381000" y="1219200"/>
            <a:ext cx="8534400" cy="0"/>
          </a:xfrm>
          <a:prstGeom prst="line">
            <a:avLst/>
          </a:prstGeom>
          <a:ln w="1016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1"/>
          <p:cNvSpPr txBox="1">
            <a:spLocks/>
          </p:cNvSpPr>
          <p:nvPr/>
        </p:nvSpPr>
        <p:spPr>
          <a:xfrm>
            <a:off x="457200" y="1524000"/>
            <a:ext cx="8229600" cy="37004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endParaRPr lang="en-US" dirty="0">
              <a:latin typeface="Verdana" panose="020B0604030504040204" pitchFamily="34" charset="0"/>
              <a:ea typeface="Verdana" panose="020B0604030504040204" pitchFamily="34" charset="0"/>
              <a:cs typeface="Verdana" panose="020B0604030504040204" pitchFamily="34" charset="0"/>
            </a:endParaRPr>
          </a:p>
          <a:p>
            <a:pPr fontAlgn="auto">
              <a:spcAft>
                <a:spcPts val="0"/>
              </a:spcAft>
              <a:buFont typeface="Wingdings 3" pitchFamily="18" charset="2"/>
              <a:buNone/>
            </a:pPr>
            <a:endParaRPr lang="en-US" dirty="0">
              <a:latin typeface="Verdana" panose="020B0604030504040204" pitchFamily="34" charset="0"/>
              <a:ea typeface="Verdana" panose="020B0604030504040204" pitchFamily="34" charset="0"/>
              <a:cs typeface="Verdana" panose="020B0604030504040204" pitchFamily="34" charset="0"/>
            </a:endParaRPr>
          </a:p>
          <a:p>
            <a:pPr fontAlgn="auto">
              <a:spcAft>
                <a:spcPts val="0"/>
              </a:spcAft>
              <a:buFont typeface="Wingdings 3" pitchFamily="18" charset="2"/>
              <a:buNone/>
            </a:pPr>
            <a:endParaRPr lang="en-US" dirty="0">
              <a:latin typeface="Verdana" panose="020B0604030504040204" pitchFamily="34" charset="0"/>
              <a:ea typeface="Verdana" panose="020B0604030504040204" pitchFamily="34" charset="0"/>
              <a:cs typeface="Verdana" panose="020B0604030504040204" pitchFamily="34" charset="0"/>
            </a:endParaRPr>
          </a:p>
          <a:p>
            <a:pPr fontAlgn="auto">
              <a:spcAft>
                <a:spcPts val="0"/>
              </a:spcAft>
              <a:buFont typeface="Wingdings 3" pitchFamily="18" charset="2"/>
              <a:buNone/>
            </a:pPr>
            <a:endParaRPr lang="en-US" dirty="0">
              <a:latin typeface="Verdana" panose="020B0604030504040204" pitchFamily="34" charset="0"/>
              <a:ea typeface="Verdana" panose="020B0604030504040204" pitchFamily="34" charset="0"/>
              <a:cs typeface="Verdana" panose="020B0604030504040204" pitchFamily="34" charset="0"/>
            </a:endParaRPr>
          </a:p>
          <a:p>
            <a:pPr fontAlgn="auto">
              <a:spcAft>
                <a:spcPts val="0"/>
              </a:spcAft>
              <a:buFont typeface="Wingdings 3" pitchFamily="18" charset="2"/>
              <a:buNone/>
            </a:pP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2" name="TextBox 1"/>
          <p:cNvSpPr txBox="1"/>
          <p:nvPr/>
        </p:nvSpPr>
        <p:spPr>
          <a:xfrm>
            <a:off x="762000" y="2020609"/>
            <a:ext cx="7772400" cy="4062651"/>
          </a:xfrm>
          <a:prstGeom prst="rect">
            <a:avLst/>
          </a:prstGeom>
          <a:noFill/>
        </p:spPr>
        <p:txBody>
          <a:bodyPr wrap="square" rtlCol="0" anchor="t">
            <a:spAutoFit/>
          </a:bodyPr>
          <a:lstStyle/>
          <a:p>
            <a:endParaRPr lang="en-US" b="1" dirty="0"/>
          </a:p>
          <a:p>
            <a:pPr lvl="0"/>
            <a:r>
              <a:rPr lang="en-US" sz="1600" b="1" dirty="0">
                <a:latin typeface="Verdana" panose="020B0604030504040204" pitchFamily="34" charset="0"/>
                <a:ea typeface="Verdana" panose="020B0604030504040204" pitchFamily="34" charset="0"/>
                <a:cs typeface="Verdana" panose="020B0604030504040204" pitchFamily="34" charset="0"/>
              </a:rPr>
              <a:t>History</a:t>
            </a:r>
            <a:endParaRPr lang="en-US" sz="1600" dirty="0">
              <a:latin typeface="Verdana" panose="020B0604030504040204" pitchFamily="34" charset="0"/>
              <a:ea typeface="Verdana" panose="020B0604030504040204" pitchFamily="34" charset="0"/>
              <a:cs typeface="Verdana" panose="020B0604030504040204" pitchFamily="34" charset="0"/>
            </a:endParaRPr>
          </a:p>
          <a:p>
            <a:endParaRPr lang="en-US" sz="1600" dirty="0">
              <a:latin typeface="Verdana" panose="020B0604030504040204" pitchFamily="34" charset="0"/>
              <a:ea typeface="Verdana" panose="020B0604030504040204" pitchFamily="34" charset="0"/>
              <a:cs typeface="Verdana" panose="020B0604030504040204" pitchFamily="34" charset="0"/>
            </a:endParaRPr>
          </a:p>
          <a:p>
            <a:r>
              <a:rPr lang="en-US" sz="1600" dirty="0">
                <a:latin typeface="Verdana" panose="020B0604030504040204" pitchFamily="34" charset="0"/>
                <a:ea typeface="Verdana" panose="020B0604030504040204" pitchFamily="34" charset="0"/>
                <a:cs typeface="Verdana" panose="020B0604030504040204" pitchFamily="34" charset="0"/>
              </a:rPr>
              <a:t>The Alliance for Housing was established as a new entity through membership approval by the Oakland County Taskforce on Homelessness and Affordable Housing (OCTHAH) in 2012. The Alliance for Housing is the County’s Continuum of Care, serving as a collaborative of organizations and advocates dedicated to ending homelessness, and increasing the supply of sustainable and affordable housing. The OCTHAH was founded in 1987 to collect and analyze statistical data related to homelessness in order to better coordinate and restructure existing efforts.</a:t>
            </a:r>
          </a:p>
          <a:p>
            <a:endParaRPr lang="en-US" sz="1600" dirty="0">
              <a:latin typeface="Verdana" panose="020B0604030504040204" pitchFamily="34" charset="0"/>
              <a:ea typeface="Verdana" panose="020B0604030504040204" pitchFamily="34" charset="0"/>
              <a:cs typeface="Verdana" panose="020B0604030504040204" pitchFamily="34" charset="0"/>
            </a:endParaRPr>
          </a:p>
          <a:p>
            <a:r>
              <a:rPr lang="en-US" sz="1600" dirty="0">
                <a:latin typeface="Verdana" panose="020B0604030504040204" pitchFamily="34" charset="0"/>
                <a:ea typeface="Verdana" panose="020B0604030504040204" pitchFamily="34" charset="0"/>
                <a:cs typeface="Verdana" panose="020B0604030504040204" pitchFamily="34" charset="0"/>
              </a:rPr>
              <a:t>The Alliance for Housing consists of stakeholders from the private and public sector that work collectively to assist residents in “achieving personal empowerment, economic independence, and self-sufficiency”.</a:t>
            </a:r>
          </a:p>
        </p:txBody>
      </p:sp>
    </p:spTree>
    <p:extLst>
      <p:ext uri="{BB962C8B-B14F-4D97-AF65-F5344CB8AC3E}">
        <p14:creationId xmlns:p14="http://schemas.microsoft.com/office/powerpoint/2010/main" val="1192464835"/>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Line 5"/>
          <p:cNvSpPr>
            <a:spLocks noChangeShapeType="1"/>
          </p:cNvSpPr>
          <p:nvPr/>
        </p:nvSpPr>
        <p:spPr bwMode="auto">
          <a:xfrm>
            <a:off x="457200" y="5757863"/>
            <a:ext cx="8229599" cy="0"/>
          </a:xfrm>
          <a:prstGeom prst="line">
            <a:avLst/>
          </a:prstGeom>
          <a:noFill/>
          <a:ln w="101600" algn="ctr">
            <a:solidFill>
              <a:schemeClr val="accent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FFFFFF"/>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1026" name="Picture 2" descr="HUD logo"/>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0323" y="1826559"/>
            <a:ext cx="1371600" cy="12527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5D1D7"/>
                  </a:outerShdw>
                </a:effectLst>
              </a14:hiddenEffects>
            </a:ext>
          </a:extLst>
        </p:spPr>
      </p:pic>
      <p:sp>
        <p:nvSpPr>
          <p:cNvPr id="11" name="Text Box 2"/>
          <p:cNvSpPr txBox="1">
            <a:spLocks noChangeArrowheads="1"/>
          </p:cNvSpPr>
          <p:nvPr/>
        </p:nvSpPr>
        <p:spPr bwMode="auto">
          <a:xfrm>
            <a:off x="457200" y="3505200"/>
            <a:ext cx="8229600" cy="1066800"/>
          </a:xfrm>
          <a:prstGeom prst="rect">
            <a:avLst/>
          </a:prstGeom>
          <a:solidFill>
            <a:schemeClr val="accent1">
              <a:lumMod val="50000"/>
            </a:schemeClr>
          </a:solidFill>
          <a:ln w="9525" algn="in">
            <a:solidFill>
              <a:schemeClr val="accent1">
                <a:lumMod val="50000"/>
              </a:schemeClr>
            </a:solidFill>
            <a:miter lim="800000"/>
            <a:headEnd/>
            <a:tailEnd/>
          </a:ln>
          <a:effectLst/>
          <a:extLst/>
        </p:spPr>
        <p:txBody>
          <a:bodyPr vert="horz" wrap="square" lIns="36576" tIns="36576" rIns="36576" bIns="36576" numCol="1" anchor="ctr" anchorCtr="0" compatLnSpc="1">
            <a:prstTxWarp prst="textNoShape">
              <a:avLst/>
            </a:prstTxWarp>
          </a:bodyPr>
          <a:lstStyle/>
          <a:p>
            <a:pPr lvl="0" algn="ctr" eaLnBrk="1" hangingPunct="1"/>
            <a:r>
              <a:rPr lang="en-US" sz="3600" b="1" dirty="0">
                <a:solidFill>
                  <a:schemeClr val="bg1"/>
                </a:solidFill>
                <a:latin typeface="Verdana" panose="020B0604030504040204" pitchFamily="34" charset="0"/>
                <a:ea typeface="Verdana" panose="020B0604030504040204" pitchFamily="34" charset="0"/>
                <a:cs typeface="Verdana" panose="020B0604030504040204" pitchFamily="34" charset="0"/>
              </a:rPr>
              <a:t>Questions</a:t>
            </a:r>
            <a:endParaRPr kumimoji="0" lang="en-US" altLang="en-US" sz="3600" b="1" i="0" u="none" strike="noStrike" cap="none" normalizeH="0" baseline="0" dirty="0">
              <a:ln>
                <a:noFill/>
              </a:ln>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5" name="TextBox 4"/>
          <p:cNvSpPr txBox="1"/>
          <p:nvPr/>
        </p:nvSpPr>
        <p:spPr>
          <a:xfrm>
            <a:off x="4038600" y="5029200"/>
            <a:ext cx="2133600" cy="307777"/>
          </a:xfrm>
          <a:prstGeom prst="rect">
            <a:avLst/>
          </a:prstGeom>
          <a:noFill/>
        </p:spPr>
        <p:txBody>
          <a:bodyPr wrap="square" rtlCol="0" anchor="t">
            <a:spAutoFit/>
          </a:bodyPr>
          <a:lstStyle/>
          <a:p>
            <a:endParaRPr lang="en-US" sz="1400" dirty="0"/>
          </a:p>
        </p:txBody>
      </p:sp>
      <p:sp>
        <p:nvSpPr>
          <p:cNvPr id="12" name="TextBox 11"/>
          <p:cNvSpPr txBox="1"/>
          <p:nvPr/>
        </p:nvSpPr>
        <p:spPr>
          <a:xfrm>
            <a:off x="3505199" y="838200"/>
            <a:ext cx="2133600" cy="307777"/>
          </a:xfrm>
          <a:prstGeom prst="rect">
            <a:avLst/>
          </a:prstGeom>
          <a:noFill/>
        </p:spPr>
        <p:txBody>
          <a:bodyPr wrap="square" rtlCol="0">
            <a:spAutoFit/>
          </a:bodyPr>
          <a:lstStyle/>
          <a:p>
            <a:r>
              <a:rPr lang="en-US" sz="1400" dirty="0"/>
              <a:t> </a:t>
            </a:r>
          </a:p>
        </p:txBody>
      </p:sp>
      <p:pic>
        <p:nvPicPr>
          <p:cNvPr id="7" name="Picture 6" descr="C:\Users\mperry\AppData\Local\Microsoft\Windows\Temporary Internet Files\Content.Outlook\X12RX01Y\A4H_white (2).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8420" y="210501"/>
            <a:ext cx="1593286" cy="1463040"/>
          </a:xfrm>
          <a:prstGeom prst="rect">
            <a:avLst/>
          </a:prstGeom>
          <a:noFill/>
          <a:ln>
            <a:noFill/>
          </a:ln>
        </p:spPr>
      </p:pic>
      <p:pic>
        <p:nvPicPr>
          <p:cNvPr id="2" name="Picture 1"/>
          <p:cNvPicPr>
            <a:picLocks noChangeAspect="1"/>
          </p:cNvPicPr>
          <p:nvPr/>
        </p:nvPicPr>
        <p:blipFill>
          <a:blip r:embed="rId4"/>
          <a:stretch>
            <a:fillRect/>
          </a:stretch>
        </p:blipFill>
        <p:spPr>
          <a:xfrm>
            <a:off x="961658" y="1928455"/>
            <a:ext cx="1371600" cy="1150832"/>
          </a:xfrm>
          <a:prstGeom prst="rect">
            <a:avLst/>
          </a:prstGeom>
        </p:spPr>
      </p:pic>
      <p:pic>
        <p:nvPicPr>
          <p:cNvPr id="3" name="Picture 2"/>
          <p:cNvPicPr>
            <a:picLocks/>
          </p:cNvPicPr>
          <p:nvPr/>
        </p:nvPicPr>
        <p:blipFill>
          <a:blip r:embed="rId5"/>
          <a:stretch>
            <a:fillRect/>
          </a:stretch>
        </p:blipFill>
        <p:spPr>
          <a:xfrm>
            <a:off x="6858988" y="1826559"/>
            <a:ext cx="1371600" cy="1252728"/>
          </a:xfrm>
          <a:prstGeom prst="rect">
            <a:avLst/>
          </a:prstGeom>
        </p:spPr>
      </p:pic>
      <p:pic>
        <p:nvPicPr>
          <p:cNvPr id="10" name="Picture 2" descr="H:\VHA Logos\Detroit VA Health System 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14641" y="4711777"/>
            <a:ext cx="2473779" cy="75723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p:cNvPicPr>
          <p:nvPr/>
        </p:nvPicPr>
        <p:blipFill>
          <a:blip r:embed="rId7"/>
          <a:stretch>
            <a:fillRect/>
          </a:stretch>
        </p:blipFill>
        <p:spPr>
          <a:xfrm>
            <a:off x="5281923" y="4711777"/>
            <a:ext cx="2468880" cy="685800"/>
          </a:xfrm>
          <a:prstGeom prst="rect">
            <a:avLst/>
          </a:prstGeom>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3244" y="57073"/>
            <a:ext cx="8534400" cy="1373143"/>
          </a:xfrm>
        </p:spPr>
        <p:txBody>
          <a:bodyPr>
            <a:noAutofit/>
          </a:bodyPr>
          <a:lstStyle/>
          <a:p>
            <a:pPr fontAlgn="auto">
              <a:spcAft>
                <a:spcPts val="0"/>
              </a:spcAft>
              <a:defRPr/>
            </a:pPr>
            <a:r>
              <a:rPr lang="en-US" sz="3600" b="1" dirty="0">
                <a:latin typeface="Verdana" panose="020B0604030504040204" pitchFamily="34" charset="0"/>
                <a:ea typeface="Verdana" panose="020B0604030504040204" pitchFamily="34" charset="0"/>
                <a:cs typeface="Verdana" panose="020B0604030504040204" pitchFamily="34" charset="0"/>
              </a:rPr>
              <a:t>Alliance for Housing</a:t>
            </a:r>
            <a:br>
              <a:rPr lang="en-US" sz="3600" b="1" dirty="0">
                <a:latin typeface="Verdana" panose="020B0604030504040204" pitchFamily="34" charset="0"/>
                <a:ea typeface="Verdana" panose="020B0604030504040204" pitchFamily="34" charset="0"/>
                <a:cs typeface="Verdana" panose="020B0604030504040204" pitchFamily="34" charset="0"/>
              </a:rPr>
            </a:br>
            <a:r>
              <a:rPr lang="en-US" sz="3600" b="1" dirty="0">
                <a:latin typeface="Verdana" panose="020B0604030504040204" pitchFamily="34" charset="0"/>
                <a:ea typeface="Verdana" panose="020B0604030504040204" pitchFamily="34" charset="0"/>
                <a:cs typeface="Verdana" panose="020B0604030504040204" pitchFamily="34" charset="0"/>
              </a:rPr>
              <a:t>Oakland County</a:t>
            </a:r>
          </a:p>
        </p:txBody>
      </p:sp>
      <p:cxnSp>
        <p:nvCxnSpPr>
          <p:cNvPr id="7" name="Straight Connector 6"/>
          <p:cNvCxnSpPr/>
          <p:nvPr/>
        </p:nvCxnSpPr>
        <p:spPr>
          <a:xfrm>
            <a:off x="457200" y="2172237"/>
            <a:ext cx="8534400" cy="0"/>
          </a:xfrm>
          <a:prstGeom prst="line">
            <a:avLst/>
          </a:prstGeom>
          <a:ln w="1016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1"/>
          <p:cNvSpPr txBox="1">
            <a:spLocks/>
          </p:cNvSpPr>
          <p:nvPr/>
        </p:nvSpPr>
        <p:spPr>
          <a:xfrm>
            <a:off x="506107" y="1274113"/>
            <a:ext cx="8229600" cy="37004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endParaRPr lang="en-US" dirty="0">
              <a:latin typeface="Verdana" panose="020B0604030504040204" pitchFamily="34" charset="0"/>
              <a:ea typeface="Verdana" panose="020B0604030504040204" pitchFamily="34" charset="0"/>
              <a:cs typeface="Verdana" panose="020B0604030504040204" pitchFamily="34" charset="0"/>
            </a:endParaRPr>
          </a:p>
          <a:p>
            <a:pPr fontAlgn="auto">
              <a:spcAft>
                <a:spcPts val="0"/>
              </a:spcAft>
              <a:buFont typeface="Wingdings 3" pitchFamily="18" charset="2"/>
              <a:buNone/>
            </a:pPr>
            <a:endParaRPr lang="en-US" dirty="0">
              <a:latin typeface="Verdana" panose="020B0604030504040204" pitchFamily="34" charset="0"/>
              <a:ea typeface="Verdana" panose="020B0604030504040204" pitchFamily="34" charset="0"/>
              <a:cs typeface="Verdana" panose="020B0604030504040204" pitchFamily="34" charset="0"/>
            </a:endParaRPr>
          </a:p>
          <a:p>
            <a:pPr fontAlgn="auto">
              <a:spcAft>
                <a:spcPts val="0"/>
              </a:spcAft>
              <a:buFont typeface="Wingdings 3" pitchFamily="18" charset="2"/>
              <a:buNone/>
            </a:pPr>
            <a:endParaRPr lang="en-US" dirty="0">
              <a:latin typeface="Verdana" panose="020B0604030504040204" pitchFamily="34" charset="0"/>
              <a:ea typeface="Verdana" panose="020B0604030504040204" pitchFamily="34" charset="0"/>
              <a:cs typeface="Verdana" panose="020B0604030504040204" pitchFamily="34" charset="0"/>
            </a:endParaRPr>
          </a:p>
          <a:p>
            <a:pPr fontAlgn="auto">
              <a:spcAft>
                <a:spcPts val="0"/>
              </a:spcAft>
              <a:buFont typeface="Wingdings 3" pitchFamily="18" charset="2"/>
              <a:buNone/>
            </a:pPr>
            <a:endParaRPr lang="en-US" dirty="0">
              <a:latin typeface="Verdana" panose="020B0604030504040204" pitchFamily="34" charset="0"/>
              <a:ea typeface="Verdana" panose="020B0604030504040204" pitchFamily="34" charset="0"/>
              <a:cs typeface="Verdana" panose="020B0604030504040204" pitchFamily="34" charset="0"/>
            </a:endParaRPr>
          </a:p>
          <a:p>
            <a:pPr fontAlgn="auto">
              <a:spcAft>
                <a:spcPts val="0"/>
              </a:spcAft>
              <a:buFont typeface="Wingdings 3" pitchFamily="18" charset="2"/>
              <a:buNone/>
            </a:pP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2" name="TextBox 1"/>
          <p:cNvSpPr txBox="1"/>
          <p:nvPr/>
        </p:nvSpPr>
        <p:spPr>
          <a:xfrm>
            <a:off x="609600" y="2774066"/>
            <a:ext cx="8153400" cy="3046988"/>
          </a:xfrm>
          <a:prstGeom prst="rect">
            <a:avLst/>
          </a:prstGeom>
          <a:noFill/>
        </p:spPr>
        <p:txBody>
          <a:bodyPr wrap="square" rtlCol="0" anchor="t">
            <a:spAutoFit/>
          </a:bodyPr>
          <a:lstStyle/>
          <a:p>
            <a:pPr lvl="1"/>
            <a:r>
              <a:rPr lang="en-US" sz="1600" b="1" dirty="0">
                <a:latin typeface="Verdana" panose="020B0604030504040204" pitchFamily="34" charset="0"/>
                <a:ea typeface="Verdana" panose="020B0604030504040204" pitchFamily="34" charset="0"/>
                <a:cs typeface="Verdana" panose="020B0604030504040204" pitchFamily="34" charset="0"/>
              </a:rPr>
              <a:t>Mission</a:t>
            </a:r>
            <a:r>
              <a:rPr lang="en-US" sz="1600" dirty="0">
                <a:latin typeface="Verdana" panose="020B0604030504040204" pitchFamily="34" charset="0"/>
                <a:ea typeface="Verdana" panose="020B0604030504040204" pitchFamily="34" charset="0"/>
                <a:cs typeface="Verdana" panose="020B0604030504040204" pitchFamily="34" charset="0"/>
              </a:rPr>
              <a:t>-</a:t>
            </a:r>
            <a:r>
              <a:rPr lang="en-US" sz="1600" b="1" dirty="0">
                <a:latin typeface="Verdana" panose="020B0604030504040204" pitchFamily="34" charset="0"/>
                <a:ea typeface="Verdana" panose="020B0604030504040204" pitchFamily="34" charset="0"/>
                <a:cs typeface="Verdana" panose="020B0604030504040204" pitchFamily="34" charset="0"/>
              </a:rPr>
              <a:t> </a:t>
            </a:r>
            <a:r>
              <a:rPr lang="en-US" sz="1600" dirty="0">
                <a:latin typeface="Verdana" panose="020B0604030504040204" pitchFamily="34" charset="0"/>
                <a:ea typeface="Verdana" panose="020B0604030504040204" pitchFamily="34" charset="0"/>
                <a:cs typeface="Verdana" panose="020B0604030504040204" pitchFamily="34" charset="0"/>
              </a:rPr>
              <a:t>To support housing solutions by promoting community partnerships.</a:t>
            </a:r>
          </a:p>
          <a:p>
            <a:pPr lvl="1"/>
            <a:endParaRPr lang="en-US" sz="1600" dirty="0">
              <a:latin typeface="Verdana" panose="020B0604030504040204" pitchFamily="34" charset="0"/>
              <a:ea typeface="Verdana" panose="020B0604030504040204" pitchFamily="34" charset="0"/>
              <a:cs typeface="Verdana" panose="020B0604030504040204" pitchFamily="34" charset="0"/>
            </a:endParaRPr>
          </a:p>
          <a:p>
            <a:pPr lvl="1"/>
            <a:r>
              <a:rPr lang="en-US" sz="1600" b="1" dirty="0">
                <a:latin typeface="Verdana" panose="020B0604030504040204" pitchFamily="34" charset="0"/>
                <a:ea typeface="Verdana" panose="020B0604030504040204" pitchFamily="34" charset="0"/>
                <a:cs typeface="Verdana" panose="020B0604030504040204" pitchFamily="34" charset="0"/>
              </a:rPr>
              <a:t>Purpose</a:t>
            </a:r>
            <a:r>
              <a:rPr lang="en-US" sz="1600" dirty="0">
                <a:latin typeface="Verdana" panose="020B0604030504040204" pitchFamily="34" charset="0"/>
                <a:ea typeface="Verdana" panose="020B0604030504040204" pitchFamily="34" charset="0"/>
                <a:cs typeface="Verdana" panose="020B0604030504040204" pitchFamily="34" charset="0"/>
              </a:rPr>
              <a:t>-</a:t>
            </a:r>
            <a:r>
              <a:rPr lang="en-US" sz="1600" b="1" dirty="0">
                <a:latin typeface="Verdana" panose="020B0604030504040204" pitchFamily="34" charset="0"/>
                <a:ea typeface="Verdana" panose="020B0604030504040204" pitchFamily="34" charset="0"/>
                <a:cs typeface="Verdana" panose="020B0604030504040204" pitchFamily="34" charset="0"/>
              </a:rPr>
              <a:t> </a:t>
            </a:r>
            <a:r>
              <a:rPr lang="en-US" sz="1600" dirty="0">
                <a:latin typeface="Verdana" panose="020B0604030504040204" pitchFamily="34" charset="0"/>
                <a:ea typeface="Verdana" panose="020B0604030504040204" pitchFamily="34" charset="0"/>
                <a:cs typeface="Verdana" panose="020B0604030504040204" pitchFamily="34" charset="0"/>
              </a:rPr>
              <a:t>The purposes of the Alliance for Housing, Oakland County Continuum of Care are as follows:</a:t>
            </a:r>
          </a:p>
          <a:p>
            <a:pPr marL="742950" lvl="1" indent="-285750">
              <a:buFont typeface="Arial" panose="020B0604020202020204" pitchFamily="34" charset="0"/>
              <a:buChar char="•"/>
            </a:pPr>
            <a:r>
              <a:rPr lang="en-US" sz="1600" dirty="0">
                <a:latin typeface="Verdana" panose="020B0604030504040204" pitchFamily="34" charset="0"/>
                <a:ea typeface="Verdana" panose="020B0604030504040204" pitchFamily="34" charset="0"/>
                <a:cs typeface="Verdana" panose="020B0604030504040204" pitchFamily="34" charset="0"/>
              </a:rPr>
              <a:t>To establish a collective response that addresses homelessness and affordable housing in our community.</a:t>
            </a:r>
          </a:p>
          <a:p>
            <a:pPr marL="742950" lvl="1" indent="-285750">
              <a:buFont typeface="Arial" panose="020B0604020202020204" pitchFamily="34" charset="0"/>
              <a:buChar char="•"/>
            </a:pPr>
            <a:r>
              <a:rPr lang="en-US" sz="1600" dirty="0">
                <a:latin typeface="Verdana" panose="020B0604030504040204" pitchFamily="34" charset="0"/>
                <a:ea typeface="Verdana" panose="020B0604030504040204" pitchFamily="34" charset="0"/>
                <a:cs typeface="Verdana" panose="020B0604030504040204" pitchFamily="34" charset="0"/>
              </a:rPr>
              <a:t>To develop a local system that identifies gaps in homeless services and creates solutions to overcome those barriers. </a:t>
            </a:r>
          </a:p>
          <a:p>
            <a:pPr marL="742950" lvl="1" indent="-285750">
              <a:buFont typeface="Arial" panose="020B0604020202020204" pitchFamily="34" charset="0"/>
              <a:buChar char="•"/>
            </a:pPr>
            <a:r>
              <a:rPr lang="en-US" sz="1600" dirty="0">
                <a:latin typeface="Verdana" panose="020B0604030504040204" pitchFamily="34" charset="0"/>
                <a:ea typeface="Verdana" panose="020B0604030504040204" pitchFamily="34" charset="0"/>
                <a:cs typeface="Verdana" panose="020B0604030504040204" pitchFamily="34" charset="0"/>
              </a:rPr>
              <a:t>To end homelessness in our community by linking people in need with the services they require.</a:t>
            </a:r>
          </a:p>
          <a:p>
            <a:endParaRPr lang="en-US" sz="1600" dirty="0">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76200"/>
            <a:ext cx="8534400" cy="1143000"/>
          </a:xfrm>
        </p:spPr>
        <p:txBody>
          <a:bodyPr>
            <a:noAutofit/>
          </a:bodyPr>
          <a:lstStyle/>
          <a:p>
            <a:pPr fontAlgn="auto">
              <a:spcAft>
                <a:spcPts val="0"/>
              </a:spcAft>
              <a:defRPr/>
            </a:pPr>
            <a:r>
              <a:rPr lang="en-US" sz="3600" b="1" dirty="0">
                <a:latin typeface="Verdana" panose="020B0604030504040204" pitchFamily="34" charset="0"/>
                <a:ea typeface="Verdana" panose="020B0604030504040204" pitchFamily="34" charset="0"/>
                <a:cs typeface="Verdana" panose="020B0604030504040204" pitchFamily="34" charset="0"/>
              </a:rPr>
              <a:t>Community Transformation in Oakland County</a:t>
            </a:r>
          </a:p>
        </p:txBody>
      </p:sp>
      <p:cxnSp>
        <p:nvCxnSpPr>
          <p:cNvPr id="7" name="Straight Connector 6"/>
          <p:cNvCxnSpPr/>
          <p:nvPr/>
        </p:nvCxnSpPr>
        <p:spPr>
          <a:xfrm>
            <a:off x="381000" y="1219200"/>
            <a:ext cx="8534400" cy="0"/>
          </a:xfrm>
          <a:prstGeom prst="line">
            <a:avLst/>
          </a:prstGeom>
          <a:ln w="1016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1"/>
          <p:cNvSpPr txBox="1">
            <a:spLocks/>
          </p:cNvSpPr>
          <p:nvPr/>
        </p:nvSpPr>
        <p:spPr>
          <a:xfrm>
            <a:off x="457200" y="1524000"/>
            <a:ext cx="8229600" cy="37004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endParaRPr lang="en-US" dirty="0">
              <a:latin typeface="Verdana" panose="020B0604030504040204" pitchFamily="34" charset="0"/>
              <a:ea typeface="Verdana" panose="020B0604030504040204" pitchFamily="34" charset="0"/>
              <a:cs typeface="Verdana" panose="020B0604030504040204" pitchFamily="34" charset="0"/>
            </a:endParaRPr>
          </a:p>
          <a:p>
            <a:pPr fontAlgn="auto">
              <a:spcAft>
                <a:spcPts val="0"/>
              </a:spcAft>
              <a:buFont typeface="Wingdings 3" pitchFamily="18" charset="2"/>
              <a:buNone/>
            </a:pPr>
            <a:endParaRPr lang="en-US" dirty="0">
              <a:latin typeface="Verdana" panose="020B0604030504040204" pitchFamily="34" charset="0"/>
              <a:ea typeface="Verdana" panose="020B0604030504040204" pitchFamily="34" charset="0"/>
              <a:cs typeface="Verdana" panose="020B0604030504040204" pitchFamily="34" charset="0"/>
            </a:endParaRPr>
          </a:p>
          <a:p>
            <a:pPr fontAlgn="auto">
              <a:spcAft>
                <a:spcPts val="0"/>
              </a:spcAft>
              <a:buFont typeface="Wingdings 3" pitchFamily="18" charset="2"/>
              <a:buNone/>
            </a:pPr>
            <a:endParaRPr lang="en-US" dirty="0">
              <a:latin typeface="Verdana" panose="020B0604030504040204" pitchFamily="34" charset="0"/>
              <a:ea typeface="Verdana" panose="020B0604030504040204" pitchFamily="34" charset="0"/>
              <a:cs typeface="Verdana" panose="020B0604030504040204" pitchFamily="34" charset="0"/>
            </a:endParaRPr>
          </a:p>
          <a:p>
            <a:pPr fontAlgn="auto">
              <a:spcAft>
                <a:spcPts val="0"/>
              </a:spcAft>
              <a:buFont typeface="Wingdings 3" pitchFamily="18" charset="2"/>
              <a:buNone/>
            </a:pPr>
            <a:endParaRPr lang="en-US" dirty="0">
              <a:latin typeface="Verdana" panose="020B0604030504040204" pitchFamily="34" charset="0"/>
              <a:ea typeface="Verdana" panose="020B0604030504040204" pitchFamily="34" charset="0"/>
              <a:cs typeface="Verdana" panose="020B0604030504040204" pitchFamily="34" charset="0"/>
            </a:endParaRPr>
          </a:p>
          <a:p>
            <a:pPr fontAlgn="auto">
              <a:spcAft>
                <a:spcPts val="0"/>
              </a:spcAft>
              <a:buFont typeface="Wingdings 3" pitchFamily="18" charset="2"/>
              <a:buNone/>
            </a:pP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2" name="TextBox 1"/>
          <p:cNvSpPr txBox="1"/>
          <p:nvPr/>
        </p:nvSpPr>
        <p:spPr>
          <a:xfrm>
            <a:off x="404813" y="1778000"/>
            <a:ext cx="8445260" cy="4400550"/>
          </a:xfrm>
          <a:prstGeom prst="rect">
            <a:avLst/>
          </a:prstGeom>
          <a:noFill/>
        </p:spPr>
        <p:txBody>
          <a:bodyPr wrap="square" rtlCol="0" anchor="t">
            <a:spAutoFit/>
          </a:bodyPr>
          <a:lstStyle/>
          <a:p>
            <a:pPr marL="285750" indent="-285750">
              <a:buFont typeface="Arial" panose="020B0604020202020204" pitchFamily="34" charset="0"/>
              <a:buChar char="•"/>
            </a:pPr>
            <a:r>
              <a:rPr lang="en-US" sz="2800" dirty="0">
                <a:latin typeface="Verdana"/>
              </a:rPr>
              <a:t>Centralized Inter-Agency Service Team (CIST)</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latin typeface="Verdana"/>
              </a:rPr>
              <a:t>Permanent Supportive Housing Registry (PSH)</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latin typeface="Verdana"/>
              </a:rPr>
              <a:t>Veteran By Name List (BNL)</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latin typeface="Verdana"/>
              </a:rPr>
              <a:t>Housing Choice Voucher Workgroup (HCV)</a:t>
            </a:r>
          </a:p>
          <a:p>
            <a:pPr marL="285750" indent="-285750">
              <a:buFont typeface="Arial" panose="020B0604020202020204" pitchFamily="34" charset="0"/>
              <a:buChar char="•"/>
            </a:pPr>
            <a:endParaRPr lang="en-US" sz="2800" dirty="0"/>
          </a:p>
        </p:txBody>
      </p:sp>
    </p:spTree>
    <p:extLst>
      <p:ext uri="{BB962C8B-B14F-4D97-AF65-F5344CB8AC3E}">
        <p14:creationId xmlns:p14="http://schemas.microsoft.com/office/powerpoint/2010/main" val="48710004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76200"/>
            <a:ext cx="8534400" cy="1143000"/>
          </a:xfrm>
        </p:spPr>
        <p:txBody>
          <a:bodyPr>
            <a:noAutofit/>
          </a:bodyPr>
          <a:lstStyle/>
          <a:p>
            <a:pPr fontAlgn="auto">
              <a:spcAft>
                <a:spcPts val="0"/>
              </a:spcAft>
              <a:defRPr/>
            </a:pPr>
            <a:r>
              <a:rPr lang="en-US" sz="3600" b="1">
                <a:latin typeface="Verdana" panose="020B0604030504040204" pitchFamily="34" charset="0"/>
                <a:ea typeface="Verdana" panose="020B0604030504040204" pitchFamily="34" charset="0"/>
                <a:cs typeface="Verdana" panose="020B0604030504040204" pitchFamily="34" charset="0"/>
              </a:rPr>
              <a:t>Coordinated</a:t>
            </a:r>
            <a:r>
              <a:rPr lang="en-US" sz="3600" b="1" dirty="0">
                <a:latin typeface="Verdana" panose="020B0604030504040204" pitchFamily="34" charset="0"/>
                <a:ea typeface="Verdana" panose="020B0604030504040204" pitchFamily="34" charset="0"/>
                <a:cs typeface="Verdana" panose="020B0604030504040204" pitchFamily="34" charset="0"/>
              </a:rPr>
              <a:t> Interagency Service Team (CIST)</a:t>
            </a:r>
          </a:p>
        </p:txBody>
      </p:sp>
      <p:cxnSp>
        <p:nvCxnSpPr>
          <p:cNvPr id="7" name="Straight Connector 6"/>
          <p:cNvCxnSpPr/>
          <p:nvPr/>
        </p:nvCxnSpPr>
        <p:spPr>
          <a:xfrm>
            <a:off x="381000" y="1219200"/>
            <a:ext cx="8534400" cy="0"/>
          </a:xfrm>
          <a:prstGeom prst="line">
            <a:avLst/>
          </a:prstGeom>
          <a:ln w="1016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1"/>
          <p:cNvSpPr txBox="1">
            <a:spLocks/>
          </p:cNvSpPr>
          <p:nvPr/>
        </p:nvSpPr>
        <p:spPr>
          <a:xfrm>
            <a:off x="457200" y="1524000"/>
            <a:ext cx="8229600" cy="37004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endParaRPr lang="en-US" dirty="0">
              <a:latin typeface="Verdana" panose="020B0604030504040204" pitchFamily="34" charset="0"/>
              <a:ea typeface="Verdana" panose="020B0604030504040204" pitchFamily="34" charset="0"/>
              <a:cs typeface="Verdana" panose="020B0604030504040204" pitchFamily="34" charset="0"/>
            </a:endParaRPr>
          </a:p>
          <a:p>
            <a:pPr fontAlgn="auto">
              <a:spcAft>
                <a:spcPts val="0"/>
              </a:spcAft>
              <a:buFont typeface="Wingdings 3" pitchFamily="18" charset="2"/>
              <a:buNone/>
            </a:pPr>
            <a:endParaRPr lang="en-US" dirty="0">
              <a:latin typeface="Verdana" panose="020B0604030504040204" pitchFamily="34" charset="0"/>
              <a:ea typeface="Verdana" panose="020B0604030504040204" pitchFamily="34" charset="0"/>
              <a:cs typeface="Verdana" panose="020B0604030504040204" pitchFamily="34" charset="0"/>
            </a:endParaRPr>
          </a:p>
          <a:p>
            <a:pPr fontAlgn="auto">
              <a:spcAft>
                <a:spcPts val="0"/>
              </a:spcAft>
              <a:buFont typeface="Wingdings 3" pitchFamily="18" charset="2"/>
              <a:buNone/>
            </a:pPr>
            <a:endParaRPr lang="en-US" dirty="0">
              <a:latin typeface="Verdana" panose="020B0604030504040204" pitchFamily="34" charset="0"/>
              <a:ea typeface="Verdana" panose="020B0604030504040204" pitchFamily="34" charset="0"/>
              <a:cs typeface="Verdana" panose="020B0604030504040204" pitchFamily="34" charset="0"/>
            </a:endParaRPr>
          </a:p>
          <a:p>
            <a:pPr fontAlgn="auto">
              <a:spcAft>
                <a:spcPts val="0"/>
              </a:spcAft>
              <a:buFont typeface="Wingdings 3" pitchFamily="18" charset="2"/>
              <a:buNone/>
            </a:pPr>
            <a:endParaRPr lang="en-US" dirty="0">
              <a:latin typeface="Verdana" panose="020B0604030504040204" pitchFamily="34" charset="0"/>
              <a:ea typeface="Verdana" panose="020B0604030504040204" pitchFamily="34" charset="0"/>
              <a:cs typeface="Verdana" panose="020B0604030504040204" pitchFamily="34" charset="0"/>
            </a:endParaRPr>
          </a:p>
          <a:p>
            <a:pPr fontAlgn="auto">
              <a:spcAft>
                <a:spcPts val="0"/>
              </a:spcAft>
              <a:buFont typeface="Wingdings 3" pitchFamily="18" charset="2"/>
              <a:buNone/>
            </a:pP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5" name="Content Placeholder 1"/>
          <p:cNvSpPr txBox="1">
            <a:spLocks/>
          </p:cNvSpPr>
          <p:nvPr/>
        </p:nvSpPr>
        <p:spPr>
          <a:xfrm>
            <a:off x="609600" y="1676400"/>
            <a:ext cx="8229600" cy="3700463"/>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fontAlgn="auto">
              <a:spcAft>
                <a:spcPts val="0"/>
              </a:spcAft>
              <a:buFont typeface="Wingdings 3" pitchFamily="18" charset="2"/>
              <a:buNone/>
            </a:pPr>
            <a:r>
              <a:rPr lang="en-US" sz="2800" dirty="0">
                <a:latin typeface="Verdana" panose="020B0604030504040204" pitchFamily="34" charset="0"/>
                <a:ea typeface="Verdana" panose="020B0604030504040204" pitchFamily="34" charset="0"/>
                <a:cs typeface="Verdana" panose="020B0604030504040204" pitchFamily="34" charset="0"/>
              </a:rPr>
              <a:t>"Linking </a:t>
            </a:r>
            <a:r>
              <a:rPr lang="en-US" sz="2800" b="1" dirty="0">
                <a:latin typeface="Verdana" panose="020B0604030504040204" pitchFamily="34" charset="0"/>
                <a:ea typeface="Verdana" panose="020B0604030504040204" pitchFamily="34" charset="0"/>
                <a:cs typeface="Verdana" panose="020B0604030504040204" pitchFamily="34" charset="0"/>
              </a:rPr>
              <a:t>Together</a:t>
            </a:r>
            <a:r>
              <a:rPr lang="en-US" sz="2800" dirty="0">
                <a:latin typeface="Verdana" panose="020B0604030504040204" pitchFamily="34" charset="0"/>
                <a:ea typeface="Verdana" panose="020B0604030504040204" pitchFamily="34" charset="0"/>
                <a:cs typeface="Verdana" panose="020B0604030504040204" pitchFamily="34" charset="0"/>
              </a:rPr>
              <a:t> Affordable Housing"</a:t>
            </a:r>
          </a:p>
          <a:p>
            <a:pPr algn="ctr" fontAlgn="auto">
              <a:spcAft>
                <a:spcPts val="0"/>
              </a:spcAft>
              <a:buFont typeface="Wingdings 3" pitchFamily="18" charset="2"/>
              <a:buNone/>
            </a:pPr>
            <a:endParaRPr lang="en-US" sz="2800" dirty="0">
              <a:latin typeface="Verdana" panose="020B0604030504040204" pitchFamily="34" charset="0"/>
              <a:ea typeface="Verdana" panose="020B0604030504040204" pitchFamily="34" charset="0"/>
              <a:cs typeface="Verdana" panose="020B0604030504040204" pitchFamily="34" charset="0"/>
            </a:endParaRPr>
          </a:p>
          <a:p>
            <a:pPr algn="ctr" fontAlgn="auto">
              <a:spcAft>
                <a:spcPts val="0"/>
              </a:spcAft>
              <a:buFont typeface="Wingdings 3" pitchFamily="18" charset="2"/>
              <a:buNone/>
            </a:pPr>
            <a:r>
              <a:rPr lang="en-US" sz="2800" dirty="0">
                <a:latin typeface="Verdana" panose="020B0604030504040204" pitchFamily="34" charset="0"/>
                <a:ea typeface="Verdana" panose="020B0604030504040204" pitchFamily="34" charset="0"/>
                <a:cs typeface="Verdana" panose="020B0604030504040204" pitchFamily="34" charset="0"/>
              </a:rPr>
              <a:t>An active committee of the Alliance for Housing of Oakland County that discusses case studies and creates interagency support to determine the best outcomes for clients who are homeless.</a:t>
            </a:r>
          </a:p>
          <a:p>
            <a:pPr fontAlgn="auto">
              <a:spcAft>
                <a:spcPts val="0"/>
              </a:spcAft>
              <a:buFont typeface="Wingdings 3" pitchFamily="18" charset="2"/>
              <a:buNone/>
            </a:pPr>
            <a:endParaRPr lang="en-US" dirty="0">
              <a:latin typeface="Verdana" panose="020B0604030504040204" pitchFamily="34" charset="0"/>
              <a:ea typeface="Verdana" panose="020B0604030504040204" pitchFamily="34" charset="0"/>
              <a:cs typeface="Verdana" panose="020B0604030504040204" pitchFamily="34" charset="0"/>
            </a:endParaRPr>
          </a:p>
          <a:p>
            <a:pPr fontAlgn="auto">
              <a:spcAft>
                <a:spcPts val="0"/>
              </a:spcAft>
              <a:buFont typeface="Wingdings 3" pitchFamily="18" charset="2"/>
              <a:buNone/>
            </a:pPr>
            <a:endParaRPr lang="en-US" dirty="0">
              <a:latin typeface="Verdana" panose="020B0604030504040204" pitchFamily="34" charset="0"/>
              <a:ea typeface="Verdana" panose="020B0604030504040204" pitchFamily="34" charset="0"/>
              <a:cs typeface="Verdana" panose="020B0604030504040204" pitchFamily="34" charset="0"/>
            </a:endParaRPr>
          </a:p>
          <a:p>
            <a:pPr fontAlgn="auto">
              <a:spcAft>
                <a:spcPts val="0"/>
              </a:spcAft>
              <a:buFont typeface="Wingdings 3" pitchFamily="18" charset="2"/>
              <a:buNone/>
            </a:pPr>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1768189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76200"/>
            <a:ext cx="8534400" cy="1143000"/>
          </a:xfrm>
        </p:spPr>
        <p:txBody>
          <a:bodyPr>
            <a:noAutofit/>
          </a:bodyPr>
          <a:lstStyle/>
          <a:p>
            <a:pPr fontAlgn="auto">
              <a:spcAft>
                <a:spcPts val="0"/>
              </a:spcAft>
              <a:defRPr/>
            </a:pPr>
            <a:r>
              <a:rPr lang="en-US" sz="3600" b="1">
                <a:latin typeface="Verdana" panose="020B0604030504040204" pitchFamily="34" charset="0"/>
                <a:ea typeface="Verdana" panose="020B0604030504040204" pitchFamily="34" charset="0"/>
                <a:cs typeface="Verdana" panose="020B0604030504040204" pitchFamily="34" charset="0"/>
              </a:rPr>
              <a:t>Coordinated Interagency Service Team (CIST)</a:t>
            </a:r>
            <a:endParaRPr lang="en-US" sz="3600" b="1" dirty="0">
              <a:latin typeface="Verdana" panose="020B0604030504040204" pitchFamily="34" charset="0"/>
              <a:ea typeface="Verdana" panose="020B0604030504040204" pitchFamily="34" charset="0"/>
              <a:cs typeface="Verdana" panose="020B0604030504040204" pitchFamily="34" charset="0"/>
            </a:endParaRPr>
          </a:p>
        </p:txBody>
      </p:sp>
      <p:cxnSp>
        <p:nvCxnSpPr>
          <p:cNvPr id="7" name="Straight Connector 6"/>
          <p:cNvCxnSpPr/>
          <p:nvPr/>
        </p:nvCxnSpPr>
        <p:spPr>
          <a:xfrm>
            <a:off x="381000" y="1219200"/>
            <a:ext cx="8534400" cy="0"/>
          </a:xfrm>
          <a:prstGeom prst="line">
            <a:avLst/>
          </a:prstGeom>
          <a:ln w="1016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1"/>
          <p:cNvSpPr txBox="1">
            <a:spLocks/>
          </p:cNvSpPr>
          <p:nvPr/>
        </p:nvSpPr>
        <p:spPr>
          <a:xfrm>
            <a:off x="457200" y="1524000"/>
            <a:ext cx="8229600" cy="37004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endParaRPr lang="en-US" dirty="0">
              <a:latin typeface="Verdana" panose="020B0604030504040204" pitchFamily="34" charset="0"/>
              <a:ea typeface="Verdana" panose="020B0604030504040204" pitchFamily="34" charset="0"/>
              <a:cs typeface="Verdana" panose="020B0604030504040204" pitchFamily="34" charset="0"/>
            </a:endParaRPr>
          </a:p>
          <a:p>
            <a:pPr fontAlgn="auto">
              <a:spcAft>
                <a:spcPts val="0"/>
              </a:spcAft>
              <a:buFont typeface="Wingdings 3" pitchFamily="18" charset="2"/>
              <a:buNone/>
            </a:pPr>
            <a:endParaRPr lang="en-US" dirty="0">
              <a:latin typeface="Verdana" panose="020B0604030504040204" pitchFamily="34" charset="0"/>
              <a:ea typeface="Verdana" panose="020B0604030504040204" pitchFamily="34" charset="0"/>
              <a:cs typeface="Verdana" panose="020B0604030504040204" pitchFamily="34" charset="0"/>
            </a:endParaRPr>
          </a:p>
          <a:p>
            <a:pPr fontAlgn="auto">
              <a:spcAft>
                <a:spcPts val="0"/>
              </a:spcAft>
              <a:buFont typeface="Wingdings 3" pitchFamily="18" charset="2"/>
              <a:buNone/>
            </a:pPr>
            <a:endParaRPr lang="en-US" dirty="0">
              <a:latin typeface="Verdana" panose="020B0604030504040204" pitchFamily="34" charset="0"/>
              <a:ea typeface="Verdana" panose="020B0604030504040204" pitchFamily="34" charset="0"/>
              <a:cs typeface="Verdana" panose="020B0604030504040204" pitchFamily="34" charset="0"/>
            </a:endParaRPr>
          </a:p>
          <a:p>
            <a:pPr fontAlgn="auto">
              <a:spcAft>
                <a:spcPts val="0"/>
              </a:spcAft>
              <a:buFont typeface="Wingdings 3" pitchFamily="18" charset="2"/>
              <a:buNone/>
            </a:pPr>
            <a:endParaRPr lang="en-US" dirty="0">
              <a:latin typeface="Verdana" panose="020B0604030504040204" pitchFamily="34" charset="0"/>
              <a:ea typeface="Verdana" panose="020B0604030504040204" pitchFamily="34" charset="0"/>
              <a:cs typeface="Verdana" panose="020B0604030504040204" pitchFamily="34" charset="0"/>
            </a:endParaRPr>
          </a:p>
          <a:p>
            <a:pPr fontAlgn="auto">
              <a:spcAft>
                <a:spcPts val="0"/>
              </a:spcAft>
              <a:buFont typeface="Wingdings 3" pitchFamily="18" charset="2"/>
              <a:buNone/>
            </a:pP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5" name="Content Placeholder 1"/>
          <p:cNvSpPr txBox="1">
            <a:spLocks/>
          </p:cNvSpPr>
          <p:nvPr/>
        </p:nvSpPr>
        <p:spPr>
          <a:xfrm>
            <a:off x="365125" y="1676400"/>
            <a:ext cx="8596357" cy="4518025"/>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US" sz="2800" dirty="0">
                <a:latin typeface="Verdana" panose="020B0604030504040204" pitchFamily="34" charset="0"/>
                <a:ea typeface="Verdana" panose="020B0604030504040204" pitchFamily="34" charset="0"/>
                <a:cs typeface="Verdana" panose="020B0604030504040204" pitchFamily="34" charset="0"/>
              </a:rPr>
              <a:t>Address barriers to services for the implementation in homeless outreach</a:t>
            </a:r>
          </a:p>
          <a:p>
            <a:pPr fontAlgn="auto">
              <a:spcAft>
                <a:spcPts val="0"/>
              </a:spcAft>
            </a:pPr>
            <a:r>
              <a:rPr lang="en-US" sz="2800" dirty="0">
                <a:latin typeface="Verdana" panose="020B0604030504040204" pitchFamily="34" charset="0"/>
                <a:ea typeface="Verdana" panose="020B0604030504040204" pitchFamily="34" charset="0"/>
                <a:cs typeface="Verdana" panose="020B0604030504040204" pitchFamily="34" charset="0"/>
              </a:rPr>
              <a:t>Address barriers to adequately service homeless clients</a:t>
            </a:r>
          </a:p>
          <a:p>
            <a:pPr fontAlgn="auto">
              <a:spcAft>
                <a:spcPts val="0"/>
              </a:spcAft>
            </a:pPr>
            <a:r>
              <a:rPr lang="en-US" sz="2800" dirty="0">
                <a:latin typeface="Verdana" panose="020B0604030504040204" pitchFamily="34" charset="0"/>
                <a:ea typeface="Verdana" panose="020B0604030504040204" pitchFamily="34" charset="0"/>
                <a:cs typeface="Verdana" panose="020B0604030504040204" pitchFamily="34" charset="0"/>
              </a:rPr>
              <a:t>Interact and support each other</a:t>
            </a:r>
          </a:p>
          <a:p>
            <a:pPr fontAlgn="auto">
              <a:spcAft>
                <a:spcPts val="0"/>
              </a:spcAft>
            </a:pPr>
            <a:r>
              <a:rPr lang="en-US" sz="2800" dirty="0">
                <a:latin typeface="Verdana" panose="020B0604030504040204" pitchFamily="34" charset="0"/>
                <a:ea typeface="Verdana" panose="020B0604030504040204" pitchFamily="34" charset="0"/>
                <a:cs typeface="Verdana" panose="020B0604030504040204" pitchFamily="34" charset="0"/>
              </a:rPr>
              <a:t>Create needed policy changes to end homelessness</a:t>
            </a:r>
          </a:p>
          <a:p>
            <a:pPr fontAlgn="auto">
              <a:spcAft>
                <a:spcPts val="0"/>
              </a:spcAft>
            </a:pPr>
            <a:r>
              <a:rPr lang="en-US" sz="2800" dirty="0">
                <a:latin typeface="Verdana" panose="020B0604030504040204" pitchFamily="34" charset="0"/>
                <a:ea typeface="Verdana" panose="020B0604030504040204" pitchFamily="34" charset="0"/>
                <a:cs typeface="Verdana" panose="020B0604030504040204" pitchFamily="34" charset="0"/>
              </a:rPr>
              <a:t>Integrate cross county communication</a:t>
            </a:r>
          </a:p>
          <a:p>
            <a:pPr fontAlgn="auto">
              <a:spcAft>
                <a:spcPts val="0"/>
              </a:spcAft>
              <a:buFont typeface="Wingdings 3" pitchFamily="18" charset="2"/>
              <a:buNone/>
            </a:pPr>
            <a:endParaRPr lang="en-US" dirty="0">
              <a:latin typeface="Verdana" panose="020B0604030504040204" pitchFamily="34" charset="0"/>
              <a:ea typeface="Verdana" panose="020B0604030504040204" pitchFamily="34" charset="0"/>
              <a:cs typeface="Verdana" panose="020B0604030504040204" pitchFamily="34" charset="0"/>
            </a:endParaRPr>
          </a:p>
          <a:p>
            <a:pPr fontAlgn="auto">
              <a:spcAft>
                <a:spcPts val="0"/>
              </a:spcAft>
              <a:buFont typeface="Wingdings 3" pitchFamily="18" charset="2"/>
              <a:buNone/>
            </a:pPr>
            <a:endParaRPr lang="en-US" dirty="0">
              <a:latin typeface="Verdana" panose="020B0604030504040204" pitchFamily="34" charset="0"/>
              <a:ea typeface="Verdana" panose="020B0604030504040204" pitchFamily="34" charset="0"/>
              <a:cs typeface="Verdana" panose="020B0604030504040204" pitchFamily="34" charset="0"/>
            </a:endParaRPr>
          </a:p>
          <a:p>
            <a:pPr fontAlgn="auto">
              <a:spcAft>
                <a:spcPts val="0"/>
              </a:spcAft>
              <a:buFont typeface="Wingdings 3" pitchFamily="18" charset="2"/>
              <a:buNone/>
            </a:pPr>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0262690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76200"/>
            <a:ext cx="8534400" cy="1143000"/>
          </a:xfrm>
        </p:spPr>
        <p:txBody>
          <a:bodyPr>
            <a:noAutofit/>
          </a:bodyPr>
          <a:lstStyle/>
          <a:p>
            <a:pPr fontAlgn="auto">
              <a:spcAft>
                <a:spcPts val="0"/>
              </a:spcAft>
              <a:defRPr/>
            </a:pPr>
            <a:r>
              <a:rPr lang="en-US" sz="3600" b="1" dirty="0">
                <a:latin typeface="Verdana" panose="020B0604030504040204" pitchFamily="34" charset="0"/>
                <a:ea typeface="Verdana" panose="020B0604030504040204" pitchFamily="34" charset="0"/>
                <a:cs typeface="Verdana" panose="020B0604030504040204" pitchFamily="34" charset="0"/>
              </a:rPr>
              <a:t>Coordinated Interagency Service Team (CIST)</a:t>
            </a:r>
          </a:p>
        </p:txBody>
      </p:sp>
      <p:cxnSp>
        <p:nvCxnSpPr>
          <p:cNvPr id="7" name="Straight Connector 6"/>
          <p:cNvCxnSpPr/>
          <p:nvPr/>
        </p:nvCxnSpPr>
        <p:spPr>
          <a:xfrm>
            <a:off x="381000" y="1219200"/>
            <a:ext cx="8534400" cy="0"/>
          </a:xfrm>
          <a:prstGeom prst="line">
            <a:avLst/>
          </a:prstGeom>
          <a:ln w="1016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1"/>
          <p:cNvSpPr txBox="1">
            <a:spLocks/>
          </p:cNvSpPr>
          <p:nvPr/>
        </p:nvSpPr>
        <p:spPr>
          <a:xfrm>
            <a:off x="609600" y="1676400"/>
            <a:ext cx="8229600" cy="4739275"/>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None/>
            </a:pPr>
            <a:r>
              <a:rPr lang="en-US" sz="2400" dirty="0">
                <a:latin typeface="Verdana" panose="020B0604030504040204" pitchFamily="34" charset="0"/>
                <a:ea typeface="Verdana" panose="020B0604030504040204" pitchFamily="34" charset="0"/>
                <a:cs typeface="Verdana" panose="020B0604030504040204" pitchFamily="34" charset="0"/>
              </a:rPr>
              <a:t>Initiated in Oct. 2008 </a:t>
            </a:r>
          </a:p>
          <a:p>
            <a:pPr lvl="1" fontAlgn="auto">
              <a:spcAft>
                <a:spcPts val="0"/>
              </a:spcAft>
            </a:pPr>
            <a:r>
              <a:rPr lang="en-US" sz="2000" dirty="0">
                <a:latin typeface="Verdana" panose="020B0604030504040204" pitchFamily="34" charset="0"/>
                <a:ea typeface="Verdana" panose="020B0604030504040204" pitchFamily="34" charset="0"/>
                <a:cs typeface="Verdana" panose="020B0604030504040204" pitchFamily="34" charset="0"/>
              </a:rPr>
              <a:t>identify goals and objectives, </a:t>
            </a:r>
          </a:p>
          <a:p>
            <a:pPr lvl="1" fontAlgn="auto">
              <a:spcAft>
                <a:spcPts val="0"/>
              </a:spcAft>
            </a:pPr>
            <a:r>
              <a:rPr lang="en-US" sz="2000" dirty="0">
                <a:latin typeface="Verdana" panose="020B0604030504040204" pitchFamily="34" charset="0"/>
                <a:ea typeface="Verdana" panose="020B0604030504040204" pitchFamily="34" charset="0"/>
                <a:cs typeface="Verdana" panose="020B0604030504040204" pitchFamily="34" charset="0"/>
              </a:rPr>
              <a:t>outline potential project ideas</a:t>
            </a:r>
          </a:p>
          <a:p>
            <a:pPr fontAlgn="auto">
              <a:spcAft>
                <a:spcPts val="0"/>
              </a:spcAft>
            </a:pPr>
            <a:r>
              <a:rPr lang="en-US" sz="2400" dirty="0">
                <a:latin typeface="Verdana" panose="020B0604030504040204" pitchFamily="34" charset="0"/>
                <a:ea typeface="Verdana" panose="020B0604030504040204" pitchFamily="34" charset="0"/>
                <a:cs typeface="Verdana" panose="020B0604030504040204" pitchFamily="34" charset="0"/>
              </a:rPr>
              <a:t>Brainstorm "system" solutions collaboratively</a:t>
            </a:r>
          </a:p>
          <a:p>
            <a:pPr lvl="1" fontAlgn="auto">
              <a:spcAft>
                <a:spcPts val="0"/>
              </a:spcAft>
            </a:pPr>
            <a:r>
              <a:rPr lang="en-US" sz="2000" dirty="0">
                <a:latin typeface="Verdana" panose="020B0604030504040204" pitchFamily="34" charset="0"/>
                <a:ea typeface="Verdana" panose="020B0604030504040204" pitchFamily="34" charset="0"/>
                <a:cs typeface="Verdana" panose="020B0604030504040204" pitchFamily="34" charset="0"/>
              </a:rPr>
              <a:t>PSH</a:t>
            </a:r>
          </a:p>
          <a:p>
            <a:pPr lvl="1" fontAlgn="auto">
              <a:spcAft>
                <a:spcPts val="0"/>
              </a:spcAft>
            </a:pPr>
            <a:r>
              <a:rPr lang="en-US" sz="2000" dirty="0">
                <a:latin typeface="Verdana" panose="020B0604030504040204" pitchFamily="34" charset="0"/>
                <a:ea typeface="Verdana" panose="020B0604030504040204" pitchFamily="34" charset="0"/>
                <a:cs typeface="Verdana" panose="020B0604030504040204" pitchFamily="34" charset="0"/>
              </a:rPr>
              <a:t>HMIS</a:t>
            </a:r>
          </a:p>
          <a:p>
            <a:pPr lvl="1" fontAlgn="auto">
              <a:spcAft>
                <a:spcPts val="0"/>
              </a:spcAft>
            </a:pPr>
            <a:r>
              <a:rPr lang="en-US" sz="2000" dirty="0">
                <a:latin typeface="Verdana" panose="020B0604030504040204" pitchFamily="34" charset="0"/>
                <a:ea typeface="Verdana" panose="020B0604030504040204" pitchFamily="34" charset="0"/>
                <a:cs typeface="Verdana" panose="020B0604030504040204" pitchFamily="34" charset="0"/>
              </a:rPr>
              <a:t>Community-wide</a:t>
            </a:r>
          </a:p>
          <a:p>
            <a:pPr marL="400050" fontAlgn="auto">
              <a:spcAft>
                <a:spcPts val="0"/>
              </a:spcAft>
            </a:pPr>
            <a:r>
              <a:rPr lang="en-US" sz="2400" dirty="0">
                <a:latin typeface="Verdana" panose="020B0604030504040204" pitchFamily="34" charset="0"/>
                <a:ea typeface="Verdana" panose="020B0604030504040204" pitchFamily="34" charset="0"/>
                <a:cs typeface="Verdana" panose="020B0604030504040204" pitchFamily="34" charset="0"/>
              </a:rPr>
              <a:t>Resources/Services developed</a:t>
            </a:r>
          </a:p>
          <a:p>
            <a:pPr marL="800100" lvl="1" fontAlgn="auto">
              <a:spcAft>
                <a:spcPts val="0"/>
              </a:spcAft>
            </a:pPr>
            <a:r>
              <a:rPr lang="en-US" sz="2000" dirty="0">
                <a:latin typeface="Verdana" panose="020B0604030504040204" pitchFamily="34" charset="0"/>
                <a:ea typeface="Verdana" panose="020B0604030504040204" pitchFamily="34" charset="0"/>
                <a:cs typeface="Verdana" panose="020B0604030504040204" pitchFamily="34" charset="0"/>
              </a:rPr>
              <a:t>PSH Registry</a:t>
            </a:r>
          </a:p>
          <a:p>
            <a:pPr fontAlgn="auto">
              <a:spcAft>
                <a:spcPts val="0"/>
              </a:spcAft>
            </a:pPr>
            <a:r>
              <a:rPr lang="en-US" sz="2400" dirty="0">
                <a:latin typeface="Verdana" panose="020B0604030504040204" pitchFamily="34" charset="0"/>
                <a:ea typeface="Verdana" panose="020B0604030504040204" pitchFamily="34" charset="0"/>
                <a:cs typeface="Verdana" panose="020B0604030504040204" pitchFamily="34" charset="0"/>
              </a:rPr>
              <a:t>Community Map </a:t>
            </a:r>
            <a:endParaRPr lang="en-US" sz="2400" dirty="0" smtClean="0">
              <a:latin typeface="Verdana" panose="020B0604030504040204" pitchFamily="34" charset="0"/>
              <a:ea typeface="Verdana" panose="020B0604030504040204" pitchFamily="34" charset="0"/>
              <a:cs typeface="Verdana" panose="020B0604030504040204" pitchFamily="34" charset="0"/>
            </a:endParaRPr>
          </a:p>
          <a:p>
            <a:pPr fontAlgn="auto">
              <a:spcAft>
                <a:spcPts val="0"/>
              </a:spcAft>
            </a:pPr>
            <a:r>
              <a:rPr lang="en-US" sz="2400" dirty="0" smtClean="0">
                <a:latin typeface="Verdana" panose="020B0604030504040204" pitchFamily="34" charset="0"/>
                <a:ea typeface="Verdana" panose="020B0604030504040204" pitchFamily="34" charset="0"/>
                <a:cs typeface="Verdana" panose="020B0604030504040204" pitchFamily="34" charset="0"/>
              </a:rPr>
              <a:t>Contact List</a:t>
            </a:r>
            <a:endParaRPr lang="en-US" dirty="0">
              <a:latin typeface="Verdana" panose="020B0604030504040204" pitchFamily="34" charset="0"/>
              <a:ea typeface="Verdana" panose="020B0604030504040204" pitchFamily="34" charset="0"/>
              <a:cs typeface="Verdana" panose="020B0604030504040204" pitchFamily="34" charset="0"/>
            </a:endParaRPr>
          </a:p>
          <a:p>
            <a:pPr fontAlgn="auto">
              <a:spcAft>
                <a:spcPts val="0"/>
              </a:spcAft>
              <a:buFont typeface="Wingdings 3" pitchFamily="18" charset="2"/>
              <a:buNone/>
            </a:pPr>
            <a:endParaRPr lang="en-US" dirty="0">
              <a:latin typeface="Verdana" panose="020B0604030504040204" pitchFamily="34" charset="0"/>
              <a:ea typeface="Verdana" panose="020B0604030504040204" pitchFamily="34" charset="0"/>
              <a:cs typeface="Verdana" panose="020B0604030504040204" pitchFamily="34" charset="0"/>
            </a:endParaRPr>
          </a:p>
          <a:p>
            <a:pPr fontAlgn="auto">
              <a:spcAft>
                <a:spcPts val="0"/>
              </a:spcAft>
              <a:buFont typeface="Wingdings 3" pitchFamily="18" charset="2"/>
              <a:buNone/>
            </a:pPr>
            <a:endParaRPr lang="en-US" dirty="0">
              <a:latin typeface="Verdana" panose="020B0604030504040204" pitchFamily="34" charset="0"/>
              <a:ea typeface="Verdana" panose="020B0604030504040204" pitchFamily="34" charset="0"/>
              <a:cs typeface="Verdana" panose="020B0604030504040204" pitchFamily="34" charset="0"/>
            </a:endParaRPr>
          </a:p>
          <a:p>
            <a:pPr fontAlgn="auto">
              <a:spcAft>
                <a:spcPts val="0"/>
              </a:spcAft>
              <a:buFont typeface="Wingdings 3" pitchFamily="18" charset="2"/>
              <a:buNone/>
            </a:pPr>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96270546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3016" y="1275691"/>
            <a:ext cx="8959850" cy="3653506"/>
          </a:xfrm>
          <a:prstGeom prst="rect">
            <a:avLst/>
          </a:prstGeom>
        </p:spPr>
      </p:pic>
      <p:sp>
        <p:nvSpPr>
          <p:cNvPr id="3" name="Title 2"/>
          <p:cNvSpPr>
            <a:spLocks noGrp="1"/>
          </p:cNvSpPr>
          <p:nvPr>
            <p:ph type="title"/>
          </p:nvPr>
        </p:nvSpPr>
        <p:spPr>
          <a:xfrm>
            <a:off x="381000" y="76200"/>
            <a:ext cx="8534400" cy="1143000"/>
          </a:xfrm>
        </p:spPr>
        <p:txBody>
          <a:bodyPr>
            <a:noAutofit/>
          </a:bodyPr>
          <a:lstStyle/>
          <a:p>
            <a:pPr fontAlgn="auto">
              <a:spcAft>
                <a:spcPts val="0"/>
              </a:spcAft>
              <a:defRPr/>
            </a:pPr>
            <a:r>
              <a:rPr lang="en-US" sz="3600" b="1" dirty="0">
                <a:latin typeface="Verdana" panose="020B0604030504040204" pitchFamily="34" charset="0"/>
                <a:ea typeface="Verdana" panose="020B0604030504040204" pitchFamily="34" charset="0"/>
                <a:cs typeface="Verdana" panose="020B0604030504040204" pitchFamily="34" charset="0"/>
              </a:rPr>
              <a:t>Permanent Supportive Housing Registry</a:t>
            </a:r>
          </a:p>
        </p:txBody>
      </p:sp>
      <p:cxnSp>
        <p:nvCxnSpPr>
          <p:cNvPr id="7" name="Straight Connector 6"/>
          <p:cNvCxnSpPr/>
          <p:nvPr/>
        </p:nvCxnSpPr>
        <p:spPr>
          <a:xfrm>
            <a:off x="381000" y="1219200"/>
            <a:ext cx="8534400" cy="0"/>
          </a:xfrm>
          <a:prstGeom prst="line">
            <a:avLst/>
          </a:prstGeom>
          <a:ln w="1016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13" name="Picture 12" descr="walking2.gif"/>
          <p:cNvPicPr>
            <a:picLocks noChangeAspect="1"/>
          </p:cNvPicPr>
          <p:nvPr/>
        </p:nvPicPr>
        <p:blipFill>
          <a:blip r:embed="rId4"/>
          <a:stretch>
            <a:fillRect/>
          </a:stretch>
        </p:blipFill>
        <p:spPr>
          <a:xfrm>
            <a:off x="2420296" y="4744712"/>
            <a:ext cx="2741815" cy="1989137"/>
          </a:xfrm>
          <a:prstGeom prst="rect">
            <a:avLst/>
          </a:prstGeom>
        </p:spPr>
      </p:pic>
      <p:pic>
        <p:nvPicPr>
          <p:cNvPr id="12" name="Picture 11"/>
          <p:cNvPicPr>
            <a:picLocks noChangeAspect="1"/>
          </p:cNvPicPr>
          <p:nvPr/>
        </p:nvPicPr>
        <p:blipFill>
          <a:blip r:embed="rId5"/>
          <a:stretch>
            <a:fillRect/>
          </a:stretch>
        </p:blipFill>
        <p:spPr>
          <a:xfrm>
            <a:off x="4991543" y="4399765"/>
            <a:ext cx="2844394" cy="2296446"/>
          </a:xfrm>
          <a:prstGeom prst="rect">
            <a:avLst/>
          </a:prstGeom>
        </p:spPr>
      </p:pic>
    </p:spTree>
    <p:extLst>
      <p:ext uri="{BB962C8B-B14F-4D97-AF65-F5344CB8AC3E}">
        <p14:creationId xmlns:p14="http://schemas.microsoft.com/office/powerpoint/2010/main" val="375722889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76200"/>
            <a:ext cx="8534400" cy="1143000"/>
          </a:xfrm>
        </p:spPr>
        <p:txBody>
          <a:bodyPr>
            <a:noAutofit/>
          </a:bodyPr>
          <a:lstStyle/>
          <a:p>
            <a:pPr fontAlgn="auto">
              <a:spcAft>
                <a:spcPts val="0"/>
              </a:spcAft>
              <a:defRPr/>
            </a:pPr>
            <a:r>
              <a:rPr lang="en-US" sz="3600" b="1" dirty="0">
                <a:latin typeface="Verdana" panose="020B0604030504040204" pitchFamily="34" charset="0"/>
                <a:ea typeface="Verdana" panose="020B0604030504040204" pitchFamily="34" charset="0"/>
                <a:cs typeface="Verdana" panose="020B0604030504040204" pitchFamily="34" charset="0"/>
              </a:rPr>
              <a:t>Permanent Supportive Housing Registry</a:t>
            </a:r>
          </a:p>
        </p:txBody>
      </p:sp>
      <p:cxnSp>
        <p:nvCxnSpPr>
          <p:cNvPr id="7" name="Straight Connector 6"/>
          <p:cNvCxnSpPr/>
          <p:nvPr/>
        </p:nvCxnSpPr>
        <p:spPr>
          <a:xfrm>
            <a:off x="381000" y="1219200"/>
            <a:ext cx="8534400" cy="0"/>
          </a:xfrm>
          <a:prstGeom prst="line">
            <a:avLst/>
          </a:prstGeom>
          <a:ln w="1016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1"/>
          <p:cNvSpPr txBox="1">
            <a:spLocks/>
          </p:cNvSpPr>
          <p:nvPr/>
        </p:nvSpPr>
        <p:spPr>
          <a:xfrm>
            <a:off x="528978" y="2002486"/>
            <a:ext cx="8229600" cy="4981271"/>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US" b="1" dirty="0">
                <a:latin typeface="Verdana" panose="020B0604030504040204" pitchFamily="34" charset="0"/>
                <a:ea typeface="Verdana" panose="020B0604030504040204" pitchFamily="34" charset="0"/>
                <a:cs typeface="Verdana" panose="020B0604030504040204" pitchFamily="34" charset="0"/>
              </a:rPr>
              <a:t>Client Screened- </a:t>
            </a:r>
            <a:r>
              <a:rPr lang="en-US" dirty="0">
                <a:latin typeface="Verdana" panose="020B0604030504040204" pitchFamily="34" charset="0"/>
                <a:ea typeface="Verdana" panose="020B0604030504040204" pitchFamily="34" charset="0"/>
                <a:cs typeface="Verdana" panose="020B0604030504040204" pitchFamily="34" charset="0"/>
              </a:rPr>
              <a:t>Threshold Chronically homeless, VI-Single:8, VI-Family:9 </a:t>
            </a:r>
          </a:p>
          <a:p>
            <a:pPr fontAlgn="auto">
              <a:spcAft>
                <a:spcPts val="0"/>
              </a:spcAft>
            </a:pPr>
            <a:r>
              <a:rPr lang="en-US" b="1" dirty="0">
                <a:latin typeface="Verdana" panose="020B0604030504040204" pitchFamily="34" charset="0"/>
                <a:ea typeface="Verdana" panose="020B0604030504040204" pitchFamily="34" charset="0"/>
                <a:cs typeface="Verdana" panose="020B0604030504040204" pitchFamily="34" charset="0"/>
              </a:rPr>
              <a:t>Referral- </a:t>
            </a:r>
            <a:r>
              <a:rPr lang="en-US" dirty="0">
                <a:latin typeface="Verdana" panose="020B0604030504040204" pitchFamily="34" charset="0"/>
                <a:ea typeface="Verdana" panose="020B0604030504040204" pitchFamily="34" charset="0"/>
                <a:cs typeface="Verdana" panose="020B0604030504040204" pitchFamily="34" charset="0"/>
              </a:rPr>
              <a:t>Partners use HMIS to make </a:t>
            </a:r>
            <a:r>
              <a:rPr lang="en-US" b="1" dirty="0">
                <a:latin typeface="Verdana" panose="020B0604030504040204" pitchFamily="34" charset="0"/>
                <a:ea typeface="Verdana" panose="020B0604030504040204" pitchFamily="34" charset="0"/>
                <a:cs typeface="Verdana" panose="020B0604030504040204" pitchFamily="34" charset="0"/>
              </a:rPr>
              <a:t>referrals</a:t>
            </a:r>
            <a:r>
              <a:rPr lang="en-US" dirty="0">
                <a:latin typeface="Verdana" panose="020B0604030504040204" pitchFamily="34" charset="0"/>
                <a:ea typeface="Verdana" panose="020B0604030504040204" pitchFamily="34" charset="0"/>
                <a:cs typeface="Verdana" panose="020B0604030504040204" pitchFamily="34" charset="0"/>
              </a:rPr>
              <a:t> to the registry.</a:t>
            </a:r>
          </a:p>
          <a:p>
            <a:pPr fontAlgn="auto">
              <a:spcAft>
                <a:spcPts val="0"/>
              </a:spcAft>
            </a:pPr>
            <a:r>
              <a:rPr lang="en-US" b="1" dirty="0">
                <a:latin typeface="Verdana" panose="020B0604030504040204" pitchFamily="34" charset="0"/>
                <a:ea typeface="Verdana" panose="020B0604030504040204" pitchFamily="34" charset="0"/>
                <a:cs typeface="Verdana" panose="020B0604030504040204" pitchFamily="34" charset="0"/>
              </a:rPr>
              <a:t>Added to Registry- </a:t>
            </a:r>
            <a:r>
              <a:rPr lang="en-US" dirty="0">
                <a:latin typeface="Verdana" panose="020B0604030504040204" pitchFamily="34" charset="0"/>
                <a:ea typeface="Verdana" panose="020B0604030504040204" pitchFamily="34" charset="0"/>
                <a:cs typeface="Verdana" panose="020B0604030504040204" pitchFamily="34" charset="0"/>
              </a:rPr>
              <a:t>Custom HMIS Assessment pulls in elements </a:t>
            </a:r>
          </a:p>
          <a:p>
            <a:pPr marL="0" indent="0" fontAlgn="auto">
              <a:spcAft>
                <a:spcPts val="0"/>
              </a:spcAft>
              <a:buNone/>
            </a:pPr>
            <a:r>
              <a:rPr lang="en-US" dirty="0">
                <a:latin typeface="Verdana" panose="020B0604030504040204" pitchFamily="34" charset="0"/>
                <a:ea typeface="Verdana" panose="020B0604030504040204" pitchFamily="34" charset="0"/>
                <a:cs typeface="Verdana" panose="020B0604030504040204" pitchFamily="34" charset="0"/>
              </a:rPr>
              <a:t> </a:t>
            </a:r>
          </a:p>
          <a:p>
            <a:pPr fontAlgn="auto">
              <a:spcAft>
                <a:spcPts val="0"/>
              </a:spcAft>
              <a:buFont typeface="Wingdings 3" pitchFamily="18" charset="2"/>
              <a:buNone/>
            </a:pPr>
            <a:endParaRPr lang="en-US" dirty="0">
              <a:latin typeface="Verdana" panose="020B0604030504040204" pitchFamily="34" charset="0"/>
              <a:ea typeface="Verdana" panose="020B0604030504040204" pitchFamily="34" charset="0"/>
              <a:cs typeface="Verdana" panose="020B0604030504040204" pitchFamily="34" charset="0"/>
            </a:endParaRPr>
          </a:p>
          <a:p>
            <a:pPr fontAlgn="auto">
              <a:spcAft>
                <a:spcPts val="0"/>
              </a:spcAft>
              <a:buFont typeface="Wingdings 3" pitchFamily="18" charset="2"/>
              <a:buNone/>
            </a:pPr>
            <a:endParaRPr lang="en-US" dirty="0">
              <a:latin typeface="Verdana" panose="020B0604030504040204" pitchFamily="34" charset="0"/>
              <a:ea typeface="Verdana" panose="020B0604030504040204" pitchFamily="34" charset="0"/>
              <a:cs typeface="Verdana" panose="020B0604030504040204" pitchFamily="34" charset="0"/>
            </a:endParaRPr>
          </a:p>
          <a:p>
            <a:pPr fontAlgn="auto">
              <a:spcAft>
                <a:spcPts val="0"/>
              </a:spcAft>
              <a:buFont typeface="Wingdings 3" pitchFamily="18" charset="2"/>
              <a:buNone/>
            </a:pPr>
            <a:endParaRPr lang="en-US" dirty="0">
              <a:latin typeface="Verdana" panose="020B0604030504040204" pitchFamily="34" charset="0"/>
              <a:ea typeface="Verdana" panose="020B0604030504040204" pitchFamily="34" charset="0"/>
              <a:cs typeface="Verdana" panose="020B0604030504040204" pitchFamily="34" charset="0"/>
            </a:endParaRPr>
          </a:p>
          <a:p>
            <a:pPr fontAlgn="auto">
              <a:spcAft>
                <a:spcPts val="0"/>
              </a:spcAft>
              <a:buFont typeface="Wingdings 3" pitchFamily="18" charset="2"/>
              <a:buNone/>
            </a:pPr>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92613913"/>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89E5016E2287D4698AF3C57D78C4F81" ma:contentTypeVersion="0" ma:contentTypeDescription="Create a new document." ma:contentTypeScope="" ma:versionID="020ee7cc4f476066820e5e93eaf6e17e">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B95F7FD-8D5B-4A73-A10E-72634A456B87}">
  <ds:schemaRefs>
    <ds:schemaRef ds:uri="http://schemas.microsoft.com/office/2006/documentManagement/types"/>
    <ds:schemaRef ds:uri="http://schemas.microsoft.com/office/2006/metadata/properties"/>
    <ds:schemaRef ds:uri="http://purl.org/dc/terms/"/>
    <ds:schemaRef ds:uri="http://purl.org/dc/elements/1.1/"/>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9B43EBA3-2DC6-4739-BF45-15A12273062C}">
  <ds:schemaRefs>
    <ds:schemaRef ds:uri="http://schemas.microsoft.com/sharepoint/v3/contenttype/forms"/>
  </ds:schemaRefs>
</ds:datastoreItem>
</file>

<file path=customXml/itemProps3.xml><?xml version="1.0" encoding="utf-8"?>
<ds:datastoreItem xmlns:ds="http://schemas.openxmlformats.org/officeDocument/2006/customXml" ds:itemID="{54E90CB2-1B91-4CC5-A448-2EC00D1834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1156</TotalTime>
  <Words>892</Words>
  <Application>Microsoft Office PowerPoint</Application>
  <PresentationFormat>On-screen Show (4:3)</PresentationFormat>
  <Paragraphs>214</Paragraphs>
  <Slides>20</Slides>
  <Notes>17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Arial</vt:lpstr>
      <vt:lpstr>Calibri</vt:lpstr>
      <vt:lpstr>Tahoma</vt:lpstr>
      <vt:lpstr>Verdana</vt:lpstr>
      <vt:lpstr>Wingdings 3</vt:lpstr>
      <vt:lpstr>Office Theme</vt:lpstr>
      <vt:lpstr>Custom Design</vt:lpstr>
      <vt:lpstr>PowerPoint Presentation</vt:lpstr>
      <vt:lpstr>Alliance for Housing Oakland County</vt:lpstr>
      <vt:lpstr>Alliance for Housing Oakland County</vt:lpstr>
      <vt:lpstr>Community Transformation in Oakland County</vt:lpstr>
      <vt:lpstr>Coordinated Interagency Service Team (CIST)</vt:lpstr>
      <vt:lpstr>Coordinated Interagency Service Team (CIST)</vt:lpstr>
      <vt:lpstr>Coordinated Interagency Service Team (CIST)</vt:lpstr>
      <vt:lpstr>Permanent Supportive Housing Registry</vt:lpstr>
      <vt:lpstr>Permanent Supportive Housing Registry</vt:lpstr>
      <vt:lpstr>Permanent Supportive Housing Registry</vt:lpstr>
      <vt:lpstr>Permanent Supportive Housing Registry</vt:lpstr>
      <vt:lpstr>Veteran By Name List</vt:lpstr>
      <vt:lpstr>Veteran By Name List</vt:lpstr>
      <vt:lpstr>Veteran By Name List</vt:lpstr>
      <vt:lpstr>Veteran By Name List</vt:lpstr>
      <vt:lpstr>Oakland County Veteran Performance Management Tracker</vt:lpstr>
      <vt:lpstr>Housing Choice Voucher Workgroup</vt:lpstr>
      <vt:lpstr>Housing Choice Voucher Workgroup</vt:lpstr>
      <vt:lpstr>Housing Choice Voucher Workgroup</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Housing Network Leasing Assistance Program</dc:title>
  <dc:creator>jwilliams</dc:creator>
  <cp:lastModifiedBy>Bibbs, Anthony (MSHDA)</cp:lastModifiedBy>
  <cp:revision>260</cp:revision>
  <dcterms:created xsi:type="dcterms:W3CDTF">2009-03-16T15:23:56Z</dcterms:created>
  <dcterms:modified xsi:type="dcterms:W3CDTF">2017-01-18T16:09:34Z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0x010100389E5016E2287D4698AF3C57D78C4F81</vt:lpwstr>
  </property>
</Properties>
</file>