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4"/>
  </p:sldMasterIdLst>
  <p:notesMasterIdLst>
    <p:notesMasterId r:id="rId32"/>
  </p:notesMasterIdLst>
  <p:handoutMasterIdLst>
    <p:handoutMasterId r:id="rId33"/>
  </p:handoutMasterIdLst>
  <p:sldIdLst>
    <p:sldId id="256" r:id="rId5"/>
    <p:sldId id="258" r:id="rId6"/>
    <p:sldId id="261" r:id="rId7"/>
    <p:sldId id="271" r:id="rId8"/>
    <p:sldId id="273" r:id="rId9"/>
    <p:sldId id="272" r:id="rId10"/>
    <p:sldId id="274" r:id="rId11"/>
    <p:sldId id="269" r:id="rId12"/>
    <p:sldId id="628" r:id="rId13"/>
    <p:sldId id="625" r:id="rId14"/>
    <p:sldId id="626" r:id="rId15"/>
    <p:sldId id="627" r:id="rId16"/>
    <p:sldId id="629" r:id="rId17"/>
    <p:sldId id="630" r:id="rId18"/>
    <p:sldId id="270" r:id="rId19"/>
    <p:sldId id="268" r:id="rId20"/>
    <p:sldId id="678" r:id="rId21"/>
    <p:sldId id="680" r:id="rId22"/>
    <p:sldId id="632" r:id="rId23"/>
    <p:sldId id="263" r:id="rId24"/>
    <p:sldId id="634" r:id="rId25"/>
    <p:sldId id="681" r:id="rId26"/>
    <p:sldId id="667" r:id="rId27"/>
    <p:sldId id="668" r:id="rId28"/>
    <p:sldId id="683" r:id="rId29"/>
    <p:sldId id="682" r:id="rId30"/>
    <p:sldId id="541" r:id="rId31"/>
  </p:sldIdLst>
  <p:sldSz cx="12188825"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EC20E35-A176-4012-BC5E-935CFFF8708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2147" autoAdjust="0"/>
  </p:normalViewPr>
  <p:slideViewPr>
    <p:cSldViewPr snapToGrid="0">
      <p:cViewPr varScale="1">
        <p:scale>
          <a:sx n="68" d="100"/>
          <a:sy n="68" d="100"/>
        </p:scale>
        <p:origin x="2196" y="78"/>
      </p:cViewPr>
      <p:guideLst>
        <p:guide pos="3839"/>
        <p:guide orient="horz" pos="2160"/>
      </p:guideLst>
    </p:cSldViewPr>
  </p:slideViewPr>
  <p:notesTextViewPr>
    <p:cViewPr>
      <p:scale>
        <a:sx n="1" d="1"/>
        <a:sy n="1" d="1"/>
      </p:scale>
      <p:origin x="0" y="0"/>
    </p:cViewPr>
  </p:notesText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784AA43A-3F76-4A13-9CD6-36134EB429E3}" type="datetimeFigureOut">
              <a:rPr lang="en-US"/>
              <a:t>7/14/2025</a:t>
            </a:fld>
            <a:endParaRPr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A850423A-8BCE-448E-A97B-03A88B2B12C1}" type="slidenum">
              <a:rPr/>
              <a:t>‹#›</a:t>
            </a:fld>
            <a:endParaRPr dirty="0"/>
          </a:p>
        </p:txBody>
      </p:sp>
    </p:spTree>
    <p:extLst>
      <p:ext uri="{BB962C8B-B14F-4D97-AF65-F5344CB8AC3E}">
        <p14:creationId xmlns:p14="http://schemas.microsoft.com/office/powerpoint/2010/main" val="405139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5F674A4F-2B7A-4ECB-A400-260B2FFC03C1}" type="datetimeFigureOut">
              <a:rPr lang="en-US"/>
              <a:t>7/14/2025</a:t>
            </a:fld>
            <a:endParaRPr dirty="0"/>
          </a:p>
        </p:txBody>
      </p:sp>
      <p:sp>
        <p:nvSpPr>
          <p:cNvPr id="4" name="Slide Image Placeholder 3"/>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3177" tIns="46589" rIns="93177" bIns="46589" rtlCol="0" anchor="ctr"/>
          <a:lstStyle/>
          <a:p>
            <a:endParaRPr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1F2A70B-78F2-4DCF-B53B-C990D2FAFB8A}" type="slidenum">
              <a:rPr/>
              <a:t>‹#›</a:t>
            </a:fld>
            <a:endParaRPr dirty="0"/>
          </a:p>
        </p:txBody>
      </p:sp>
    </p:spTree>
    <p:extLst>
      <p:ext uri="{BB962C8B-B14F-4D97-AF65-F5344CB8AC3E}">
        <p14:creationId xmlns:p14="http://schemas.microsoft.com/office/powerpoint/2010/main" val="2411570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F2A70B-78F2-4DCF-B53B-C990D2FAFB8A}" type="slidenum">
              <a:rPr lang="en-US"/>
              <a:t>1</a:t>
            </a:fld>
            <a:endParaRPr lang="en-US" dirty="0"/>
          </a:p>
        </p:txBody>
      </p:sp>
    </p:spTree>
    <p:extLst>
      <p:ext uri="{BB962C8B-B14F-4D97-AF65-F5344CB8AC3E}">
        <p14:creationId xmlns:p14="http://schemas.microsoft.com/office/powerpoint/2010/main" val="3723865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calculate 80% whole grain rich for the week? There are 2 options.</a:t>
            </a:r>
            <a:endParaRPr lang="en-US" dirty="0">
              <a:cs typeface="Calibri"/>
            </a:endParaRPr>
          </a:p>
          <a:p>
            <a:r>
              <a:rPr lang="en-US" dirty="0"/>
              <a:t>1.Serve all whole grain rich grain items 4 days of the week and then the 5th day is all enriched grains. </a:t>
            </a:r>
          </a:p>
        </p:txBody>
      </p:sp>
      <p:sp>
        <p:nvSpPr>
          <p:cNvPr id="4" name="Slide Number Placeholder 3"/>
          <p:cNvSpPr>
            <a:spLocks noGrp="1"/>
          </p:cNvSpPr>
          <p:nvPr>
            <p:ph type="sldNum" sz="quarter" idx="5"/>
          </p:nvPr>
        </p:nvSpPr>
        <p:spPr/>
        <p:txBody>
          <a:bodyPr/>
          <a:lstStyle/>
          <a:p>
            <a:fld id="{BAF5A7BE-C8EB-42BC-BBDD-F896BBF50D2A}" type="slidenum">
              <a:rPr lang="en-US" smtClean="0"/>
              <a:t>10</a:t>
            </a:fld>
            <a:endParaRPr lang="en-US" dirty="0"/>
          </a:p>
        </p:txBody>
      </p:sp>
    </p:spTree>
    <p:extLst>
      <p:ext uri="{BB962C8B-B14F-4D97-AF65-F5344CB8AC3E}">
        <p14:creationId xmlns:p14="http://schemas.microsoft.com/office/powerpoint/2010/main" val="2609144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2</a:t>
            </a:r>
            <a:r>
              <a:rPr lang="en-US" baseline="30000" dirty="0"/>
              <a:t>nd</a:t>
            </a:r>
            <a:r>
              <a:rPr lang="en-US" dirty="0"/>
              <a:t> option - Serve small amounts of enriched grains throughout the week, with the whole grain rich items totaling 80%</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BAF5A7BE-C8EB-42BC-BBDD-F896BBF50D2A}" type="slidenum">
              <a:rPr lang="en-US" smtClean="0"/>
              <a:t>11</a:t>
            </a:fld>
            <a:endParaRPr lang="en-US" dirty="0"/>
          </a:p>
        </p:txBody>
      </p:sp>
    </p:spTree>
    <p:extLst>
      <p:ext uri="{BB962C8B-B14F-4D97-AF65-F5344CB8AC3E}">
        <p14:creationId xmlns:p14="http://schemas.microsoft.com/office/powerpoint/2010/main" val="32299128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This is a helpful resource from USDA that can answer all your questions about serving whole-grain rich products.</a:t>
            </a:r>
          </a:p>
        </p:txBody>
      </p:sp>
      <p:sp>
        <p:nvSpPr>
          <p:cNvPr id="4" name="Slide Number Placeholder 3"/>
          <p:cNvSpPr>
            <a:spLocks noGrp="1"/>
          </p:cNvSpPr>
          <p:nvPr>
            <p:ph type="sldNum" sz="quarter" idx="5"/>
          </p:nvPr>
        </p:nvSpPr>
        <p:spPr/>
        <p:txBody>
          <a:bodyPr/>
          <a:lstStyle/>
          <a:p>
            <a:fld id="{01F2A70B-78F2-4DCF-B53B-C990D2FAFB8A}" type="slidenum">
              <a:rPr lang="en-US"/>
              <a:t>12</a:t>
            </a:fld>
            <a:endParaRPr lang="en-US" dirty="0"/>
          </a:p>
        </p:txBody>
      </p:sp>
    </p:spTree>
    <p:extLst>
      <p:ext uri="{BB962C8B-B14F-4D97-AF65-F5344CB8AC3E}">
        <p14:creationId xmlns:p14="http://schemas.microsoft.com/office/powerpoint/2010/main" val="18564662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latin typeface="Arial"/>
                <a:cs typeface="Arial"/>
              </a:rPr>
              <a:t>Meat/Meat Alternate or protein component is next</a:t>
            </a:r>
          </a:p>
          <a:p>
            <a:pPr defTabSz="931774">
              <a:defRPr/>
            </a:pPr>
            <a:r>
              <a:rPr lang="en-US" dirty="0">
                <a:latin typeface="Arial"/>
                <a:cs typeface="Arial"/>
              </a:rPr>
              <a:t>A 1-ounce equivalent serving is the minimum per day for grades K-8, with 8-10 servings for the week. So you will need to serve 2 oz equivalents most days in order to reach the total for the week.</a:t>
            </a:r>
          </a:p>
          <a:p>
            <a:pPr defTabSz="931774">
              <a:defRPr/>
            </a:pPr>
            <a:r>
              <a:rPr lang="en-US" dirty="0">
                <a:latin typeface="Arial"/>
                <a:cs typeface="Arial"/>
              </a:rPr>
              <a:t>Grades 9-12 do require a 2 oz equivalent portion each day.</a:t>
            </a:r>
          </a:p>
          <a:p>
            <a:pPr defTabSz="931774">
              <a:defRPr/>
            </a:pPr>
            <a:endParaRPr lang="en-US" dirty="0">
              <a:latin typeface="Arial"/>
              <a:cs typeface="Arial"/>
            </a:endParaRPr>
          </a:p>
          <a:p>
            <a:pPr defTabSz="931774">
              <a:defRPr/>
            </a:pPr>
            <a:r>
              <a:rPr lang="en-US" dirty="0">
                <a:latin typeface="Arial"/>
                <a:cs typeface="Arial"/>
              </a:rPr>
              <a:t>Some examples are:</a:t>
            </a:r>
          </a:p>
          <a:p>
            <a:pPr defTabSz="931774">
              <a:defRPr/>
            </a:pPr>
            <a:r>
              <a:rPr lang="en-US" dirty="0">
                <a:latin typeface="Arial"/>
                <a:cs typeface="Arial"/>
              </a:rPr>
              <a:t>Meat – chicken, turkey, beef, pork, fish</a:t>
            </a:r>
          </a:p>
          <a:p>
            <a:pPr defTabSz="931774">
              <a:defRPr/>
            </a:pPr>
            <a:r>
              <a:rPr lang="en-US" dirty="0">
                <a:latin typeface="Arial"/>
                <a:cs typeface="Arial"/>
              </a:rPr>
              <a:t>Meat Alternates – cheese, yogurt, nut butters, seed butters, tofu, nuts &amp; seeds</a:t>
            </a:r>
          </a:p>
          <a:p>
            <a:pPr>
              <a:defRPr/>
            </a:pPr>
            <a:endParaRPr lang="en-US" dirty="0">
              <a:latin typeface="Corbel"/>
              <a:cs typeface="Arial" panose="020B0604020202020204" pitchFamily="34" charset="0"/>
            </a:endParaRPr>
          </a:p>
          <a:p>
            <a:pPr defTabSz="931774">
              <a:defRPr/>
            </a:pPr>
            <a:r>
              <a:rPr lang="en-US" dirty="0">
                <a:latin typeface="Arial"/>
                <a:cs typeface="Arial"/>
              </a:rPr>
              <a:t>CN Labels are used for these items and tell us the meal pattern contribution of a serving. </a:t>
            </a:r>
          </a:p>
          <a:p>
            <a:endParaRPr lang="en-US" dirty="0"/>
          </a:p>
        </p:txBody>
      </p:sp>
      <p:sp>
        <p:nvSpPr>
          <p:cNvPr id="4" name="Slide Number Placeholder 3"/>
          <p:cNvSpPr>
            <a:spLocks noGrp="1"/>
          </p:cNvSpPr>
          <p:nvPr>
            <p:ph type="sldNum" sz="quarter" idx="5"/>
          </p:nvPr>
        </p:nvSpPr>
        <p:spPr/>
        <p:txBody>
          <a:bodyPr/>
          <a:lstStyle/>
          <a:p>
            <a:fld id="{01F2A70B-78F2-4DCF-B53B-C990D2FAFB8A}" type="slidenum">
              <a:rPr lang="en-US" smtClean="0"/>
              <a:t>13</a:t>
            </a:fld>
            <a:endParaRPr lang="en-US" dirty="0"/>
          </a:p>
        </p:txBody>
      </p:sp>
    </p:spTree>
    <p:extLst>
      <p:ext uri="{BB962C8B-B14F-4D97-AF65-F5344CB8AC3E}">
        <p14:creationId xmlns:p14="http://schemas.microsoft.com/office/powerpoint/2010/main" val="13493955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latin typeface="Arial"/>
                <a:cs typeface="Arial"/>
              </a:rPr>
              <a:t>Milk component</a:t>
            </a:r>
          </a:p>
          <a:p>
            <a:pPr defTabSz="931774">
              <a:defRPr/>
            </a:pPr>
            <a:r>
              <a:rPr lang="en-US" dirty="0">
                <a:latin typeface="Arial"/>
                <a:cs typeface="Arial"/>
              </a:rPr>
              <a:t>1 cup of milk per day at all grade levels</a:t>
            </a:r>
          </a:p>
          <a:p>
            <a:pPr defTabSz="931774">
              <a:defRPr/>
            </a:pPr>
            <a:endParaRPr lang="en-US" dirty="0">
              <a:latin typeface="Arial" panose="020B0604020202020204" pitchFamily="34" charset="0"/>
              <a:cs typeface="Arial" panose="020B0604020202020204" pitchFamily="34" charset="0"/>
            </a:endParaRPr>
          </a:p>
          <a:p>
            <a:pPr defTabSz="931774">
              <a:defRPr/>
            </a:pPr>
            <a:r>
              <a:rPr lang="en-US" dirty="0">
                <a:latin typeface="Arial"/>
                <a:cs typeface="Arial"/>
              </a:rPr>
              <a:t>Allowable milk: flavored or unflavored, fat free (skim) or 1%</a:t>
            </a:r>
          </a:p>
          <a:p>
            <a:pPr defTabSz="931774">
              <a:defRPr/>
            </a:pPr>
            <a:endParaRPr lang="en-US" dirty="0">
              <a:latin typeface="Arial" panose="020B0604020202020204" pitchFamily="34" charset="0"/>
              <a:cs typeface="Arial" panose="020B0604020202020204" pitchFamily="34" charset="0"/>
            </a:endParaRPr>
          </a:p>
          <a:p>
            <a:pPr defTabSz="931774">
              <a:defRPr/>
            </a:pPr>
            <a:r>
              <a:rPr lang="en-US" dirty="0">
                <a:latin typeface="Arial"/>
                <a:cs typeface="Arial"/>
              </a:rPr>
              <a:t>Final rule makes permanent for 1% flavored milk—as part of meals, sold a la carte, snacks and CACFP participants age 6 and up. </a:t>
            </a:r>
          </a:p>
          <a:p>
            <a:pPr defTabSz="931774">
              <a:defRPr/>
            </a:pPr>
            <a:endParaRPr lang="en-US" dirty="0">
              <a:latin typeface="Arial" panose="020B0604020202020204" pitchFamily="34" charset="0"/>
              <a:cs typeface="Arial" panose="020B0604020202020204" pitchFamily="34" charset="0"/>
            </a:endParaRPr>
          </a:p>
          <a:p>
            <a:pPr>
              <a:defRPr/>
            </a:pPr>
            <a:r>
              <a:rPr lang="en-US" dirty="0">
                <a:latin typeface="Arial"/>
                <a:cs typeface="Arial"/>
              </a:rPr>
              <a:t>More than 1 kind of milk needs to be offered—if flavored milk is offered, an unflavored option must be available as well (lunch and breakfast). </a:t>
            </a:r>
            <a:endParaRPr lang="en-US" dirty="0">
              <a:latin typeface="Arial" panose="020B0604020202020204" pitchFamily="34" charset="0"/>
              <a:cs typeface="Arial" panose="020B0604020202020204" pitchFamily="34" charset="0"/>
            </a:endParaRPr>
          </a:p>
          <a:p>
            <a:pPr>
              <a:defRPr/>
            </a:pPr>
            <a:endParaRPr lang="en-US" dirty="0">
              <a:latin typeface="Arial"/>
              <a:cs typeface="Arial"/>
            </a:endParaRPr>
          </a:p>
          <a:p>
            <a:pPr defTabSz="931774">
              <a:defRPr/>
            </a:pPr>
            <a:r>
              <a:rPr lang="en-US" dirty="0">
                <a:latin typeface="Arial"/>
                <a:cs typeface="Arial"/>
              </a:rPr>
              <a:t>Lactose free and lactose reduced milk are allowed and only need a parent request to serve. </a:t>
            </a:r>
          </a:p>
          <a:p>
            <a:pPr defTabSz="931774">
              <a:defRPr/>
            </a:pPr>
            <a:endParaRPr lang="en-US" dirty="0">
              <a:latin typeface="Arial"/>
              <a:cs typeface="Arial"/>
            </a:endParaRPr>
          </a:p>
          <a:p>
            <a:pPr defTabSz="931774">
              <a:defRPr/>
            </a:pPr>
            <a:r>
              <a:rPr lang="en-US" dirty="0">
                <a:latin typeface="Arial"/>
                <a:cs typeface="Arial"/>
              </a:rPr>
              <a:t>Remember that flavored milk cannot be served to preschool students.</a:t>
            </a:r>
          </a:p>
          <a:p>
            <a:endParaRPr lang="en-US" dirty="0"/>
          </a:p>
        </p:txBody>
      </p:sp>
      <p:sp>
        <p:nvSpPr>
          <p:cNvPr id="4" name="Slide Number Placeholder 3"/>
          <p:cNvSpPr>
            <a:spLocks noGrp="1"/>
          </p:cNvSpPr>
          <p:nvPr>
            <p:ph type="sldNum" sz="quarter" idx="5"/>
          </p:nvPr>
        </p:nvSpPr>
        <p:spPr/>
        <p:txBody>
          <a:bodyPr/>
          <a:lstStyle/>
          <a:p>
            <a:fld id="{01F2A70B-78F2-4DCF-B53B-C990D2FAFB8A}" type="slidenum">
              <a:rPr lang="en-US" smtClean="0"/>
              <a:t>14</a:t>
            </a:fld>
            <a:endParaRPr lang="en-US" dirty="0"/>
          </a:p>
        </p:txBody>
      </p:sp>
    </p:spTree>
    <p:extLst>
      <p:ext uri="{BB962C8B-B14F-4D97-AF65-F5344CB8AC3E}">
        <p14:creationId xmlns:p14="http://schemas.microsoft.com/office/powerpoint/2010/main" val="16537607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USDA has these helpful tip sheets-Multiple pages that go in depth on each component. They can be very helpful for staff.</a:t>
            </a:r>
          </a:p>
          <a:p>
            <a:endParaRPr lang="en-US" dirty="0"/>
          </a:p>
          <a:p>
            <a:r>
              <a:rPr lang="en-US" dirty="0"/>
              <a:t>There is one for each component: fruit, veg, meat/meat alternate and milk. Grains has 3 separate tip sheets (covering crediting, identifying whole-grain rich and program requirements)</a:t>
            </a:r>
          </a:p>
          <a:p>
            <a:endParaRPr lang="en-US" dirty="0"/>
          </a:p>
        </p:txBody>
      </p:sp>
      <p:sp>
        <p:nvSpPr>
          <p:cNvPr id="4" name="Slide Number Placeholder 3"/>
          <p:cNvSpPr>
            <a:spLocks noGrp="1"/>
          </p:cNvSpPr>
          <p:nvPr>
            <p:ph type="sldNum" sz="quarter" idx="5"/>
          </p:nvPr>
        </p:nvSpPr>
        <p:spPr/>
        <p:txBody>
          <a:bodyPr/>
          <a:lstStyle/>
          <a:p>
            <a:fld id="{01F2A70B-78F2-4DCF-B53B-C990D2FAFB8A}" type="slidenum">
              <a:rPr lang="en-US" smtClean="0"/>
              <a:t>15</a:t>
            </a:fld>
            <a:endParaRPr lang="en-US" dirty="0"/>
          </a:p>
        </p:txBody>
      </p:sp>
    </p:spTree>
    <p:extLst>
      <p:ext uri="{BB962C8B-B14F-4D97-AF65-F5344CB8AC3E}">
        <p14:creationId xmlns:p14="http://schemas.microsoft.com/office/powerpoint/2010/main" val="8453696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68201">
              <a:buFontTx/>
              <a:buChar char="•"/>
            </a:pPr>
            <a:r>
              <a:rPr lang="en-US" altLang="en-US" sz="1000" dirty="0">
                <a:latin typeface="Calibri" panose="020F0502020204030204" pitchFamily="34" charset="0"/>
                <a:ea typeface="Calibri" panose="020F0502020204030204" pitchFamily="34" charset="0"/>
                <a:cs typeface="Calibri" panose="020F0502020204030204" pitchFamily="34" charset="0"/>
              </a:rPr>
              <a:t>In addition to complying with the meal pattern components, lunches and breakfasts must also meet a few dietary specifications. </a:t>
            </a:r>
          </a:p>
          <a:p>
            <a:pPr marL="0" lvl="1" defTabSz="968201">
              <a:buFontTx/>
              <a:buChar char="•"/>
            </a:pPr>
            <a:endParaRPr lang="en-US" altLang="en-US" sz="1000" dirty="0">
              <a:latin typeface="Calibri" panose="020F0502020204030204" pitchFamily="34" charset="0"/>
              <a:ea typeface="Calibri" panose="020F0502020204030204" pitchFamily="34" charset="0"/>
              <a:cs typeface="Calibri" panose="020F0502020204030204" pitchFamily="34" charset="0"/>
            </a:endParaRPr>
          </a:p>
          <a:p>
            <a:pPr marL="0" lvl="1">
              <a:buFontTx/>
              <a:buChar char="•"/>
            </a:pPr>
            <a:r>
              <a:rPr lang="en-US" altLang="en-US" sz="1000" dirty="0">
                <a:latin typeface="Calibri" panose="020F0502020204030204" pitchFamily="34" charset="0"/>
                <a:ea typeface="Calibri" panose="020F0502020204030204" pitchFamily="34" charset="0"/>
                <a:cs typeface="Calibri" panose="020F0502020204030204" pitchFamily="34" charset="0"/>
              </a:rPr>
              <a:t>There are currently three specifications for calories, sodium, and saturated fat.  Meals must meet these specifications in order to comply with the Dietary Guidelines.</a:t>
            </a:r>
          </a:p>
          <a:p>
            <a:pPr marL="0" lvl="1">
              <a:buFontTx/>
              <a:buChar char="•"/>
            </a:pPr>
            <a:endParaRPr lang="en-US" altLang="en-US" sz="1000" dirty="0">
              <a:latin typeface="Calibri" panose="020F0502020204030204" pitchFamily="34" charset="0"/>
              <a:ea typeface="Calibri" panose="020F0502020204030204" pitchFamily="34" charset="0"/>
              <a:cs typeface="Calibri" panose="020F0502020204030204" pitchFamily="34" charset="0"/>
            </a:endParaRPr>
          </a:p>
          <a:p>
            <a:pPr marL="0" lvl="1" defTabSz="968201">
              <a:buFontTx/>
              <a:buChar char="•"/>
            </a:pPr>
            <a:r>
              <a:rPr lang="en-US" altLang="en-US" sz="1000" dirty="0">
                <a:latin typeface="Calibri" panose="020F0502020204030204" pitchFamily="34" charset="0"/>
                <a:ea typeface="Calibri" panose="020F0502020204030204" pitchFamily="34" charset="0"/>
                <a:cs typeface="Calibri" panose="020F0502020204030204" pitchFamily="34" charset="0"/>
              </a:rPr>
              <a:t>The standards for calories, sodium, and saturated fat are to be met on average over the school week. This means that the levels of any of these in </a:t>
            </a:r>
            <a:r>
              <a:rPr lang="en-US" altLang="en-US" sz="1000" b="1" dirty="0">
                <a:latin typeface="Calibri" panose="020F0502020204030204" pitchFamily="34" charset="0"/>
                <a:ea typeface="Calibri" panose="020F0502020204030204" pitchFamily="34" charset="0"/>
                <a:cs typeface="Calibri" panose="020F0502020204030204" pitchFamily="34" charset="0"/>
              </a:rPr>
              <a:t>any ONE MEAL COULD EXCEED THE STANDARD AS LONG AS THE AVERAGE NUMBER FOR THE WEEK MEETS THE STANDARD.</a:t>
            </a:r>
          </a:p>
          <a:p>
            <a:pPr marL="0" lvl="1" defTabSz="968201">
              <a:buFontTx/>
              <a:buChar char="•"/>
            </a:pPr>
            <a:endParaRPr lang="en-US" altLang="en-US" sz="1000" b="1" dirty="0">
              <a:latin typeface="Calibri" panose="020F0502020204030204" pitchFamily="34" charset="0"/>
              <a:ea typeface="Calibri" panose="020F0502020204030204" pitchFamily="34" charset="0"/>
              <a:cs typeface="Calibri" panose="020F0502020204030204" pitchFamily="34" charset="0"/>
            </a:endParaRPr>
          </a:p>
          <a:p>
            <a:pPr defTabSz="926476">
              <a:buFontTx/>
              <a:buChar char="•"/>
            </a:pPr>
            <a:r>
              <a:rPr lang="en-US" altLang="en-US" sz="1000" dirty="0">
                <a:latin typeface="Calibri" panose="020F0502020204030204" pitchFamily="34" charset="0"/>
                <a:ea typeface="Calibri" panose="020F0502020204030204" pitchFamily="34" charset="0"/>
                <a:cs typeface="Calibri" panose="020F0502020204030204" pitchFamily="34" charset="0"/>
              </a:rPr>
              <a:t>The first dietary specification is </a:t>
            </a:r>
            <a:r>
              <a:rPr lang="en-US" altLang="en-US" sz="1000" i="1" dirty="0">
                <a:latin typeface="Calibri" panose="020F0502020204030204" pitchFamily="34" charset="0"/>
                <a:ea typeface="Calibri" panose="020F0502020204030204" pitchFamily="34" charset="0"/>
                <a:cs typeface="Calibri" panose="020F0502020204030204" pitchFamily="34" charset="0"/>
              </a:rPr>
              <a:t>calorie ranges</a:t>
            </a:r>
            <a:r>
              <a:rPr lang="en-US" altLang="en-US" sz="1000" b="1" dirty="0">
                <a:latin typeface="Calibri" panose="020F0502020204030204" pitchFamily="34" charset="0"/>
                <a:ea typeface="Calibri" panose="020F0502020204030204" pitchFamily="34" charset="0"/>
                <a:cs typeface="Calibri" panose="020F0502020204030204" pitchFamily="34" charset="0"/>
              </a:rPr>
              <a:t>.</a:t>
            </a:r>
            <a:r>
              <a:rPr lang="en-US" altLang="en-US" sz="1000" dirty="0">
                <a:latin typeface="Calibri" panose="020F0502020204030204" pitchFamily="34" charset="0"/>
                <a:ea typeface="Calibri" panose="020F0502020204030204" pitchFamily="34" charset="0"/>
                <a:cs typeface="Calibri" panose="020F0502020204030204" pitchFamily="34" charset="0"/>
              </a:rPr>
              <a:t> These calorie ranges are to be met </a:t>
            </a:r>
            <a:r>
              <a:rPr lang="en-US" altLang="en-US" sz="1000" b="1" dirty="0">
                <a:latin typeface="Calibri" panose="020F0502020204030204" pitchFamily="34" charset="0"/>
                <a:ea typeface="Calibri" panose="020F0502020204030204" pitchFamily="34" charset="0"/>
                <a:cs typeface="Calibri" panose="020F0502020204030204" pitchFamily="34" charset="0"/>
              </a:rPr>
              <a:t>ON AVERAGE </a:t>
            </a:r>
            <a:r>
              <a:rPr lang="en-US" altLang="en-US" sz="1000" dirty="0">
                <a:latin typeface="Calibri" panose="020F0502020204030204" pitchFamily="34" charset="0"/>
                <a:ea typeface="Calibri" panose="020F0502020204030204" pitchFamily="34" charset="0"/>
                <a:cs typeface="Calibri" panose="020F0502020204030204" pitchFamily="34" charset="0"/>
              </a:rPr>
              <a:t>over the school week.</a:t>
            </a:r>
          </a:p>
          <a:p>
            <a:pPr defTabSz="926476">
              <a:buFontTx/>
              <a:buChar char="•"/>
            </a:pPr>
            <a:endParaRPr lang="en-US" altLang="en-US" sz="1000" dirty="0">
              <a:latin typeface="Calibri" panose="020F0502020204030204" pitchFamily="34" charset="0"/>
              <a:ea typeface="Calibri" panose="020F0502020204030204" pitchFamily="34" charset="0"/>
              <a:cs typeface="Calibri" panose="020F0502020204030204" pitchFamily="34" charset="0"/>
            </a:endParaRPr>
          </a:p>
          <a:p>
            <a:pPr marL="0" lvl="1" defTabSz="968201">
              <a:buFontTx/>
              <a:buChar char="•"/>
            </a:pPr>
            <a:r>
              <a:rPr lang="en-US" altLang="en-US" sz="1000" dirty="0">
                <a:latin typeface="Calibri" panose="020F0502020204030204" pitchFamily="34" charset="0"/>
                <a:ea typeface="Calibri" panose="020F0502020204030204" pitchFamily="34" charset="0"/>
                <a:cs typeface="Calibri" panose="020F0502020204030204" pitchFamily="34" charset="0"/>
              </a:rPr>
              <a:t>The next dietary specification is </a:t>
            </a:r>
            <a:r>
              <a:rPr lang="en-US" altLang="en-US" sz="1000" i="1" dirty="0">
                <a:latin typeface="Calibri" panose="020F0502020204030204" pitchFamily="34" charset="0"/>
                <a:ea typeface="Calibri" panose="020F0502020204030204" pitchFamily="34" charset="0"/>
                <a:cs typeface="Calibri" panose="020F0502020204030204" pitchFamily="34" charset="0"/>
              </a:rPr>
              <a:t>saturated fat</a:t>
            </a:r>
            <a:r>
              <a:rPr lang="en-US" altLang="en-US" sz="1000" dirty="0">
                <a:latin typeface="Calibri" panose="020F0502020204030204" pitchFamily="34" charset="0"/>
                <a:ea typeface="Calibri" panose="020F0502020204030204" pitchFamily="34" charset="0"/>
                <a:cs typeface="Calibri" panose="020F0502020204030204" pitchFamily="34" charset="0"/>
              </a:rPr>
              <a:t>.</a:t>
            </a:r>
          </a:p>
          <a:p>
            <a:pPr marL="0" lvl="1" defTabSz="968201">
              <a:buFontTx/>
              <a:buNone/>
            </a:pPr>
            <a:r>
              <a:rPr lang="en-US" altLang="en-US" sz="1000" dirty="0">
                <a:latin typeface="Calibri" panose="020F0502020204030204" pitchFamily="34" charset="0"/>
                <a:ea typeface="Calibri" panose="020F0502020204030204" pitchFamily="34" charset="0"/>
                <a:cs typeface="Calibri" panose="020F0502020204030204" pitchFamily="34" charset="0"/>
              </a:rPr>
              <a:t>It is for less than 10% of calories from saturated fat, just like the Dietary Guidelines.</a:t>
            </a:r>
          </a:p>
          <a:p>
            <a:pPr marL="0" lvl="1" defTabSz="968201">
              <a:buFontTx/>
              <a:buChar char="•"/>
            </a:pPr>
            <a:endParaRPr lang="en-US" altLang="en-US" sz="1000" dirty="0">
              <a:latin typeface="Calibri" panose="020F0502020204030204" pitchFamily="34" charset="0"/>
              <a:ea typeface="Calibri" panose="020F0502020204030204" pitchFamily="34" charset="0"/>
              <a:cs typeface="Calibri" panose="020F0502020204030204" pitchFamily="34" charset="0"/>
            </a:endParaRPr>
          </a:p>
          <a:p>
            <a:pPr marL="0" lvl="1" defTabSz="968201">
              <a:buFontTx/>
              <a:buChar char="•"/>
            </a:pPr>
            <a:r>
              <a:rPr lang="en-US" altLang="en-US" sz="1000" dirty="0">
                <a:latin typeface="Calibri" panose="020F0502020204030204" pitchFamily="34" charset="0"/>
                <a:ea typeface="Calibri" panose="020F0502020204030204" pitchFamily="34" charset="0"/>
                <a:cs typeface="Calibri" panose="020F0502020204030204" pitchFamily="34" charset="0"/>
              </a:rPr>
              <a:t>Sodium is the next dietary specification – we are continuing at current levels until 2027-2028</a:t>
            </a:r>
          </a:p>
          <a:p>
            <a:pPr marL="0" marR="0" lvl="1" indent="0" algn="l" defTabSz="968201" rtl="0" eaLnBrk="1" fontAlgn="auto" latinLnBrk="0" hangingPunct="1">
              <a:lnSpc>
                <a:spcPct val="100000"/>
              </a:lnSpc>
              <a:spcBef>
                <a:spcPts val="0"/>
              </a:spcBef>
              <a:spcAft>
                <a:spcPts val="0"/>
              </a:spcAft>
              <a:buClrTx/>
              <a:buSzTx/>
              <a:buFontTx/>
              <a:buChar char="•"/>
              <a:tabLst/>
              <a:defRPr/>
            </a:pPr>
            <a:r>
              <a:rPr lang="en-US" altLang="en-US" sz="1000" dirty="0">
                <a:latin typeface="Arial" pitchFamily="34" charset="0"/>
                <a:ea typeface="MS PGothic" pitchFamily="34" charset="-128"/>
                <a:cs typeface="Arial" pitchFamily="34" charset="0"/>
              </a:rPr>
              <a:t>By July 1, 2027 (SY27-28) There will be an additional 15% reduction in sodium at lunch.</a:t>
            </a:r>
            <a:endParaRPr lang="en-US" altLang="en-US" sz="1000" dirty="0">
              <a:latin typeface="Calibri" panose="020F0502020204030204" pitchFamily="34" charset="0"/>
              <a:ea typeface="Calibri" panose="020F0502020204030204" pitchFamily="34" charset="0"/>
              <a:cs typeface="Calibri" panose="020F0502020204030204" pitchFamily="34" charset="0"/>
            </a:endParaRPr>
          </a:p>
          <a:p>
            <a:pPr marL="0" lvl="1" defTabSz="968201">
              <a:buFontTx/>
              <a:buChar char="•"/>
            </a:pPr>
            <a:endParaRPr lang="en-US" altLang="en-US" sz="1000" dirty="0">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01F2A70B-78F2-4DCF-B53B-C990D2FAFB8A}" type="slidenum">
              <a:rPr lang="en-US" smtClean="0"/>
              <a:t>16</a:t>
            </a:fld>
            <a:endParaRPr lang="en-US" dirty="0"/>
          </a:p>
        </p:txBody>
      </p:sp>
    </p:spTree>
    <p:extLst>
      <p:ext uri="{BB962C8B-B14F-4D97-AF65-F5344CB8AC3E}">
        <p14:creationId xmlns:p14="http://schemas.microsoft.com/office/powerpoint/2010/main" val="18346465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sz="1000" dirty="0">
                <a:latin typeface="Calibri" panose="020F0502020204030204" pitchFamily="34" charset="0"/>
                <a:ea typeface="Calibri" panose="020F0502020204030204" pitchFamily="34" charset="0"/>
                <a:cs typeface="Calibri" panose="020F0502020204030204" pitchFamily="34" charset="0"/>
              </a:rPr>
              <a:t>New this school year - schools must follow product-based added sugars limits in the school lunch and breakfast programs:</a:t>
            </a:r>
          </a:p>
          <a:p>
            <a:pPr marL="640594" lvl="1" indent="-174708">
              <a:buFont typeface="Arial" panose="020B0604020202020204" pitchFamily="34" charset="0"/>
              <a:buChar char="•"/>
            </a:pPr>
            <a:r>
              <a:rPr lang="en-US" sz="1000" dirty="0">
                <a:latin typeface="Calibri" panose="020F0502020204030204" pitchFamily="34" charset="0"/>
                <a:ea typeface="Calibri" panose="020F0502020204030204" pitchFamily="34" charset="0"/>
                <a:cs typeface="Calibri" panose="020F0502020204030204" pitchFamily="34" charset="0"/>
              </a:rPr>
              <a:t>Breakfast cereals must contain no more than 6 grams of added sugars per dry ounce. </a:t>
            </a:r>
          </a:p>
          <a:p>
            <a:pPr marL="640594" lvl="1" indent="-174708">
              <a:buFont typeface="Arial" panose="020B0604020202020204" pitchFamily="34" charset="0"/>
              <a:buChar char="•"/>
            </a:pPr>
            <a:r>
              <a:rPr lang="en-US" sz="1000" dirty="0">
                <a:latin typeface="Calibri" panose="020F0502020204030204" pitchFamily="34" charset="0"/>
                <a:ea typeface="Calibri" panose="020F0502020204030204" pitchFamily="34" charset="0"/>
                <a:cs typeface="Calibri" panose="020F0502020204030204" pitchFamily="34" charset="0"/>
              </a:rPr>
              <a:t>Yogurt must contain no more than 12 grams of added sugars per 6 ounces</a:t>
            </a:r>
          </a:p>
          <a:p>
            <a:pPr marL="640594" lvl="1" indent="-174708">
              <a:buFont typeface="Arial" panose="020B0604020202020204" pitchFamily="34" charset="0"/>
              <a:buChar char="•"/>
            </a:pPr>
            <a:r>
              <a:rPr lang="en-US" sz="1000" dirty="0">
                <a:latin typeface="Calibri" panose="020F0502020204030204" pitchFamily="34" charset="0"/>
                <a:ea typeface="Calibri" panose="020F0502020204030204" pitchFamily="34" charset="0"/>
                <a:cs typeface="Calibri" panose="020F0502020204030204" pitchFamily="34" charset="0"/>
              </a:rPr>
              <a:t>Flavored milk must contain no more than 10 grams of added sugars per 8 fluid ounces. The flavored milk limit also applies to flavored milk sold as a beverage in Smart Snacks in School.</a:t>
            </a:r>
          </a:p>
          <a:p>
            <a:endParaRPr lang="en-US" sz="1000" dirty="0">
              <a:latin typeface="Calibri" panose="020F0502020204030204" pitchFamily="34" charset="0"/>
              <a:ea typeface="Calibri" panose="020F0502020204030204" pitchFamily="34" charset="0"/>
              <a:cs typeface="Calibri" panose="020F0502020204030204" pitchFamily="34" charset="0"/>
            </a:endParaRPr>
          </a:p>
          <a:p>
            <a:endParaRPr lang="en-US" sz="1000" dirty="0">
              <a:latin typeface="Calibri" panose="020F0502020204030204" pitchFamily="34" charset="0"/>
              <a:ea typeface="Calibri" panose="020F0502020204030204" pitchFamily="34" charset="0"/>
              <a:cs typeface="Calibri" panose="020F0502020204030204" pitchFamily="34" charset="0"/>
            </a:endParaRPr>
          </a:p>
          <a:p>
            <a:endParaRPr lang="en-US" sz="1000" dirty="0">
              <a:latin typeface="Calibri" panose="020F0502020204030204" pitchFamily="34" charset="0"/>
              <a:ea typeface="Calibri" panose="020F0502020204030204" pitchFamily="34" charset="0"/>
              <a:cs typeface="Calibri" panose="020F0502020204030204" pitchFamily="34" charset="0"/>
            </a:endParaRPr>
          </a:p>
          <a:p>
            <a:r>
              <a:rPr lang="en-US" sz="1000" b="1" i="1" dirty="0">
                <a:latin typeface="Calibri" panose="020F0502020204030204" pitchFamily="34" charset="0"/>
                <a:ea typeface="Calibri" panose="020F0502020204030204" pitchFamily="34" charset="0"/>
                <a:cs typeface="Calibri" panose="020F0502020204030204" pitchFamily="34" charset="0"/>
              </a:rPr>
              <a:t>Resources:</a:t>
            </a:r>
          </a:p>
          <a:p>
            <a:pPr marL="174708" indent="-174708">
              <a:buFont typeface="Arial" panose="020B0604020202020204" pitchFamily="34" charset="0"/>
              <a:buChar char="•"/>
            </a:pPr>
            <a:r>
              <a:rPr lang="en-US" sz="1000" dirty="0">
                <a:latin typeface="Calibri" panose="020F0502020204030204" pitchFamily="34" charset="0"/>
                <a:ea typeface="Calibri" panose="020F0502020204030204" pitchFamily="34" charset="0"/>
                <a:cs typeface="Calibri" panose="020F0502020204030204" pitchFamily="34" charset="0"/>
              </a:rPr>
              <a:t>Added Sugars FAQs: https://www.fns.usda.gov/cn/school-nutrition-standards-updates/added-sugars</a:t>
            </a:r>
          </a:p>
          <a:p>
            <a:pPr marL="174708" indent="-174708">
              <a:buFont typeface="Arial" panose="020B0604020202020204" pitchFamily="34" charset="0"/>
              <a:buChar char="•"/>
            </a:pPr>
            <a:r>
              <a:rPr lang="en-US" sz="1000" dirty="0">
                <a:latin typeface="Calibri" panose="020F0502020204030204" pitchFamily="34" charset="0"/>
                <a:ea typeface="Calibri" panose="020F0502020204030204" pitchFamily="34" charset="0"/>
                <a:cs typeface="Calibri" panose="020F0502020204030204" pitchFamily="34" charset="0"/>
              </a:rPr>
              <a:t>Added Sugars Section of Final Rule: https://www.federalregister.gov/d/2024-08098/p-179</a:t>
            </a:r>
          </a:p>
          <a:p>
            <a:pPr marL="174708" indent="-174708">
              <a:buFont typeface="Arial" panose="020B0604020202020204" pitchFamily="34" charset="0"/>
              <a:buChar char="•"/>
            </a:pPr>
            <a:r>
              <a:rPr lang="en-US" sz="1000" dirty="0">
                <a:latin typeface="Calibri" panose="020F0502020204030204" pitchFamily="34" charset="0"/>
                <a:ea typeface="Calibri" panose="020F0502020204030204" pitchFamily="34" charset="0"/>
                <a:cs typeface="Calibri" panose="020F0502020204030204" pitchFamily="34" charset="0"/>
              </a:rPr>
              <a:t>Reducing Added Sugars at School Breakfast – Team Nutrition Webpage: https://www.fns.usda.gov/tn/sbp/reducing-added-sugars</a:t>
            </a:r>
          </a:p>
          <a:p>
            <a:endParaRPr lang="en-US" dirty="0"/>
          </a:p>
        </p:txBody>
      </p:sp>
      <p:sp>
        <p:nvSpPr>
          <p:cNvPr id="4" name="Slide Number Placeholder 3"/>
          <p:cNvSpPr>
            <a:spLocks noGrp="1"/>
          </p:cNvSpPr>
          <p:nvPr>
            <p:ph type="sldNum" sz="quarter" idx="5"/>
          </p:nvPr>
        </p:nvSpPr>
        <p:spPr/>
        <p:txBody>
          <a:bodyPr/>
          <a:lstStyle/>
          <a:p>
            <a:fld id="{01F2A70B-78F2-4DCF-B53B-C990D2FAFB8A}" type="slidenum">
              <a:rPr lang="en-US" smtClean="0"/>
              <a:t>17</a:t>
            </a:fld>
            <a:endParaRPr lang="en-US" dirty="0"/>
          </a:p>
        </p:txBody>
      </p:sp>
    </p:spTree>
    <p:extLst>
      <p:ext uri="{BB962C8B-B14F-4D97-AF65-F5344CB8AC3E}">
        <p14:creationId xmlns:p14="http://schemas.microsoft.com/office/powerpoint/2010/main" val="40078705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sz="1000" dirty="0">
                <a:latin typeface="Calibri" panose="020F0502020204030204" pitchFamily="34" charset="0"/>
                <a:ea typeface="Calibri" panose="020F0502020204030204" pitchFamily="34" charset="0"/>
                <a:cs typeface="Calibri" panose="020F0502020204030204" pitchFamily="34" charset="0"/>
              </a:rPr>
              <a:t>There will be another added sugar change in 2 years. </a:t>
            </a:r>
          </a:p>
          <a:p>
            <a:pPr marL="174708" indent="-174708">
              <a:buFont typeface="Arial" panose="020B0604020202020204" pitchFamily="34" charset="0"/>
              <a:buChar char="•"/>
            </a:pPr>
            <a:r>
              <a:rPr lang="en-US" sz="1000" dirty="0">
                <a:latin typeface="Calibri" panose="020F0502020204030204" pitchFamily="34" charset="0"/>
                <a:ea typeface="Calibri" panose="020F0502020204030204" pitchFamily="34" charset="0"/>
                <a:cs typeface="Calibri" panose="020F0502020204030204" pitchFamily="34" charset="0"/>
              </a:rPr>
              <a:t>By July 1, 2027, the rule requires schools to limit calories from added sugars to less than 10 percent of total weekly calories.</a:t>
            </a:r>
          </a:p>
          <a:p>
            <a:pPr lvl="1" indent="-174708">
              <a:buFont typeface="Arial" panose="020B0604020202020204" pitchFamily="34" charset="0"/>
              <a:buChar char="•"/>
            </a:pPr>
            <a:r>
              <a:rPr lang="en-US" sz="1000" dirty="0">
                <a:latin typeface="Calibri" panose="020F0502020204030204" pitchFamily="34" charset="0"/>
                <a:ea typeface="Calibri" panose="020F0502020204030204" pitchFamily="34" charset="0"/>
                <a:cs typeface="Calibri" panose="020F0502020204030204" pitchFamily="34" charset="0"/>
              </a:rPr>
              <a:t>The limits apply on average to lunches and breakfasts offered during a school week, and apply to each program (school lunch and school breakfast) separately. </a:t>
            </a:r>
          </a:p>
          <a:p>
            <a:pPr lvl="1" indent="-174708">
              <a:buFont typeface="Arial" panose="020B0604020202020204" pitchFamily="34" charset="0"/>
              <a:buChar char="•"/>
            </a:pPr>
            <a:r>
              <a:rPr lang="en-US" sz="1000" dirty="0">
                <a:latin typeface="Calibri" panose="020F0502020204030204" pitchFamily="34" charset="0"/>
                <a:ea typeface="Calibri" panose="020F0502020204030204" pitchFamily="34" charset="0"/>
                <a:cs typeface="Calibri" panose="020F0502020204030204" pitchFamily="34" charset="0"/>
              </a:rPr>
              <a:t>The weekly limits will be in addition to the product-based limits.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Calibri" panose="020F0502020204030204" pitchFamily="34" charset="0"/>
                <a:cs typeface="Calibri" panose="020F0502020204030204" pitchFamily="34" charset="0"/>
              </a:rPr>
              <a:t>So then the dietary specifications will be for calories, saturated fat, sodium and added sugar.</a:t>
            </a:r>
          </a:p>
          <a:p>
            <a:endParaRPr lang="en-US" dirty="0"/>
          </a:p>
        </p:txBody>
      </p:sp>
      <p:sp>
        <p:nvSpPr>
          <p:cNvPr id="4" name="Slide Number Placeholder 3"/>
          <p:cNvSpPr>
            <a:spLocks noGrp="1"/>
          </p:cNvSpPr>
          <p:nvPr>
            <p:ph type="sldNum" sz="quarter" idx="5"/>
          </p:nvPr>
        </p:nvSpPr>
        <p:spPr/>
        <p:txBody>
          <a:bodyPr/>
          <a:lstStyle/>
          <a:p>
            <a:fld id="{01F2A70B-78F2-4DCF-B53B-C990D2FAFB8A}" type="slidenum">
              <a:rPr lang="en-US" smtClean="0"/>
              <a:t>18</a:t>
            </a:fld>
            <a:endParaRPr lang="en-US" dirty="0"/>
          </a:p>
        </p:txBody>
      </p:sp>
    </p:spTree>
    <p:extLst>
      <p:ext uri="{BB962C8B-B14F-4D97-AF65-F5344CB8AC3E}">
        <p14:creationId xmlns:p14="http://schemas.microsoft.com/office/powerpoint/2010/main" val="30643320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B1B1B"/>
                </a:solidFill>
                <a:effectLst/>
                <a:latin typeface="Source Sans Pro Web"/>
              </a:rPr>
              <a:t>Menu Planning Practice – Is it a reimbursable meal?</a:t>
            </a:r>
            <a:r>
              <a:rPr lang="en-US" dirty="0">
                <a:solidFill>
                  <a:srgbClr val="1B1B1B"/>
                </a:solidFill>
                <a:latin typeface="Source Sans Pro Web"/>
              </a:rPr>
              <a:t> Have all components been planned for this meals?</a:t>
            </a:r>
            <a:endParaRPr lang="en-US" b="0" i="0" dirty="0">
              <a:solidFill>
                <a:srgbClr val="1B1B1B"/>
              </a:solidFill>
              <a:effectLst/>
              <a:latin typeface="Source Sans Pro Web"/>
            </a:endParaRPr>
          </a:p>
          <a:p>
            <a:r>
              <a:rPr lang="en-US" b="0" i="1" dirty="0">
                <a:solidFill>
                  <a:srgbClr val="1B1B1B"/>
                </a:solidFill>
                <a:effectLst/>
                <a:latin typeface="Source Sans Pro Web"/>
              </a:rPr>
              <a:t>Teriyaki Chicken with Fried Rice</a:t>
            </a:r>
            <a:br>
              <a:rPr lang="en-US" dirty="0">
                <a:cs typeface="+mn-lt"/>
              </a:rPr>
            </a:br>
            <a:r>
              <a:rPr lang="en-US" dirty="0">
                <a:cs typeface="+mn-lt"/>
              </a:rPr>
              <a:t>(</a:t>
            </a:r>
            <a:r>
              <a:rPr lang="en-US" b="0" i="0" dirty="0">
                <a:solidFill>
                  <a:srgbClr val="1B1B1B"/>
                </a:solidFill>
                <a:effectLst/>
                <a:latin typeface="Source Sans Pro Web"/>
              </a:rPr>
              <a:t>USDA Foods Used: Brown Rice, Mixed Vegetables, Peas, and Carrots</a:t>
            </a:r>
            <a:r>
              <a:rPr lang="en-US" b="0" i="0" dirty="0">
                <a:solidFill>
                  <a:srgbClr val="1B1B1B"/>
                </a:solidFill>
                <a:effectLst/>
                <a:latin typeface="Source Sans Pro Web"/>
                <a:cs typeface="+mn-lt"/>
              </a:rPr>
              <a:t> from </a:t>
            </a:r>
            <a:r>
              <a:rPr lang="en-US" b="0" i="0" dirty="0">
                <a:solidFill>
                  <a:srgbClr val="1B1B1B"/>
                </a:solidFill>
                <a:effectLst/>
                <a:latin typeface="Source Sans Pro Web"/>
              </a:rPr>
              <a:t>Rialto Unified School District, CA)</a:t>
            </a:r>
          </a:p>
          <a:p>
            <a:endParaRPr lang="en-US" b="0" i="0" dirty="0">
              <a:solidFill>
                <a:srgbClr val="1B1B1B"/>
              </a:solidFill>
              <a:effectLst/>
              <a:latin typeface="Source Sans Pro Web"/>
            </a:endParaRPr>
          </a:p>
          <a:p>
            <a:r>
              <a:rPr lang="en-US" b="0" i="0" dirty="0">
                <a:solidFill>
                  <a:srgbClr val="1B1B1B"/>
                </a:solidFill>
                <a:effectLst/>
                <a:latin typeface="Source Sans Pro Web"/>
              </a:rPr>
              <a:t>Yes!</a:t>
            </a:r>
            <a:endParaRPr lang="en-US" dirty="0"/>
          </a:p>
          <a:p>
            <a:endParaRPr lang="en-US" dirty="0"/>
          </a:p>
        </p:txBody>
      </p:sp>
      <p:sp>
        <p:nvSpPr>
          <p:cNvPr id="4" name="Slide Number Placeholder 3"/>
          <p:cNvSpPr>
            <a:spLocks noGrp="1"/>
          </p:cNvSpPr>
          <p:nvPr>
            <p:ph type="sldNum" sz="quarter" idx="5"/>
          </p:nvPr>
        </p:nvSpPr>
        <p:spPr/>
        <p:txBody>
          <a:bodyPr/>
          <a:lstStyle/>
          <a:p>
            <a:fld id="{01F2A70B-78F2-4DCF-B53B-C990D2FAFB8A}" type="slidenum">
              <a:rPr lang="en-US" smtClean="0"/>
              <a:t>19</a:t>
            </a:fld>
            <a:endParaRPr lang="en-US" dirty="0"/>
          </a:p>
        </p:txBody>
      </p:sp>
    </p:spTree>
    <p:extLst>
      <p:ext uri="{BB962C8B-B14F-4D97-AF65-F5344CB8AC3E}">
        <p14:creationId xmlns:p14="http://schemas.microsoft.com/office/powerpoint/2010/main" val="407103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going to review the meal pattern for National School Lunch Program, School Breakfast Program and Afterschool Snack Program.</a:t>
            </a:r>
          </a:p>
          <a:p>
            <a:endParaRPr lang="en-US" dirty="0"/>
          </a:p>
        </p:txBody>
      </p:sp>
      <p:sp>
        <p:nvSpPr>
          <p:cNvPr id="4" name="Slide Number Placeholder 3"/>
          <p:cNvSpPr>
            <a:spLocks noGrp="1"/>
          </p:cNvSpPr>
          <p:nvPr>
            <p:ph type="sldNum" sz="quarter" idx="5"/>
          </p:nvPr>
        </p:nvSpPr>
        <p:spPr/>
        <p:txBody>
          <a:bodyPr/>
          <a:lstStyle/>
          <a:p>
            <a:fld id="{01F2A70B-78F2-4DCF-B53B-C990D2FAFB8A}" type="slidenum">
              <a:rPr lang="en-US" smtClean="0"/>
              <a:t>2</a:t>
            </a:fld>
            <a:endParaRPr lang="en-US" dirty="0"/>
          </a:p>
        </p:txBody>
      </p:sp>
    </p:spTree>
    <p:extLst>
      <p:ext uri="{BB962C8B-B14F-4D97-AF65-F5344CB8AC3E}">
        <p14:creationId xmlns:p14="http://schemas.microsoft.com/office/powerpoint/2010/main" val="16944789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this a reimbursable lunch?</a:t>
            </a:r>
          </a:p>
          <a:p>
            <a:r>
              <a:rPr lang="en-US" dirty="0"/>
              <a:t>Not as shown because there is no fruit or milk. (but could be added easily to make it reimbursable)</a:t>
            </a:r>
          </a:p>
        </p:txBody>
      </p:sp>
      <p:sp>
        <p:nvSpPr>
          <p:cNvPr id="4" name="Slide Number Placeholder 3"/>
          <p:cNvSpPr>
            <a:spLocks noGrp="1"/>
          </p:cNvSpPr>
          <p:nvPr>
            <p:ph type="sldNum" sz="quarter" idx="5"/>
          </p:nvPr>
        </p:nvSpPr>
        <p:spPr/>
        <p:txBody>
          <a:bodyPr/>
          <a:lstStyle/>
          <a:p>
            <a:fld id="{01F2A70B-78F2-4DCF-B53B-C990D2FAFB8A}" type="slidenum">
              <a:rPr lang="en-US" smtClean="0"/>
              <a:t>20</a:t>
            </a:fld>
            <a:endParaRPr lang="en-US" dirty="0"/>
          </a:p>
        </p:txBody>
      </p:sp>
    </p:spTree>
    <p:extLst>
      <p:ext uri="{BB962C8B-B14F-4D97-AF65-F5344CB8AC3E}">
        <p14:creationId xmlns:p14="http://schemas.microsoft.com/office/powerpoint/2010/main" val="41177392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Arial" panose="020B0604020202020204" pitchFamily="34" charset="0"/>
              </a:rPr>
              <a:t>Breakfast has the same components as lunch but with flexibility built in. The April 2024 Final Rule has given us additional flexibilities also.</a:t>
            </a:r>
          </a:p>
          <a:p>
            <a:pPr algn="l" rtl="0" fontAlgn="base"/>
            <a:endParaRPr lang="en-US" b="0" i="0" u="none" strike="noStrike" dirty="0">
              <a:solidFill>
                <a:srgbClr val="000000"/>
              </a:solidFill>
              <a:effectLst/>
              <a:latin typeface="Arial" panose="020B0604020202020204" pitchFamily="34" charset="0"/>
            </a:endParaRPr>
          </a:p>
          <a:p>
            <a:pPr algn="l" rtl="0" fontAlgn="base"/>
            <a:r>
              <a:rPr lang="en-US" b="0" i="0" u="none" strike="noStrike" dirty="0">
                <a:solidFill>
                  <a:srgbClr val="000000"/>
                </a:solidFill>
                <a:effectLst/>
                <a:latin typeface="Arial" panose="020B0604020202020204" pitchFamily="34" charset="0"/>
              </a:rPr>
              <a:t>The five meal components are listed with their quantities.</a:t>
            </a:r>
            <a:r>
              <a:rPr lang="en-US" b="0" i="0" dirty="0">
                <a:solidFill>
                  <a:srgbClr val="000000"/>
                </a:solidFill>
                <a:effectLst/>
                <a:latin typeface="Arial" panose="020B0604020202020204" pitchFamily="34" charset="0"/>
              </a:rPr>
              <a:t>​ There are really only 3 required components at breakfast. This gives us more flexibility than at lunch.</a:t>
            </a:r>
          </a:p>
          <a:p>
            <a:pPr algn="l" rtl="0" fontAlgn="base"/>
            <a:endParaRPr lang="en-US" b="0" i="0" dirty="0">
              <a:solidFill>
                <a:srgbClr val="000000"/>
              </a:solidFill>
              <a:effectLst/>
              <a:latin typeface="Arial" panose="020B0604020202020204" pitchFamily="34" charset="0"/>
            </a:endParaRPr>
          </a:p>
          <a:p>
            <a:pPr algn="l" rtl="0" fontAlgn="base"/>
            <a:r>
              <a:rPr lang="en-US" b="0" i="0" dirty="0">
                <a:solidFill>
                  <a:srgbClr val="000000"/>
                </a:solidFill>
                <a:effectLst/>
                <a:latin typeface="Arial" panose="020B0604020202020204" pitchFamily="34" charset="0"/>
              </a:rPr>
              <a:t>Fruit is required, but you can substitute a vegetable for a fruit. (more on that on the next slide)</a:t>
            </a:r>
          </a:p>
          <a:p>
            <a:pPr algn="l" rtl="0" fontAlgn="base"/>
            <a:r>
              <a:rPr lang="en-US" b="0" i="0" dirty="0">
                <a:solidFill>
                  <a:srgbClr val="000000"/>
                </a:solidFill>
                <a:effectLst/>
                <a:latin typeface="Arial" panose="020B0604020202020204" pitchFamily="34" charset="0"/>
              </a:rPr>
              <a:t>The grains and meat/meat alternate are now a combined component at breakfast. You can have a serving of either grain, or a meat/meat alternate, or a combination of both.</a:t>
            </a:r>
          </a:p>
          <a:p>
            <a:pPr algn="l" rtl="0" fontAlgn="base"/>
            <a:r>
              <a:rPr lang="en-US" b="0" i="0" dirty="0">
                <a:solidFill>
                  <a:srgbClr val="000000"/>
                </a:solidFill>
                <a:effectLst/>
                <a:latin typeface="Arial" panose="020B0604020202020204" pitchFamily="34" charset="0"/>
              </a:rPr>
              <a:t>Milk is the final required component.</a:t>
            </a:r>
          </a:p>
          <a:p>
            <a:endParaRPr lang="en-US" sz="1200" dirty="0">
              <a:latin typeface="Calibri" panose="020F0502020204030204" pitchFamily="34" charset="0"/>
              <a:ea typeface="Calibri" panose="020F0502020204030204" pitchFamily="34" charset="0"/>
              <a:cs typeface="Calibri" panose="020F0502020204030204" pitchFamily="34" charset="0"/>
            </a:endParaRPr>
          </a:p>
          <a:p>
            <a:r>
              <a:rPr lang="en-US" altLang="en-US" sz="1200" dirty="0">
                <a:latin typeface="Calibri" panose="020F0502020204030204" pitchFamily="34" charset="0"/>
                <a:ea typeface="Calibri" panose="020F0502020204030204" pitchFamily="34" charset="0"/>
                <a:cs typeface="Calibri" panose="020F0502020204030204" pitchFamily="34" charset="0"/>
              </a:rPr>
              <a:t>As you can see, the requirements are the same for grades K-12, the only difference being that more grains are required for the higher grades. Please note that 1 full cup of fruit must be offered at each grade level. Only 50% of the fruit or vegetable servings can be in the form of juice.</a:t>
            </a:r>
          </a:p>
          <a:p>
            <a:endParaRPr lang="en-US" altLang="en-US" sz="1200" dirty="0">
              <a:latin typeface="Calibri" panose="020F0502020204030204" pitchFamily="34" charset="0"/>
              <a:ea typeface="Calibri" panose="020F0502020204030204" pitchFamily="34" charset="0"/>
              <a:cs typeface="Calibri" panose="020F0502020204030204" pitchFamily="34" charset="0"/>
            </a:endParaRPr>
          </a:p>
          <a:p>
            <a:r>
              <a:rPr lang="en-US" altLang="en-US" sz="1200" dirty="0">
                <a:latin typeface="Calibri" panose="020F0502020204030204" pitchFamily="34" charset="0"/>
                <a:ea typeface="Calibri" panose="020F0502020204030204" pitchFamily="34" charset="0"/>
                <a:cs typeface="Calibri" panose="020F0502020204030204" pitchFamily="34" charset="0"/>
              </a:rPr>
              <a:t>Just like at lunch - </a:t>
            </a:r>
          </a:p>
          <a:p>
            <a:r>
              <a:rPr lang="en-US" altLang="en-US" sz="1200" dirty="0">
                <a:latin typeface="Calibri" panose="020F0502020204030204" pitchFamily="34" charset="0"/>
                <a:ea typeface="Calibri" panose="020F0502020204030204" pitchFamily="34" charset="0"/>
                <a:cs typeface="Calibri" panose="020F0502020204030204" pitchFamily="34" charset="0"/>
              </a:rPr>
              <a:t>80% of weekly grains must be WGR and remaining grains enriched. A school will be in compliance with grain component requirements if the menu is compliant with the </a:t>
            </a:r>
            <a:r>
              <a:rPr lang="en-US" altLang="en-US" sz="1200" b="1" i="1" dirty="0">
                <a:latin typeface="Calibri" panose="020F0502020204030204" pitchFamily="34" charset="0"/>
                <a:ea typeface="Calibri" panose="020F0502020204030204" pitchFamily="34" charset="0"/>
                <a:cs typeface="Calibri" panose="020F0502020204030204" pitchFamily="34" charset="0"/>
              </a:rPr>
              <a:t>daily and weekly minimums</a:t>
            </a:r>
            <a:r>
              <a:rPr lang="en-US" altLang="en-US" sz="1200" dirty="0">
                <a:latin typeface="Calibri" panose="020F0502020204030204" pitchFamily="34" charset="0"/>
                <a:ea typeface="Calibri" panose="020F0502020204030204" pitchFamily="34" charset="0"/>
                <a:cs typeface="Calibri" panose="020F0502020204030204" pitchFamily="34" charset="0"/>
              </a:rPr>
              <a:t>, regardless of whether maximums for this component have been exceeded. </a:t>
            </a:r>
            <a:endParaRPr lang="en-US" sz="1200" dirty="0">
              <a:latin typeface="Calibri" panose="020F0502020204030204" pitchFamily="34" charset="0"/>
              <a:ea typeface="Calibri" panose="020F0502020204030204" pitchFamily="34" charset="0"/>
              <a:cs typeface="Calibri" panose="020F0502020204030204" pitchFamily="34" charset="0"/>
            </a:endParaRPr>
          </a:p>
          <a:p>
            <a:endParaRPr lang="en-US" sz="1200" dirty="0">
              <a:latin typeface="Calibri" panose="020F0502020204030204" pitchFamily="34" charset="0"/>
              <a:ea typeface="Calibri" panose="020F0502020204030204" pitchFamily="34" charset="0"/>
              <a:cs typeface="Calibri" panose="020F0502020204030204" pitchFamily="34" charset="0"/>
            </a:endParaRPr>
          </a:p>
          <a:p>
            <a:pPr>
              <a:buChar char="•"/>
            </a:pPr>
            <a:r>
              <a:rPr lang="en-US" altLang="en-US" sz="1200" dirty="0">
                <a:latin typeface="Calibri" panose="020F0502020204030204" pitchFamily="34" charset="0"/>
                <a:ea typeface="Calibri" panose="020F0502020204030204" pitchFamily="34" charset="0"/>
                <a:cs typeface="Calibri" panose="020F0502020204030204" pitchFamily="34" charset="0"/>
              </a:rPr>
              <a:t>At least 1 cup of milk must be offered each day for breakfast, regardless of grade group.  This is a minimum requirement.</a:t>
            </a:r>
            <a:endParaRPr lang="en-US" sz="1200" dirty="0">
              <a:latin typeface="Calibri" panose="020F0502020204030204" pitchFamily="34" charset="0"/>
              <a:ea typeface="Calibri" panose="020F0502020204030204" pitchFamily="34" charset="0"/>
              <a:cs typeface="Calibri" panose="020F0502020204030204" pitchFamily="34" charset="0"/>
            </a:endParaRPr>
          </a:p>
          <a:p>
            <a:pPr>
              <a:buChar char="•"/>
            </a:pPr>
            <a:endParaRPr lang="en-US" altLang="en-US" sz="1200" dirty="0">
              <a:latin typeface="Calibri" panose="020F0502020204030204" pitchFamily="34" charset="0"/>
              <a:ea typeface="Calibri" panose="020F0502020204030204" pitchFamily="34" charset="0"/>
              <a:cs typeface="Calibri" panose="020F0502020204030204" pitchFamily="34" charset="0"/>
            </a:endParaRPr>
          </a:p>
          <a:p>
            <a:pPr>
              <a:buChar char="•"/>
            </a:pPr>
            <a:r>
              <a:rPr lang="en-US" altLang="en-US" sz="1200" dirty="0">
                <a:latin typeface="Calibri" panose="020F0502020204030204" pitchFamily="34" charset="0"/>
                <a:ea typeface="Calibri" panose="020F0502020204030204" pitchFamily="34" charset="0"/>
                <a:cs typeface="Calibri" panose="020F0502020204030204" pitchFamily="34" charset="0"/>
              </a:rPr>
              <a:t>Schools must offer at least two choices of milk.</a:t>
            </a:r>
            <a:endParaRPr lang="en-US" sz="1200" dirty="0">
              <a:latin typeface="Calibri" panose="020F0502020204030204" pitchFamily="34" charset="0"/>
              <a:ea typeface="Calibri" panose="020F0502020204030204" pitchFamily="34" charset="0"/>
              <a:cs typeface="Calibri" panose="020F0502020204030204" pitchFamily="34" charset="0"/>
            </a:endParaRPr>
          </a:p>
          <a:p>
            <a:pPr algn="l" rtl="0" fontAlgn="base"/>
            <a:endParaRPr lang="en-US" dirty="0"/>
          </a:p>
        </p:txBody>
      </p:sp>
      <p:sp>
        <p:nvSpPr>
          <p:cNvPr id="4" name="Slide Number Placeholder 3"/>
          <p:cNvSpPr>
            <a:spLocks noGrp="1"/>
          </p:cNvSpPr>
          <p:nvPr>
            <p:ph type="sldNum" sz="quarter" idx="5"/>
          </p:nvPr>
        </p:nvSpPr>
        <p:spPr/>
        <p:txBody>
          <a:bodyPr/>
          <a:lstStyle/>
          <a:p>
            <a:fld id="{01F2A70B-78F2-4DCF-B53B-C990D2FAFB8A}" type="slidenum">
              <a:rPr lang="en-US" smtClean="0"/>
              <a:t>21</a:t>
            </a:fld>
            <a:endParaRPr lang="en-US" dirty="0"/>
          </a:p>
        </p:txBody>
      </p:sp>
    </p:spTree>
    <p:extLst>
      <p:ext uri="{BB962C8B-B14F-4D97-AF65-F5344CB8AC3E}">
        <p14:creationId xmlns:p14="http://schemas.microsoft.com/office/powerpoint/2010/main" val="15302781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optional. Schools can choose to substitute a vegetable for a fruit at breakfast one day per week. If they do, it can be from any vegetable sub-group, including starchy.</a:t>
            </a:r>
          </a:p>
          <a:p>
            <a:endParaRPr lang="en-US" dirty="0"/>
          </a:p>
          <a:p>
            <a:r>
              <a:rPr lang="en-US" dirty="0"/>
              <a:t>If a school chooses to substitute a vegetable for a fruit at breakfast on two or more days per week, then they are required to offer vegetables from at least two different vegetable sub-groups.</a:t>
            </a:r>
          </a:p>
        </p:txBody>
      </p:sp>
      <p:sp>
        <p:nvSpPr>
          <p:cNvPr id="4" name="Slide Number Placeholder 3"/>
          <p:cNvSpPr>
            <a:spLocks noGrp="1"/>
          </p:cNvSpPr>
          <p:nvPr>
            <p:ph type="sldNum" sz="quarter" idx="5"/>
          </p:nvPr>
        </p:nvSpPr>
        <p:spPr/>
        <p:txBody>
          <a:bodyPr/>
          <a:lstStyle/>
          <a:p>
            <a:fld id="{01F2A70B-78F2-4DCF-B53B-C990D2FAFB8A}" type="slidenum">
              <a:rPr lang="en-US" smtClean="0"/>
              <a:t>22</a:t>
            </a:fld>
            <a:endParaRPr lang="en-US" dirty="0"/>
          </a:p>
        </p:txBody>
      </p:sp>
    </p:spTree>
    <p:extLst>
      <p:ext uri="{BB962C8B-B14F-4D97-AF65-F5344CB8AC3E}">
        <p14:creationId xmlns:p14="http://schemas.microsoft.com/office/powerpoint/2010/main" val="40558747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this a reimbursable breakfast? Yes!</a:t>
            </a:r>
          </a:p>
        </p:txBody>
      </p:sp>
      <p:sp>
        <p:nvSpPr>
          <p:cNvPr id="4" name="Slide Number Placeholder 3"/>
          <p:cNvSpPr>
            <a:spLocks noGrp="1"/>
          </p:cNvSpPr>
          <p:nvPr>
            <p:ph type="sldNum" sz="quarter" idx="5"/>
          </p:nvPr>
        </p:nvSpPr>
        <p:spPr/>
        <p:txBody>
          <a:bodyPr/>
          <a:lstStyle/>
          <a:p>
            <a:fld id="{01F2A70B-78F2-4DCF-B53B-C990D2FAFB8A}" type="slidenum">
              <a:rPr lang="en-US" smtClean="0"/>
              <a:t>23</a:t>
            </a:fld>
            <a:endParaRPr lang="en-US" dirty="0"/>
          </a:p>
        </p:txBody>
      </p:sp>
    </p:spTree>
    <p:extLst>
      <p:ext uri="{BB962C8B-B14F-4D97-AF65-F5344CB8AC3E}">
        <p14:creationId xmlns:p14="http://schemas.microsoft.com/office/powerpoint/2010/main" val="26685966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Yes, it is reimbursable</a:t>
            </a:r>
          </a:p>
        </p:txBody>
      </p:sp>
      <p:sp>
        <p:nvSpPr>
          <p:cNvPr id="4" name="Slide Number Placeholder 3"/>
          <p:cNvSpPr>
            <a:spLocks noGrp="1"/>
          </p:cNvSpPr>
          <p:nvPr>
            <p:ph type="sldNum" sz="quarter" idx="5"/>
          </p:nvPr>
        </p:nvSpPr>
        <p:spPr/>
        <p:txBody>
          <a:bodyPr/>
          <a:lstStyle/>
          <a:p>
            <a:fld id="{01F2A70B-78F2-4DCF-B53B-C990D2FAFB8A}" type="slidenum">
              <a:rPr lang="en-US" smtClean="0"/>
              <a:t>24</a:t>
            </a:fld>
            <a:endParaRPr lang="en-US" dirty="0"/>
          </a:p>
        </p:txBody>
      </p:sp>
    </p:spTree>
    <p:extLst>
      <p:ext uri="{BB962C8B-B14F-4D97-AF65-F5344CB8AC3E}">
        <p14:creationId xmlns:p14="http://schemas.microsoft.com/office/powerpoint/2010/main" val="18350384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Scrambled eggs</a:t>
            </a:r>
            <a:endParaRPr lang="en-US" dirty="0">
              <a:ea typeface="Calibri"/>
              <a:cs typeface="Calibri"/>
            </a:endParaRPr>
          </a:p>
          <a:p>
            <a:r>
              <a:rPr lang="en-US" dirty="0"/>
              <a:t>¼ cup (No. 16 scoop) provides 2 oz equivalent meat alternate</a:t>
            </a:r>
          </a:p>
          <a:p>
            <a:endParaRPr lang="en-US" dirty="0"/>
          </a:p>
          <a:p>
            <a:r>
              <a:rPr lang="en-US" b="1" dirty="0"/>
              <a:t>1 slice whole wheat toast</a:t>
            </a:r>
            <a:endParaRPr lang="en-US" dirty="0"/>
          </a:p>
          <a:p>
            <a:r>
              <a:rPr lang="en-US" dirty="0"/>
              <a:t>1 oz grain equivalent</a:t>
            </a:r>
          </a:p>
          <a:p>
            <a:endParaRPr lang="en-US" dirty="0"/>
          </a:p>
          <a:p>
            <a:r>
              <a:rPr lang="en-US" b="1" dirty="0"/>
              <a:t>4 oz cup fruit juice</a:t>
            </a:r>
            <a:endParaRPr lang="en-US" dirty="0"/>
          </a:p>
          <a:p>
            <a:r>
              <a:rPr lang="en-US" dirty="0"/>
              <a:t>1 fruit equivalent</a:t>
            </a:r>
          </a:p>
          <a:p>
            <a:endParaRPr lang="en-US" dirty="0"/>
          </a:p>
          <a:p>
            <a:r>
              <a:rPr lang="en-US" b="1" dirty="0"/>
              <a:t>½ cup mixed fruit</a:t>
            </a:r>
            <a:endParaRPr lang="en-US" dirty="0"/>
          </a:p>
          <a:p>
            <a:r>
              <a:rPr lang="en-US" dirty="0"/>
              <a:t>1 fruit equivalent</a:t>
            </a:r>
            <a:endParaRPr lang="en-US" dirty="0">
              <a:ea typeface="Calibri" panose="020F0502020204030204"/>
              <a:cs typeface="Calibri" panose="020F0502020204030204"/>
            </a:endParaRPr>
          </a:p>
          <a:p>
            <a:endParaRPr lang="en-US" dirty="0"/>
          </a:p>
          <a:p>
            <a:r>
              <a:rPr lang="en-US" dirty="0"/>
              <a:t>As is, this is not reimbursable, but all that is needed is to add an 8 oz milk. </a:t>
            </a:r>
          </a:p>
        </p:txBody>
      </p:sp>
      <p:sp>
        <p:nvSpPr>
          <p:cNvPr id="4" name="Slide Number Placeholder 3"/>
          <p:cNvSpPr>
            <a:spLocks noGrp="1"/>
          </p:cNvSpPr>
          <p:nvPr>
            <p:ph type="sldNum" sz="quarter" idx="5"/>
          </p:nvPr>
        </p:nvSpPr>
        <p:spPr/>
        <p:txBody>
          <a:bodyPr/>
          <a:lstStyle/>
          <a:p>
            <a:fld id="{01F2A70B-78F2-4DCF-B53B-C990D2FAFB8A}" type="slidenum">
              <a:rPr lang="en-US" smtClean="0"/>
              <a:t>25</a:t>
            </a:fld>
            <a:endParaRPr lang="en-US" dirty="0"/>
          </a:p>
        </p:txBody>
      </p:sp>
    </p:spTree>
    <p:extLst>
      <p:ext uri="{BB962C8B-B14F-4D97-AF65-F5344CB8AC3E}">
        <p14:creationId xmlns:p14="http://schemas.microsoft.com/office/powerpoint/2010/main" val="24853967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[Remove if you do not serve Afterschool Snack Program]</a:t>
            </a:r>
          </a:p>
          <a:p>
            <a:r>
              <a:rPr lang="en-US" dirty="0"/>
              <a:t>There are changes to the Afterschool Snack Program meal pattern starting School Year 2025-2026.</a:t>
            </a:r>
          </a:p>
          <a:p>
            <a:r>
              <a:rPr lang="en-US" dirty="0"/>
              <a:t>The meal pattern is show on the screen.</a:t>
            </a:r>
          </a:p>
          <a:p>
            <a:r>
              <a:rPr lang="en-US" dirty="0"/>
              <a:t>Now fruit and vegetables are separate components. You still need to serve 2 components to make a snack, but now it is 5 to choose from, instead of 4.</a:t>
            </a:r>
          </a:p>
          <a:p>
            <a:r>
              <a:rPr lang="en-US" dirty="0"/>
              <a:t>For ages 6-18, no more than half of the weekly servings of fruit or vegetable can be in the form of juice (just like National School Lunch Program and School Breakfast Program)</a:t>
            </a:r>
          </a:p>
          <a:p>
            <a:r>
              <a:rPr lang="en-US" dirty="0"/>
              <a:t>Ages 1 to 5 may only have juice 1 serving per day. (just like in the Child and Adult Care Food Program)</a:t>
            </a:r>
          </a:p>
          <a:p>
            <a:r>
              <a:rPr lang="en-US" dirty="0"/>
              <a:t>Grain servings must follow the 80/20 rule, with at least 80% of the grain servings being whole grain rich.</a:t>
            </a:r>
          </a:p>
          <a:p>
            <a:r>
              <a:rPr lang="en-US" dirty="0"/>
              <a:t>Very important – grain based desserts no longer count towards the grain requirement for all ages.</a:t>
            </a:r>
          </a:p>
          <a:p>
            <a:r>
              <a:rPr lang="en-US" dirty="0"/>
              <a:t>Sugar limits must be met for breakfast cereals, yogurt and flavored milk. </a:t>
            </a:r>
          </a:p>
          <a:p>
            <a:r>
              <a:rPr lang="en-US" dirty="0"/>
              <a:t>Remember, no flavored milk for kids under 6 years old. </a:t>
            </a:r>
          </a:p>
          <a:p>
            <a:endParaRPr lang="en-US" dirty="0"/>
          </a:p>
          <a:p>
            <a:r>
              <a:rPr lang="en-US" dirty="0"/>
              <a:t>These changes make the Afterschool Snack Program have the same meal pattern requirements as the National School Lunch Program. You may have already been following those standards, but now the regulations have been updated to require it.</a:t>
            </a:r>
          </a:p>
        </p:txBody>
      </p:sp>
      <p:sp>
        <p:nvSpPr>
          <p:cNvPr id="4" name="Slide Number Placeholder 3"/>
          <p:cNvSpPr>
            <a:spLocks noGrp="1"/>
          </p:cNvSpPr>
          <p:nvPr>
            <p:ph type="sldNum" sz="quarter" idx="5"/>
          </p:nvPr>
        </p:nvSpPr>
        <p:spPr/>
        <p:txBody>
          <a:bodyPr/>
          <a:lstStyle/>
          <a:p>
            <a:fld id="{01F2A70B-78F2-4DCF-B53B-C990D2FAFB8A}" type="slidenum">
              <a:rPr lang="en-US" smtClean="0"/>
              <a:t>26</a:t>
            </a:fld>
            <a:endParaRPr lang="en-US" dirty="0"/>
          </a:p>
        </p:txBody>
      </p:sp>
    </p:spTree>
    <p:extLst>
      <p:ext uri="{BB962C8B-B14F-4D97-AF65-F5344CB8AC3E}">
        <p14:creationId xmlns:p14="http://schemas.microsoft.com/office/powerpoint/2010/main" val="18305017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F2A70B-78F2-4DCF-B53B-C990D2FAFB8A}" type="slidenum">
              <a:rPr lang="en-US"/>
              <a:t>27</a:t>
            </a:fld>
            <a:endParaRPr lang="en-US" dirty="0"/>
          </a:p>
        </p:txBody>
      </p:sp>
    </p:spTree>
    <p:extLst>
      <p:ext uri="{BB962C8B-B14F-4D97-AF65-F5344CB8AC3E}">
        <p14:creationId xmlns:p14="http://schemas.microsoft.com/office/powerpoint/2010/main" val="231267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latin typeface="Arial" panose="020B0604020202020204" pitchFamily="34" charset="0"/>
                <a:cs typeface="Arial" panose="020B0604020202020204" pitchFamily="34" charset="0"/>
              </a:rPr>
              <a:t>Here is the National School Lunch meal pattern. </a:t>
            </a:r>
            <a:r>
              <a:rPr lang="en-US" dirty="0">
                <a:latin typeface="Calibri"/>
                <a:cs typeface="Calibri"/>
              </a:rPr>
              <a:t>This chart includes the meal pattern with portion sizes. </a:t>
            </a:r>
          </a:p>
          <a:p>
            <a:pPr defTabSz="931774">
              <a:defRPr/>
            </a:pPr>
            <a:endParaRPr lang="en-US" dirty="0">
              <a:latin typeface="Calibri"/>
              <a:cs typeface="Calibri"/>
            </a:endParaRPr>
          </a:p>
          <a:p>
            <a:pPr defTabSz="931774">
              <a:defRPr/>
            </a:pPr>
            <a:r>
              <a:rPr lang="en-US" dirty="0">
                <a:latin typeface="Calibri"/>
                <a:cs typeface="Calibri"/>
              </a:rPr>
              <a:t>Last year we had a name change for Beans/Peas/Legumes vegetable sub-group. It is now Beans/Peas and Lentils.</a:t>
            </a:r>
          </a:p>
          <a:p>
            <a:endParaRPr lang="en-US" dirty="0">
              <a:latin typeface="Calibri"/>
              <a:cs typeface="Calibri"/>
            </a:endParaRPr>
          </a:p>
          <a:p>
            <a:r>
              <a:rPr lang="en-US" dirty="0">
                <a:latin typeface="Calibri"/>
                <a:cs typeface="Calibri"/>
              </a:rPr>
              <a:t>The minimum serving sizes per week are listed for each component and the number in parenthesis is the minimum serving per day.</a:t>
            </a:r>
          </a:p>
          <a:p>
            <a:endParaRPr lang="en-US" dirty="0">
              <a:latin typeface="Calibri"/>
              <a:cs typeface="Calibri"/>
            </a:endParaRPr>
          </a:p>
          <a:p>
            <a:r>
              <a:rPr lang="en-US" dirty="0">
                <a:latin typeface="Calibri"/>
                <a:cs typeface="Calibri"/>
              </a:rPr>
              <a:t>We are going to go over each component separately. </a:t>
            </a:r>
          </a:p>
          <a:p>
            <a:endParaRPr lang="en-US" dirty="0"/>
          </a:p>
        </p:txBody>
      </p:sp>
      <p:sp>
        <p:nvSpPr>
          <p:cNvPr id="4" name="Slide Number Placeholder 3"/>
          <p:cNvSpPr>
            <a:spLocks noGrp="1"/>
          </p:cNvSpPr>
          <p:nvPr>
            <p:ph type="sldNum" sz="quarter" idx="5"/>
          </p:nvPr>
        </p:nvSpPr>
        <p:spPr/>
        <p:txBody>
          <a:bodyPr/>
          <a:lstStyle/>
          <a:p>
            <a:fld id="{01F2A70B-78F2-4DCF-B53B-C990D2FAFB8A}" type="slidenum">
              <a:rPr lang="en-US" smtClean="0"/>
              <a:t>3</a:t>
            </a:fld>
            <a:endParaRPr lang="en-US" dirty="0"/>
          </a:p>
        </p:txBody>
      </p:sp>
    </p:spTree>
    <p:extLst>
      <p:ext uri="{BB962C8B-B14F-4D97-AF65-F5344CB8AC3E}">
        <p14:creationId xmlns:p14="http://schemas.microsoft.com/office/powerpoint/2010/main" val="2228435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K-8 the fruit component requirement is: ½ cup minimum per day with 2 ½ cups per week</a:t>
            </a:r>
          </a:p>
          <a:p>
            <a:r>
              <a:rPr lang="en-US" dirty="0"/>
              <a:t>For 9-12 the fruit component requirement is: 1 cup minimum per day with a total of 5 cups for week</a:t>
            </a:r>
          </a:p>
          <a:p>
            <a:endParaRPr lang="en-US" dirty="0"/>
          </a:p>
          <a:p>
            <a:r>
              <a:rPr lang="en-US" dirty="0"/>
              <a:t>Fresh, frozen, canned. Canned in water, juice or light syrup. </a:t>
            </a:r>
          </a:p>
          <a:p>
            <a:r>
              <a:rPr lang="en-US" dirty="0"/>
              <a:t>Dried fruit is also allowed.—1/4 cup dried fruit equals a ½ cup fruit portion</a:t>
            </a:r>
          </a:p>
          <a:p>
            <a:r>
              <a:rPr lang="en-US" dirty="0"/>
              <a:t>No more than half of the offered fruit servings can be juice per week—Juice must be 100%, full strength. Juice is credited as volume served</a:t>
            </a:r>
          </a:p>
          <a:p>
            <a:r>
              <a:rPr lang="en-US" dirty="0"/>
              <a:t>Use the Food Buying Guide to help determine crediting for whole fruit.</a:t>
            </a:r>
          </a:p>
          <a:p>
            <a:endParaRPr lang="en-US" dirty="0"/>
          </a:p>
          <a:p>
            <a:r>
              <a:rPr lang="en-US" dirty="0"/>
              <a:t>Best Practice: Offer a variety of fruit options</a:t>
            </a:r>
          </a:p>
          <a:p>
            <a:endParaRPr lang="en-US" dirty="0"/>
          </a:p>
        </p:txBody>
      </p:sp>
      <p:sp>
        <p:nvSpPr>
          <p:cNvPr id="4" name="Slide Number Placeholder 3"/>
          <p:cNvSpPr>
            <a:spLocks noGrp="1"/>
          </p:cNvSpPr>
          <p:nvPr>
            <p:ph type="sldNum" sz="quarter" idx="5"/>
          </p:nvPr>
        </p:nvSpPr>
        <p:spPr/>
        <p:txBody>
          <a:bodyPr/>
          <a:lstStyle/>
          <a:p>
            <a:fld id="{01F2A70B-78F2-4DCF-B53B-C990D2FAFB8A}" type="slidenum">
              <a:rPr lang="en-US" smtClean="0"/>
              <a:t>4</a:t>
            </a:fld>
            <a:endParaRPr lang="en-US" dirty="0"/>
          </a:p>
        </p:txBody>
      </p:sp>
    </p:spTree>
    <p:extLst>
      <p:ext uri="{BB962C8B-B14F-4D97-AF65-F5344CB8AC3E}">
        <p14:creationId xmlns:p14="http://schemas.microsoft.com/office/powerpoint/2010/main" val="3732303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latin typeface="Arial" panose="020B0604020202020204" pitchFamily="34" charset="0"/>
                <a:cs typeface="Arial" panose="020B0604020202020204" pitchFamily="34" charset="0"/>
              </a:rPr>
              <a:t>Grades K-8: ¾ cup minimum vegetable per day and 3 ¾ cup per week</a:t>
            </a:r>
          </a:p>
          <a:p>
            <a:pPr defTabSz="931774">
              <a:defRPr/>
            </a:pPr>
            <a:r>
              <a:rPr lang="en-US" dirty="0">
                <a:latin typeface="Arial" panose="020B0604020202020204" pitchFamily="34" charset="0"/>
                <a:cs typeface="Arial" panose="020B0604020202020204" pitchFamily="34" charset="0"/>
              </a:rPr>
              <a:t>Grades 9-12: 1 cup minimum vegetable per day and 5 cups for the week</a:t>
            </a:r>
          </a:p>
          <a:p>
            <a:pPr defTabSz="931774">
              <a:defRPr/>
            </a:pPr>
            <a:endParaRPr lang="en-US" dirty="0">
              <a:latin typeface="Arial" panose="020B0604020202020204" pitchFamily="34" charset="0"/>
              <a:cs typeface="Arial" panose="020B0604020202020204" pitchFamily="34" charset="0"/>
            </a:endParaRPr>
          </a:p>
          <a:p>
            <a:pPr defTabSz="931774">
              <a:defRPr/>
            </a:pPr>
            <a:r>
              <a:rPr lang="en-US" dirty="0">
                <a:latin typeface="Arial" panose="020B0604020202020204" pitchFamily="34" charset="0"/>
                <a:cs typeface="Arial" panose="020B0604020202020204" pitchFamily="34" charset="0"/>
              </a:rPr>
              <a:t>The NSLP meal pattern requires vegetable subgroups to be served each week.  This requirement is in line with the Dietary Guidelines for Americans (also why the Beans/Peas/Lentils were renamed)</a:t>
            </a:r>
          </a:p>
          <a:p>
            <a:pPr marL="0" marR="0" lvl="0" indent="0" algn="l" defTabSz="931774" rtl="0" eaLnBrk="1" fontAlgn="auto" latinLnBrk="0" hangingPunct="1">
              <a:lnSpc>
                <a:spcPct val="100000"/>
              </a:lnSpc>
              <a:spcBef>
                <a:spcPts val="0"/>
              </a:spcBef>
              <a:spcAft>
                <a:spcPts val="0"/>
              </a:spcAft>
              <a:buClrTx/>
              <a:buSzTx/>
              <a:buFontTx/>
              <a:buNone/>
              <a:tabLst/>
              <a:defRPr/>
            </a:pPr>
            <a:r>
              <a:rPr lang="en-US" altLang="en-US" sz="1200" dirty="0">
                <a:latin typeface="Arial"/>
                <a:ea typeface="MS PGothic"/>
                <a:cs typeface="Arial"/>
              </a:rPr>
              <a:t>Notice that there are “Additional vegetables” that can come from any subgroup to meet the weekly total. If you served the minimum serving size of the 5 vegetable sub-groups, you would be short on vegetables for the week. That is where the “Additional vegetables” comes from.</a:t>
            </a:r>
          </a:p>
          <a:p>
            <a:pPr defTabSz="931774">
              <a:defRPr/>
            </a:pPr>
            <a:endParaRPr lang="en-US" dirty="0">
              <a:latin typeface="Calibri"/>
              <a:cs typeface="Calibri"/>
            </a:endParaRPr>
          </a:p>
          <a:p>
            <a:r>
              <a:rPr lang="en-US" dirty="0"/>
              <a:t>Fresh, frozen, canned vegetables are allowed. Juice must be 100%</a:t>
            </a:r>
          </a:p>
          <a:p>
            <a:r>
              <a:rPr lang="en-US" dirty="0"/>
              <a:t>1/8 cup of vegetable smallest portion that can be credited</a:t>
            </a:r>
          </a:p>
          <a:p>
            <a:endParaRPr lang="en-US" dirty="0"/>
          </a:p>
          <a:p>
            <a:pPr defTabSz="931774">
              <a:defRPr/>
            </a:pPr>
            <a:endParaRPr lang="en-US" dirty="0"/>
          </a:p>
          <a:p>
            <a:pPr defTabSz="931774">
              <a:defRPr/>
            </a:pPr>
            <a:r>
              <a:rPr lang="en-US" dirty="0"/>
              <a:t>Best Practice: Offer a variety of vegetable options and use the Food Buying Guide to determine the correct amounts to serve</a:t>
            </a:r>
          </a:p>
          <a:p>
            <a:endParaRPr lang="en-US" dirty="0"/>
          </a:p>
        </p:txBody>
      </p:sp>
      <p:sp>
        <p:nvSpPr>
          <p:cNvPr id="4" name="Slide Number Placeholder 3"/>
          <p:cNvSpPr>
            <a:spLocks noGrp="1"/>
          </p:cNvSpPr>
          <p:nvPr>
            <p:ph type="sldNum" sz="quarter" idx="5"/>
          </p:nvPr>
        </p:nvSpPr>
        <p:spPr/>
        <p:txBody>
          <a:bodyPr/>
          <a:lstStyle/>
          <a:p>
            <a:fld id="{01F2A70B-78F2-4DCF-B53B-C990D2FAFB8A}" type="slidenum">
              <a:rPr lang="en-US" smtClean="0"/>
              <a:t>5</a:t>
            </a:fld>
            <a:endParaRPr lang="en-US" dirty="0"/>
          </a:p>
        </p:txBody>
      </p:sp>
    </p:spTree>
    <p:extLst>
      <p:ext uri="{BB962C8B-B14F-4D97-AF65-F5344CB8AC3E}">
        <p14:creationId xmlns:p14="http://schemas.microsoft.com/office/powerpoint/2010/main" val="771149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68201">
              <a:defRPr/>
            </a:pPr>
            <a:r>
              <a:rPr lang="en-US" altLang="en-US" sz="1100" dirty="0">
                <a:latin typeface="Arial"/>
                <a:ea typeface="MS PGothic"/>
                <a:cs typeface="Arial"/>
              </a:rPr>
              <a:t>Vegetable subgroups that must be offered weekly include:  dark green, red/orange, beans/peas (lentils), starch, and other. </a:t>
            </a:r>
            <a:endParaRPr lang="en-US" altLang="en-US" sz="1100" dirty="0">
              <a:latin typeface="Arial" pitchFamily="34" charset="0"/>
              <a:ea typeface="MS PGothic" pitchFamily="34" charset="-128"/>
            </a:endParaRPr>
          </a:p>
          <a:p>
            <a:pPr marL="722125" lvl="1" indent="-349415">
              <a:buFont typeface="Arial" panose="020B0604020202020204" pitchFamily="34" charset="0"/>
              <a:buChar char="•"/>
            </a:pPr>
            <a:r>
              <a:rPr lang="en-US" sz="1100" dirty="0"/>
              <a:t>Dark Green (e.g., broccoli, romaine, spinach, collard greens) </a:t>
            </a:r>
            <a:r>
              <a:rPr lang="en-US" sz="1100" dirty="0">
                <a:solidFill>
                  <a:srgbClr val="000000"/>
                </a:solidFill>
                <a:latin typeface="Calibri"/>
                <a:cs typeface="Calibri"/>
              </a:rPr>
              <a:t>Dark Leafy Green: 1 cup serving equals ½ cup dark green </a:t>
            </a:r>
            <a:endParaRPr lang="en-US" sz="1100" dirty="0">
              <a:latin typeface="Calibri"/>
              <a:cs typeface="Calibri"/>
            </a:endParaRPr>
          </a:p>
          <a:p>
            <a:pPr marL="722125" lvl="1" indent="-349415">
              <a:buFont typeface="Arial" panose="020B0604020202020204" pitchFamily="34" charset="0"/>
              <a:buChar char="•"/>
            </a:pPr>
            <a:r>
              <a:rPr lang="en-US" sz="1100" dirty="0"/>
              <a:t>Red/Orange (e.g., carrots, sweet potatoes, tomatoes, red peppers)</a:t>
            </a:r>
          </a:p>
          <a:p>
            <a:pPr marL="722125" lvl="1" indent="-349415">
              <a:buFont typeface="Arial" panose="020B0604020202020204" pitchFamily="34" charset="0"/>
              <a:buChar char="•"/>
            </a:pPr>
            <a:r>
              <a:rPr lang="en-US" sz="1100" dirty="0"/>
              <a:t>Beans/Peas/Lentils - (e.g., kidney beans, lentils, chickpeas, baked beans, black beans, refried beans) Beans/Peas/Lentils can count for meat/meat alt serving because they are high in protein. Then you would need to serve an additional vegetable because it can’t count for the meat and vegetable in the same meal. However, a new flexibility allows you to count the beans/peas/lentils serving towards the weekly vegetable subgroup, even if for the day it is being counted as a meat/meat alternate.</a:t>
            </a:r>
          </a:p>
          <a:p>
            <a:pPr marL="722125" lvl="1" indent="-349415">
              <a:buFont typeface="Arial" panose="020B0604020202020204" pitchFamily="34" charset="0"/>
              <a:buChar char="•"/>
            </a:pPr>
            <a:r>
              <a:rPr lang="en-US" sz="1100" dirty="0"/>
              <a:t>Starchy (e.g., corn, green peas, white potatoes)</a:t>
            </a:r>
          </a:p>
          <a:p>
            <a:pPr marL="722125" lvl="1" indent="-349415">
              <a:buFont typeface="Arial" panose="020B0604020202020204" pitchFamily="34" charset="0"/>
              <a:buChar char="•"/>
            </a:pPr>
            <a:r>
              <a:rPr lang="en-US" sz="1100" dirty="0"/>
              <a:t>Other (e.g., onions, green beans, cucumbers, iceberg lettuce, avocado, cauliflower, celery, zucchini)</a:t>
            </a:r>
          </a:p>
          <a:p>
            <a:pPr marL="722125" lvl="1" indent="-349415">
              <a:buFont typeface="Arial" panose="020B0604020202020204" pitchFamily="34" charset="0"/>
              <a:buChar char="•"/>
            </a:pPr>
            <a:r>
              <a:rPr lang="en-US" sz="1100" dirty="0"/>
              <a:t>Additional vegetables to meet the weekly total</a:t>
            </a:r>
            <a:endParaRPr lang="en-US" altLang="en-US" sz="1100" dirty="0">
              <a:latin typeface="Arial" pitchFamily="34" charset="0"/>
              <a:ea typeface="MS PGothic" pitchFamily="34" charset="-128"/>
            </a:endParaRPr>
          </a:p>
          <a:p>
            <a:pPr marL="0" lvl="1" defTabSz="968201"/>
            <a:endParaRPr lang="en-US" altLang="en-US" sz="1100" dirty="0">
              <a:latin typeface="Arial" pitchFamily="34" charset="0"/>
              <a:ea typeface="MS PGothic" pitchFamily="34" charset="-128"/>
            </a:endParaRPr>
          </a:p>
          <a:p>
            <a:pPr marL="0" lvl="1" defTabSz="968201"/>
            <a:r>
              <a:rPr lang="en-US" altLang="en-US" sz="1100" dirty="0">
                <a:latin typeface="Arial"/>
                <a:ea typeface="MS PGothic"/>
                <a:cs typeface="Arial"/>
              </a:rPr>
              <a:t>The “other” vegetable subgroup is a distinct grouping of food items.</a:t>
            </a:r>
            <a:endParaRPr lang="en-US" altLang="en-US" sz="1100" dirty="0">
              <a:latin typeface="Arial" pitchFamily="34" charset="0"/>
              <a:ea typeface="MS PGothic" pitchFamily="34" charset="-128"/>
              <a:cs typeface="Arial"/>
            </a:endParaRPr>
          </a:p>
          <a:p>
            <a:pPr marL="0" lvl="1" defTabSz="968201"/>
            <a:endParaRPr lang="en-US" altLang="en-US" sz="1100" b="1" dirty="0">
              <a:latin typeface="Arial" pitchFamily="34" charset="0"/>
              <a:ea typeface="MS PGothic" pitchFamily="34" charset="-128"/>
            </a:endParaRPr>
          </a:p>
          <a:p>
            <a:pPr marL="0" lvl="1" defTabSz="968201"/>
            <a:r>
              <a:rPr lang="en-US" altLang="en-US" sz="1100" b="1" dirty="0">
                <a:latin typeface="Arial"/>
                <a:ea typeface="MS PGothic"/>
                <a:cs typeface="Arial"/>
              </a:rPr>
              <a:t>Schools can serve  vegetables from the dark green, red/orange, or beans/peas in place of “other” vegetables if they desire, but they may NOT substitute starchy vegetables for “other” vegetables.</a:t>
            </a:r>
          </a:p>
          <a:p>
            <a:pPr marL="0" lvl="1" defTabSz="968201"/>
            <a:endParaRPr lang="en-US" altLang="en-US" sz="1100" dirty="0">
              <a:latin typeface="Arial" pitchFamily="34" charset="0"/>
              <a:ea typeface="MS PGothic" pitchFamily="34" charset="-128"/>
            </a:endParaRPr>
          </a:p>
          <a:p>
            <a:r>
              <a:rPr lang="en-US" sz="1100" dirty="0"/>
              <a:t>Mixed Vegetables – combinations containing 1/8 cup or more count toward their subgroup</a:t>
            </a:r>
            <a:endParaRPr lang="en-US" dirty="0"/>
          </a:p>
        </p:txBody>
      </p:sp>
      <p:sp>
        <p:nvSpPr>
          <p:cNvPr id="4" name="Slide Number Placeholder 3"/>
          <p:cNvSpPr>
            <a:spLocks noGrp="1"/>
          </p:cNvSpPr>
          <p:nvPr>
            <p:ph type="sldNum" sz="quarter" idx="5"/>
          </p:nvPr>
        </p:nvSpPr>
        <p:spPr/>
        <p:txBody>
          <a:bodyPr/>
          <a:lstStyle/>
          <a:p>
            <a:fld id="{01F2A70B-78F2-4DCF-B53B-C990D2FAFB8A}" type="slidenum">
              <a:rPr lang="en-US" smtClean="0"/>
              <a:t>6</a:t>
            </a:fld>
            <a:endParaRPr lang="en-US" dirty="0"/>
          </a:p>
        </p:txBody>
      </p:sp>
    </p:spTree>
    <p:extLst>
      <p:ext uri="{BB962C8B-B14F-4D97-AF65-F5344CB8AC3E}">
        <p14:creationId xmlns:p14="http://schemas.microsoft.com/office/powerpoint/2010/main" val="3790733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Grains Component is next:</a:t>
            </a:r>
          </a:p>
          <a:p>
            <a:endParaRPr lang="en-US" dirty="0"/>
          </a:p>
          <a:p>
            <a:r>
              <a:rPr lang="en-US" dirty="0"/>
              <a:t>Grades K-8: 1 oz equivalent grain serving per day</a:t>
            </a:r>
          </a:p>
          <a:p>
            <a:r>
              <a:rPr lang="en-US" dirty="0"/>
              <a:t>Grades 9-12: 2 oz equivalent grain serving per day</a:t>
            </a:r>
          </a:p>
          <a:p>
            <a:endParaRPr lang="en-US" dirty="0"/>
          </a:p>
          <a:p>
            <a:r>
              <a:rPr lang="en-US" dirty="0"/>
              <a:t>Grains include: Burger buns, bread slices, tortillas, crackers, rice, pasta, pancakes, muffins</a:t>
            </a:r>
          </a:p>
          <a:p>
            <a:pPr defTabSz="931774">
              <a:defRPr/>
            </a:pPr>
            <a:endParaRPr lang="en-US" dirty="0"/>
          </a:p>
          <a:p>
            <a:pPr defTabSz="931774">
              <a:defRPr/>
            </a:pPr>
            <a:r>
              <a:rPr lang="en-US" dirty="0"/>
              <a:t>Cake, cookies, brownies are grain-based desserts </a:t>
            </a:r>
          </a:p>
          <a:p>
            <a:pPr defTabSz="931774">
              <a:defRPr/>
            </a:pPr>
            <a:r>
              <a:rPr lang="en-US" dirty="0"/>
              <a:t>Grain based desserts are limited to 2 oz equivalent per week for lunch.</a:t>
            </a:r>
          </a:p>
          <a:p>
            <a:pPr defTabSz="931774">
              <a:defRPr/>
            </a:pPr>
            <a:r>
              <a:rPr lang="en-US" dirty="0"/>
              <a:t>Grain based desserts are not allowed for preschool students.</a:t>
            </a:r>
          </a:p>
          <a:p>
            <a:endParaRPr lang="en-US" dirty="0"/>
          </a:p>
          <a:p>
            <a:r>
              <a:rPr lang="en-US" dirty="0"/>
              <a:t>We are continuing to follow the 80/20 rule. 80% of the weekly grain servings need to be whole grain-rich and the remaining 20% must be made with enriched flour.</a:t>
            </a:r>
          </a:p>
          <a:p>
            <a:endParaRPr lang="en-US" dirty="0"/>
          </a:p>
        </p:txBody>
      </p:sp>
      <p:sp>
        <p:nvSpPr>
          <p:cNvPr id="4" name="Slide Number Placeholder 3"/>
          <p:cNvSpPr>
            <a:spLocks noGrp="1"/>
          </p:cNvSpPr>
          <p:nvPr>
            <p:ph type="sldNum" sz="quarter" idx="5"/>
          </p:nvPr>
        </p:nvSpPr>
        <p:spPr/>
        <p:txBody>
          <a:bodyPr/>
          <a:lstStyle/>
          <a:p>
            <a:fld id="{01F2A70B-78F2-4DCF-B53B-C990D2FAFB8A}" type="slidenum">
              <a:rPr lang="en-US" smtClean="0"/>
              <a:t>7</a:t>
            </a:fld>
            <a:endParaRPr lang="en-US" dirty="0"/>
          </a:p>
        </p:txBody>
      </p:sp>
    </p:spTree>
    <p:extLst>
      <p:ext uri="{BB962C8B-B14F-4D97-AF65-F5344CB8AC3E}">
        <p14:creationId xmlns:p14="http://schemas.microsoft.com/office/powerpoint/2010/main" val="4185219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en-US" dirty="0">
                <a:latin typeface="Arial" pitchFamily="34" charset="0"/>
              </a:rPr>
              <a:t>How do you know if a product meets whole grain rich requirements?</a:t>
            </a:r>
          </a:p>
          <a:p>
            <a:pPr defTabSz="931774">
              <a:defRPr/>
            </a:pPr>
            <a:r>
              <a:rPr lang="en-US" altLang="en-US" dirty="0">
                <a:latin typeface="Arial" pitchFamily="34" charset="0"/>
              </a:rPr>
              <a:t>There are 4 places to look and see</a:t>
            </a:r>
            <a:r>
              <a:rPr lang="en-US" altLang="en-US" baseline="0" dirty="0">
                <a:latin typeface="Arial" pitchFamily="34" charset="0"/>
              </a:rPr>
              <a:t> if a product meets whole grain-rich requirements. </a:t>
            </a:r>
            <a:endParaRPr lang="en-US" altLang="en-US" dirty="0">
              <a:latin typeface="Arial" pitchFamily="34" charset="0"/>
            </a:endParaRPr>
          </a:p>
          <a:p>
            <a:pPr defTabSz="931774">
              <a:defRPr/>
            </a:pPr>
            <a:r>
              <a:rPr lang="en-US" dirty="0"/>
              <a:t>1. Ingredient declaration </a:t>
            </a:r>
            <a:r>
              <a:rPr lang="en-US"/>
              <a:t>or statement </a:t>
            </a:r>
            <a:r>
              <a:rPr lang="en-US" dirty="0"/>
              <a:t>from a product carton that shows a whole grain as the primary ingredient by weight. (A whole grain ingredient needs to be listed first.)</a:t>
            </a:r>
          </a:p>
          <a:p>
            <a:pPr defTabSz="931774">
              <a:defRPr/>
            </a:pPr>
            <a:r>
              <a:rPr lang="en-US" dirty="0"/>
              <a:t>2. Copy of a food label showing amount of whole grain in grams for NSLP/SBP serving size.</a:t>
            </a:r>
          </a:p>
          <a:p>
            <a:pPr defTabSz="931774">
              <a:defRPr/>
            </a:pPr>
            <a:r>
              <a:rPr lang="en-US" dirty="0"/>
              <a:t>3. Recipe that includes the ingredients &amp; ingredient amounts by weight &amp; volume.</a:t>
            </a:r>
          </a:p>
          <a:p>
            <a:pPr defTabSz="931774">
              <a:defRPr/>
            </a:pPr>
            <a:r>
              <a:rPr lang="en-US" dirty="0"/>
              <a:t>4. Product Formulation Statement (PFS) from the manufacturer.</a:t>
            </a:r>
          </a:p>
          <a:p>
            <a:endParaRPr lang="en-US" dirty="0"/>
          </a:p>
        </p:txBody>
      </p:sp>
      <p:sp>
        <p:nvSpPr>
          <p:cNvPr id="4" name="Slide Number Placeholder 3"/>
          <p:cNvSpPr>
            <a:spLocks noGrp="1"/>
          </p:cNvSpPr>
          <p:nvPr>
            <p:ph type="sldNum" sz="quarter" idx="5"/>
          </p:nvPr>
        </p:nvSpPr>
        <p:spPr/>
        <p:txBody>
          <a:bodyPr/>
          <a:lstStyle/>
          <a:p>
            <a:fld id="{01F2A70B-78F2-4DCF-B53B-C990D2FAFB8A}" type="slidenum">
              <a:rPr lang="en-US" smtClean="0"/>
              <a:t>8</a:t>
            </a:fld>
            <a:endParaRPr lang="en-US" dirty="0"/>
          </a:p>
        </p:txBody>
      </p:sp>
    </p:spTree>
    <p:extLst>
      <p:ext uri="{BB962C8B-B14F-4D97-AF65-F5344CB8AC3E}">
        <p14:creationId xmlns:p14="http://schemas.microsoft.com/office/powerpoint/2010/main" val="400095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How we can determine if a grain product is whole grain-rich.</a:t>
            </a:r>
          </a:p>
          <a:p>
            <a:r>
              <a:rPr lang="en-US" sz="1400" dirty="0">
                <a:solidFill>
                  <a:schemeClr val="accent1"/>
                </a:solidFill>
              </a:rPr>
              <a:t>What Foods Meet Whole Grain-Rich Criteria?</a:t>
            </a:r>
            <a:endParaRPr lang="en-US" sz="1400" dirty="0"/>
          </a:p>
          <a:p>
            <a:r>
              <a:rPr lang="en-US" sz="1400" dirty="0"/>
              <a:t>Contain </a:t>
            </a:r>
            <a:r>
              <a:rPr lang="en-US" sz="1400" b="1" i="1" dirty="0"/>
              <a:t>100% whole grain</a:t>
            </a:r>
          </a:p>
          <a:p>
            <a:pPr marL="1211306" lvl="4"/>
            <a:r>
              <a:rPr lang="en-US" sz="1400" i="1" dirty="0"/>
              <a:t>OR</a:t>
            </a:r>
          </a:p>
          <a:p>
            <a:r>
              <a:rPr lang="en-US" sz="1400" dirty="0"/>
              <a:t>Contain a blend of:</a:t>
            </a:r>
          </a:p>
          <a:p>
            <a:pPr>
              <a:buFont typeface="Arial" panose="020B0604020202020204" pitchFamily="34" charset="0"/>
              <a:buChar char="•"/>
            </a:pPr>
            <a:r>
              <a:rPr lang="en-US" sz="1400" b="1" i="1" dirty="0"/>
              <a:t>Whole-grain</a:t>
            </a:r>
            <a:r>
              <a:rPr lang="en-US" sz="1400" dirty="0"/>
              <a:t> meal and/or flour (50% or more) and</a:t>
            </a:r>
          </a:p>
          <a:p>
            <a:pPr>
              <a:buFont typeface="Arial" panose="020B0604020202020204" pitchFamily="34" charset="0"/>
              <a:buChar char="•"/>
            </a:pPr>
            <a:r>
              <a:rPr lang="en-US" sz="1400" b="1" i="1" dirty="0"/>
              <a:t>Enriched</a:t>
            </a:r>
            <a:r>
              <a:rPr lang="en-US" sz="1400" dirty="0"/>
              <a:t> meal and/or flour (remaining grain)</a:t>
            </a:r>
          </a:p>
          <a:p>
            <a:endParaRPr lang="en-US" sz="1400" dirty="0"/>
          </a:p>
          <a:p>
            <a:r>
              <a:rPr lang="en-US" sz="1400" dirty="0"/>
              <a:t>If there is a blend of whole grain and other enriched flour, you must know the amounts of each in order to determine if product is whole grain-rich.</a:t>
            </a:r>
          </a:p>
          <a:p>
            <a:endParaRPr lang="en-US" dirty="0"/>
          </a:p>
        </p:txBody>
      </p:sp>
      <p:sp>
        <p:nvSpPr>
          <p:cNvPr id="4" name="Slide Number Placeholder 3"/>
          <p:cNvSpPr>
            <a:spLocks noGrp="1"/>
          </p:cNvSpPr>
          <p:nvPr>
            <p:ph type="sldNum" sz="quarter" idx="5"/>
          </p:nvPr>
        </p:nvSpPr>
        <p:spPr/>
        <p:txBody>
          <a:bodyPr/>
          <a:lstStyle/>
          <a:p>
            <a:fld id="{01F2A70B-78F2-4DCF-B53B-C990D2FAFB8A}" type="slidenum">
              <a:rPr lang="en-US" smtClean="0"/>
              <a:t>9</a:t>
            </a:fld>
            <a:endParaRPr lang="en-US" dirty="0"/>
          </a:p>
        </p:txBody>
      </p:sp>
    </p:spTree>
    <p:extLst>
      <p:ext uri="{BB962C8B-B14F-4D97-AF65-F5344CB8AC3E}">
        <p14:creationId xmlns:p14="http://schemas.microsoft.com/office/powerpoint/2010/main" val="3620286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88825"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6675" y="2404534"/>
            <a:ext cx="7764913" cy="1646302"/>
          </a:xfrm>
        </p:spPr>
        <p:txBody>
          <a:bodyPr anchor="b">
            <a:noAutofit/>
          </a:bodyPr>
          <a:lstStyle>
            <a:lvl1pPr algn="r">
              <a:defRPr sz="5398">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6675" y="4050834"/>
            <a:ext cx="7764913" cy="1096899"/>
          </a:xfrm>
        </p:spPr>
        <p:txBody>
          <a:bodyPr anchor="t"/>
          <a:lstStyle>
            <a:lvl1pPr marL="0" indent="0" algn="r">
              <a:buNone/>
              <a:defRPr>
                <a:solidFill>
                  <a:schemeClr val="tx1">
                    <a:lumMod val="50000"/>
                    <a:lumOff val="50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7" name="Picture 2">
            <a:extLst>
              <a:ext uri="{FF2B5EF4-FFF2-40B4-BE49-F238E27FC236}">
                <a16:creationId xmlns:a16="http://schemas.microsoft.com/office/drawing/2014/main" id="{B134FADC-D459-7F43-0068-403B8AECD5E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41723" y="5886450"/>
            <a:ext cx="2143125" cy="819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3404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159" y="609600"/>
            <a:ext cx="8594429" cy="3403600"/>
          </a:xfrm>
        </p:spPr>
        <p:txBody>
          <a:bodyPr anchor="ctr">
            <a:normAutofit/>
          </a:bodyPr>
          <a:lstStyle>
            <a:lvl1pPr algn="l">
              <a:defRPr sz="4399" b="0" cap="none"/>
            </a:lvl1pPr>
          </a:lstStyle>
          <a:p>
            <a:r>
              <a:rPr lang="en-US"/>
              <a:t>Click to edit Master title style</a:t>
            </a:r>
            <a:endParaRPr lang="en-US" dirty="0"/>
          </a:p>
        </p:txBody>
      </p:sp>
      <p:sp>
        <p:nvSpPr>
          <p:cNvPr id="3" name="Text Placeholder 2"/>
          <p:cNvSpPr>
            <a:spLocks noGrp="1"/>
          </p:cNvSpPr>
          <p:nvPr>
            <p:ph type="body" idx="1"/>
          </p:nvPr>
        </p:nvSpPr>
        <p:spPr>
          <a:xfrm>
            <a:off x="677159" y="4470400"/>
            <a:ext cx="8594429" cy="1570962"/>
          </a:xfrm>
        </p:spPr>
        <p:txBody>
          <a:bodyPr anchor="ctr">
            <a:normAutofit/>
          </a:bodyPr>
          <a:lstStyle>
            <a:lvl1pPr marL="0" indent="0" algn="l">
              <a:buNone/>
              <a:defRPr sz="1799">
                <a:solidFill>
                  <a:schemeClr val="tx1">
                    <a:lumMod val="75000"/>
                    <a:lumOff val="2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FE8FB1-0A7A-443E-AAF7-31D4FA1AA312}" type="datetimeFigureOut">
              <a:rPr lang="en-US" smtClean="0"/>
              <a:pPr/>
              <a:t>7/14/2025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BA54BD-C84D-46CE-8B72-31BFB26ABA43}" type="slidenum">
              <a:rPr lang="en-US" smtClean="0"/>
              <a:pPr/>
              <a:t>‹#›</a:t>
            </a:fld>
            <a:endParaRPr lang="en-US" dirty="0"/>
          </a:p>
        </p:txBody>
      </p:sp>
    </p:spTree>
    <p:extLst>
      <p:ext uri="{BB962C8B-B14F-4D97-AF65-F5344CB8AC3E}">
        <p14:creationId xmlns:p14="http://schemas.microsoft.com/office/powerpoint/2010/main" val="4064539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092" y="609600"/>
            <a:ext cx="8092026" cy="3022600"/>
          </a:xfrm>
        </p:spPr>
        <p:txBody>
          <a:bodyPr anchor="ctr">
            <a:normAutofit/>
          </a:bodyPr>
          <a:lstStyle>
            <a:lvl1pPr algn="l">
              <a:defRPr sz="4399"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5783" y="3632200"/>
            <a:ext cx="7222643" cy="381000"/>
          </a:xfrm>
        </p:spPr>
        <p:txBody>
          <a:bodyPr anchor="ctr">
            <a:noAutofit/>
          </a:bodyPr>
          <a:lstStyle>
            <a:lvl1pPr marL="0" indent="0">
              <a:buFontTx/>
              <a:buNone/>
              <a:defRPr sz="1600">
                <a:solidFill>
                  <a:schemeClr val="tx1">
                    <a:lumMod val="50000"/>
                    <a:lumOff val="50000"/>
                  </a:schemeClr>
                </a:solidFill>
              </a:defRPr>
            </a:lvl1pPr>
            <a:lvl2pPr marL="457063" indent="0">
              <a:buFontTx/>
              <a:buNone/>
              <a:defRPr/>
            </a:lvl2pPr>
            <a:lvl3pPr marL="914126" indent="0">
              <a:buFontTx/>
              <a:buNone/>
              <a:defRPr/>
            </a:lvl3pPr>
            <a:lvl4pPr marL="1371189" indent="0">
              <a:buFontTx/>
              <a:buNone/>
              <a:defRPr/>
            </a:lvl4pPr>
            <a:lvl5pPr marL="1828251" indent="0">
              <a:buFontTx/>
              <a:buNone/>
              <a:defRPr/>
            </a:lvl5pPr>
          </a:lstStyle>
          <a:p>
            <a:pPr lvl="0"/>
            <a:r>
              <a:rPr lang="en-US"/>
              <a:t>Click to edit Master text styles</a:t>
            </a:r>
          </a:p>
        </p:txBody>
      </p:sp>
      <p:sp>
        <p:nvSpPr>
          <p:cNvPr id="3" name="Text Placeholder 2"/>
          <p:cNvSpPr>
            <a:spLocks noGrp="1"/>
          </p:cNvSpPr>
          <p:nvPr>
            <p:ph type="body" idx="1"/>
          </p:nvPr>
        </p:nvSpPr>
        <p:spPr>
          <a:xfrm>
            <a:off x="677159" y="4470400"/>
            <a:ext cx="8594429" cy="1570962"/>
          </a:xfrm>
        </p:spPr>
        <p:txBody>
          <a:bodyPr anchor="ctr">
            <a:normAutofit/>
          </a:bodyPr>
          <a:lstStyle>
            <a:lvl1pPr marL="0" indent="0" algn="l">
              <a:buNone/>
              <a:defRPr sz="1799">
                <a:solidFill>
                  <a:schemeClr val="tx1">
                    <a:lumMod val="75000"/>
                    <a:lumOff val="2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FE8FB1-0A7A-443E-AAF7-31D4FA1AA312}" type="datetimeFigureOut">
              <a:rPr lang="en-US" smtClean="0"/>
              <a:pPr/>
              <a:t>7/14/2025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BA54BD-C84D-46CE-8B72-31BFB26ABA43}" type="slidenum">
              <a:rPr lang="en-US" smtClean="0"/>
              <a:pPr/>
              <a:t>‹#›</a:t>
            </a:fld>
            <a:endParaRPr lang="en-US" dirty="0"/>
          </a:p>
        </p:txBody>
      </p:sp>
      <p:sp>
        <p:nvSpPr>
          <p:cNvPr id="24" name="TextBox 23"/>
          <p:cNvSpPr txBox="1"/>
          <p:nvPr/>
        </p:nvSpPr>
        <p:spPr>
          <a:xfrm>
            <a:off x="541729" y="790378"/>
            <a:ext cx="609441" cy="584776"/>
          </a:xfrm>
          <a:prstGeom prst="rect">
            <a:avLst/>
          </a:prstGeom>
        </p:spPr>
        <p:txBody>
          <a:bodyPr vert="horz" lIns="91416" tIns="45708" rIns="91416" bIns="45708" rtlCol="0" anchor="ctr">
            <a:noAutofit/>
          </a:bodyPr>
          <a:lstStyle/>
          <a:p>
            <a:pPr lvl="0"/>
            <a:r>
              <a:rPr lang="en-US" sz="7998"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0695" y="2886556"/>
            <a:ext cx="609441" cy="584776"/>
          </a:xfrm>
          <a:prstGeom prst="rect">
            <a:avLst/>
          </a:prstGeom>
        </p:spPr>
        <p:txBody>
          <a:bodyPr vert="horz" lIns="91416" tIns="45708" rIns="91416" bIns="45708" rtlCol="0" anchor="ctr">
            <a:noAutofit/>
          </a:bodyPr>
          <a:lstStyle/>
          <a:p>
            <a:pPr lvl="0"/>
            <a:r>
              <a:rPr lang="en-US" sz="7998"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2401584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159" y="1931988"/>
            <a:ext cx="8594429" cy="2595460"/>
          </a:xfrm>
        </p:spPr>
        <p:txBody>
          <a:bodyPr anchor="b">
            <a:normAutofit/>
          </a:bodyPr>
          <a:lstStyle>
            <a:lvl1pPr algn="l">
              <a:defRPr sz="4399" b="0" cap="none"/>
            </a:lvl1pPr>
          </a:lstStyle>
          <a:p>
            <a:r>
              <a:rPr lang="en-US"/>
              <a:t>Click to edit Master title style</a:t>
            </a:r>
            <a:endParaRPr lang="en-US" dirty="0"/>
          </a:p>
        </p:txBody>
      </p:sp>
      <p:sp>
        <p:nvSpPr>
          <p:cNvPr id="3" name="Text Placeholder 2"/>
          <p:cNvSpPr>
            <a:spLocks noGrp="1"/>
          </p:cNvSpPr>
          <p:nvPr>
            <p:ph type="body" idx="1"/>
          </p:nvPr>
        </p:nvSpPr>
        <p:spPr>
          <a:xfrm>
            <a:off x="677159" y="4527448"/>
            <a:ext cx="8594429" cy="1513914"/>
          </a:xfrm>
        </p:spPr>
        <p:txBody>
          <a:bodyPr anchor="t">
            <a:normAutofit/>
          </a:bodyPr>
          <a:lstStyle>
            <a:lvl1pPr marL="0" indent="0" algn="l">
              <a:buNone/>
              <a:defRPr sz="1799">
                <a:solidFill>
                  <a:schemeClr val="tx1">
                    <a:lumMod val="75000"/>
                    <a:lumOff val="2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FE8FB1-0A7A-443E-AAF7-31D4FA1AA312}" type="datetimeFigureOut">
              <a:rPr lang="en-US" smtClean="0"/>
              <a:pPr/>
              <a:t>7/14/2025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BA54BD-C84D-46CE-8B72-31BFB26ABA43}" type="slidenum">
              <a:rPr lang="en-US" smtClean="0"/>
              <a:pPr/>
              <a:t>‹#›</a:t>
            </a:fld>
            <a:endParaRPr lang="en-US" dirty="0"/>
          </a:p>
        </p:txBody>
      </p:sp>
    </p:spTree>
    <p:extLst>
      <p:ext uri="{BB962C8B-B14F-4D97-AF65-F5344CB8AC3E}">
        <p14:creationId xmlns:p14="http://schemas.microsoft.com/office/powerpoint/2010/main" val="22349629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092" y="609600"/>
            <a:ext cx="8092026" cy="3022600"/>
          </a:xfrm>
        </p:spPr>
        <p:txBody>
          <a:bodyPr anchor="ctr">
            <a:normAutofit/>
          </a:bodyPr>
          <a:lstStyle>
            <a:lvl1pPr algn="l">
              <a:defRPr sz="4399"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156" y="4013200"/>
            <a:ext cx="8594430" cy="514248"/>
          </a:xfrm>
        </p:spPr>
        <p:txBody>
          <a:bodyPr anchor="b">
            <a:noAutofit/>
          </a:bodyPr>
          <a:lstStyle>
            <a:lvl1pPr marL="0" indent="0">
              <a:buFontTx/>
              <a:buNone/>
              <a:defRPr sz="2399">
                <a:solidFill>
                  <a:schemeClr val="tx1">
                    <a:lumMod val="75000"/>
                    <a:lumOff val="25000"/>
                  </a:schemeClr>
                </a:solidFill>
              </a:defRPr>
            </a:lvl1pPr>
            <a:lvl2pPr marL="457063" indent="0">
              <a:buFontTx/>
              <a:buNone/>
              <a:defRPr/>
            </a:lvl2pPr>
            <a:lvl3pPr marL="914126" indent="0">
              <a:buFontTx/>
              <a:buNone/>
              <a:defRPr/>
            </a:lvl3pPr>
            <a:lvl4pPr marL="1371189" indent="0">
              <a:buFontTx/>
              <a:buNone/>
              <a:defRPr/>
            </a:lvl4pPr>
            <a:lvl5pPr marL="1828251" indent="0">
              <a:buFontTx/>
              <a:buNone/>
              <a:defRPr/>
            </a:lvl5pPr>
          </a:lstStyle>
          <a:p>
            <a:pPr lvl="0"/>
            <a:r>
              <a:rPr lang="en-US"/>
              <a:t>Click to edit Master text styles</a:t>
            </a:r>
          </a:p>
        </p:txBody>
      </p:sp>
      <p:sp>
        <p:nvSpPr>
          <p:cNvPr id="3" name="Text Placeholder 2"/>
          <p:cNvSpPr>
            <a:spLocks noGrp="1"/>
          </p:cNvSpPr>
          <p:nvPr>
            <p:ph type="body" idx="1"/>
          </p:nvPr>
        </p:nvSpPr>
        <p:spPr>
          <a:xfrm>
            <a:off x="677159" y="4527448"/>
            <a:ext cx="8594429" cy="1513914"/>
          </a:xfrm>
        </p:spPr>
        <p:txBody>
          <a:bodyPr anchor="t">
            <a:normAutofit/>
          </a:bodyPr>
          <a:lstStyle>
            <a:lvl1pPr marL="0" indent="0" algn="l">
              <a:buNone/>
              <a:defRPr sz="1799">
                <a:solidFill>
                  <a:schemeClr val="tx1">
                    <a:lumMod val="50000"/>
                    <a:lumOff val="50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FE8FB1-0A7A-443E-AAF7-31D4FA1AA312}" type="datetimeFigureOut">
              <a:rPr lang="en-US" smtClean="0"/>
              <a:pPr/>
              <a:t>7/14/2025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BA54BD-C84D-46CE-8B72-31BFB26ABA43}" type="slidenum">
              <a:rPr lang="en-US" smtClean="0"/>
              <a:pPr/>
              <a:t>‹#›</a:t>
            </a:fld>
            <a:endParaRPr lang="en-US" dirty="0"/>
          </a:p>
        </p:txBody>
      </p:sp>
      <p:sp>
        <p:nvSpPr>
          <p:cNvPr id="24" name="TextBox 23"/>
          <p:cNvSpPr txBox="1"/>
          <p:nvPr/>
        </p:nvSpPr>
        <p:spPr>
          <a:xfrm>
            <a:off x="541729" y="790378"/>
            <a:ext cx="609441" cy="584776"/>
          </a:xfrm>
          <a:prstGeom prst="rect">
            <a:avLst/>
          </a:prstGeom>
        </p:spPr>
        <p:txBody>
          <a:bodyPr vert="horz" lIns="91416" tIns="45708" rIns="91416" bIns="45708" rtlCol="0" anchor="ctr">
            <a:noAutofit/>
          </a:bodyPr>
          <a:lstStyle/>
          <a:p>
            <a:pPr lvl="0"/>
            <a:r>
              <a:rPr lang="en-US" sz="7998"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0695" y="2886556"/>
            <a:ext cx="609441" cy="584776"/>
          </a:xfrm>
          <a:prstGeom prst="rect">
            <a:avLst/>
          </a:prstGeom>
        </p:spPr>
        <p:txBody>
          <a:bodyPr vert="horz" lIns="91416" tIns="45708" rIns="91416" bIns="45708" rtlCol="0" anchor="ctr">
            <a:noAutofit/>
          </a:bodyPr>
          <a:lstStyle/>
          <a:p>
            <a:pPr lvl="0"/>
            <a:r>
              <a:rPr lang="en-US" sz="7998"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7587471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621" y="609600"/>
            <a:ext cx="8585966" cy="3022600"/>
          </a:xfrm>
        </p:spPr>
        <p:txBody>
          <a:bodyPr anchor="ctr">
            <a:normAutofit/>
          </a:bodyPr>
          <a:lstStyle>
            <a:lvl1pPr algn="l">
              <a:defRPr sz="4399"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156" y="4013200"/>
            <a:ext cx="8594430" cy="514248"/>
          </a:xfrm>
        </p:spPr>
        <p:txBody>
          <a:bodyPr anchor="b">
            <a:noAutofit/>
          </a:bodyPr>
          <a:lstStyle>
            <a:lvl1pPr marL="0" indent="0">
              <a:buFontTx/>
              <a:buNone/>
              <a:defRPr sz="2399">
                <a:solidFill>
                  <a:schemeClr val="accent1"/>
                </a:solidFill>
              </a:defRPr>
            </a:lvl1pPr>
            <a:lvl2pPr marL="457063" indent="0">
              <a:buFontTx/>
              <a:buNone/>
              <a:defRPr/>
            </a:lvl2pPr>
            <a:lvl3pPr marL="914126" indent="0">
              <a:buFontTx/>
              <a:buNone/>
              <a:defRPr/>
            </a:lvl3pPr>
            <a:lvl4pPr marL="1371189" indent="0">
              <a:buFontTx/>
              <a:buNone/>
              <a:defRPr/>
            </a:lvl4pPr>
            <a:lvl5pPr marL="1828251" indent="0">
              <a:buFontTx/>
              <a:buNone/>
              <a:defRPr/>
            </a:lvl5pPr>
          </a:lstStyle>
          <a:p>
            <a:pPr lvl="0"/>
            <a:r>
              <a:rPr lang="en-US"/>
              <a:t>Click to edit Master text styles</a:t>
            </a:r>
          </a:p>
        </p:txBody>
      </p:sp>
      <p:sp>
        <p:nvSpPr>
          <p:cNvPr id="3" name="Text Placeholder 2"/>
          <p:cNvSpPr>
            <a:spLocks noGrp="1"/>
          </p:cNvSpPr>
          <p:nvPr>
            <p:ph type="body" idx="1"/>
          </p:nvPr>
        </p:nvSpPr>
        <p:spPr>
          <a:xfrm>
            <a:off x="677159" y="4527448"/>
            <a:ext cx="8594429" cy="1513914"/>
          </a:xfrm>
        </p:spPr>
        <p:txBody>
          <a:bodyPr anchor="t">
            <a:normAutofit/>
          </a:bodyPr>
          <a:lstStyle>
            <a:lvl1pPr marL="0" indent="0" algn="l">
              <a:buNone/>
              <a:defRPr sz="1799">
                <a:solidFill>
                  <a:schemeClr val="tx1">
                    <a:lumMod val="50000"/>
                    <a:lumOff val="50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FE8FB1-0A7A-443E-AAF7-31D4FA1AA312}" type="datetimeFigureOut">
              <a:rPr lang="en-US" smtClean="0"/>
              <a:pPr/>
              <a:t>7/14/2025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BA54BD-C84D-46CE-8B72-31BFB26ABA43}" type="slidenum">
              <a:rPr lang="en-US" smtClean="0"/>
              <a:pPr/>
              <a:t>‹#›</a:t>
            </a:fld>
            <a:endParaRPr lang="en-US" dirty="0"/>
          </a:p>
        </p:txBody>
      </p:sp>
    </p:spTree>
    <p:extLst>
      <p:ext uri="{BB962C8B-B14F-4D97-AF65-F5344CB8AC3E}">
        <p14:creationId xmlns:p14="http://schemas.microsoft.com/office/powerpoint/2010/main" val="31624915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FE8FB1-0A7A-443E-AAF7-31D4FA1AA312}" type="datetimeFigureOut">
              <a:rPr lang="en-US" smtClean="0"/>
              <a:t>7/14/2025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BA54BD-C84D-46CE-8B72-31BFB26ABA43}" type="slidenum">
              <a:rPr lang="en-US" smtClean="0"/>
              <a:t>‹#›</a:t>
            </a:fld>
            <a:endParaRPr lang="en-US" dirty="0"/>
          </a:p>
        </p:txBody>
      </p:sp>
    </p:spTree>
    <p:extLst>
      <p:ext uri="{BB962C8B-B14F-4D97-AF65-F5344CB8AC3E}">
        <p14:creationId xmlns:p14="http://schemas.microsoft.com/office/powerpoint/2010/main" val="1962341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5599" y="609600"/>
            <a:ext cx="130440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159" y="609600"/>
            <a:ext cx="7058311"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FE8FB1-0A7A-443E-AAF7-31D4FA1AA312}" type="datetimeFigureOut">
              <a:rPr lang="en-US" smtClean="0"/>
              <a:t>7/14/2025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BA54BD-C84D-46CE-8B72-31BFB26ABA43}" type="slidenum">
              <a:rPr lang="en-US" smtClean="0"/>
              <a:t>‹#›</a:t>
            </a:fld>
            <a:endParaRPr lang="en-US" dirty="0"/>
          </a:p>
        </p:txBody>
      </p:sp>
    </p:spTree>
    <p:extLst>
      <p:ext uri="{BB962C8B-B14F-4D97-AF65-F5344CB8AC3E}">
        <p14:creationId xmlns:p14="http://schemas.microsoft.com/office/powerpoint/2010/main" val="1965924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FE8FB1-0A7A-443E-AAF7-31D4FA1AA312}" type="datetimeFigureOut">
              <a:rPr lang="en-US" smtClean="0"/>
              <a:t>7/14/2025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7" name="Picture 2">
            <a:extLst>
              <a:ext uri="{FF2B5EF4-FFF2-40B4-BE49-F238E27FC236}">
                <a16:creationId xmlns:a16="http://schemas.microsoft.com/office/drawing/2014/main" id="{D391FE2F-9972-1EC9-CA24-ABF37D1EC8E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98063" y="5876926"/>
            <a:ext cx="2143125" cy="819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7454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159" y="2700868"/>
            <a:ext cx="8594429" cy="1826581"/>
          </a:xfrm>
        </p:spPr>
        <p:txBody>
          <a:bodyPr anchor="b"/>
          <a:lstStyle>
            <a:lvl1pPr algn="l">
              <a:defRPr sz="3999" b="0" cap="none"/>
            </a:lvl1pPr>
          </a:lstStyle>
          <a:p>
            <a:r>
              <a:rPr lang="en-US"/>
              <a:t>Click to edit Master title style</a:t>
            </a:r>
            <a:endParaRPr lang="en-US" dirty="0"/>
          </a:p>
        </p:txBody>
      </p:sp>
      <p:sp>
        <p:nvSpPr>
          <p:cNvPr id="3" name="Text Placeholder 2"/>
          <p:cNvSpPr>
            <a:spLocks noGrp="1"/>
          </p:cNvSpPr>
          <p:nvPr>
            <p:ph type="body" idx="1"/>
          </p:nvPr>
        </p:nvSpPr>
        <p:spPr>
          <a:xfrm>
            <a:off x="677159" y="4527448"/>
            <a:ext cx="8594429" cy="860400"/>
          </a:xfrm>
        </p:spPr>
        <p:txBody>
          <a:bodyPr anchor="t"/>
          <a:lstStyle>
            <a:lvl1pPr marL="0" indent="0" algn="l">
              <a:buNone/>
              <a:defRPr sz="1999">
                <a:solidFill>
                  <a:schemeClr val="tx1">
                    <a:lumMod val="50000"/>
                    <a:lumOff val="50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FE8FB1-0A7A-443E-AAF7-31D4FA1AA312}" type="datetimeFigureOut">
              <a:rPr lang="en-US" smtClean="0"/>
              <a:t>7/14/2025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7" name="Picture 2">
            <a:extLst>
              <a:ext uri="{FF2B5EF4-FFF2-40B4-BE49-F238E27FC236}">
                <a16:creationId xmlns:a16="http://schemas.microsoft.com/office/drawing/2014/main" id="{DAFAD74A-ECD2-34A3-45B5-B481E2FE0AE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56019" y="5916643"/>
            <a:ext cx="2143125" cy="819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096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158" y="2160589"/>
            <a:ext cx="418294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8645" y="2160590"/>
            <a:ext cx="418294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AFE8FB1-0A7A-443E-AAF7-31D4FA1AA312}" type="datetimeFigureOut">
              <a:rPr lang="en-US" smtClean="0"/>
              <a:t>7/14/2025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pic>
        <p:nvPicPr>
          <p:cNvPr id="8" name="Picture 2">
            <a:extLst>
              <a:ext uri="{FF2B5EF4-FFF2-40B4-BE49-F238E27FC236}">
                <a16:creationId xmlns:a16="http://schemas.microsoft.com/office/drawing/2014/main" id="{4C29A6C7-1B2D-885B-237C-A7304BC8B7B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914657" y="5891303"/>
            <a:ext cx="2143125" cy="819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286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570" y="2160983"/>
            <a:ext cx="4184533" cy="576262"/>
          </a:xfrm>
        </p:spPr>
        <p:txBody>
          <a:bodyPr anchor="b">
            <a:noAutofit/>
          </a:bodyPr>
          <a:lstStyle>
            <a:lvl1pPr marL="0" indent="0">
              <a:buNone/>
              <a:defRPr sz="23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675570" y="2737246"/>
            <a:ext cx="418453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7058" y="2160983"/>
            <a:ext cx="4184528" cy="576262"/>
          </a:xfrm>
        </p:spPr>
        <p:txBody>
          <a:bodyPr anchor="b">
            <a:noAutofit/>
          </a:bodyPr>
          <a:lstStyle>
            <a:lvl1pPr marL="0" indent="0">
              <a:buNone/>
              <a:defRPr sz="23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7059" y="2737246"/>
            <a:ext cx="418452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AFE8FB1-0A7A-443E-AAF7-31D4FA1AA312}" type="datetimeFigureOut">
              <a:rPr lang="en-US" smtClean="0"/>
              <a:t>7/14/2025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pic>
        <p:nvPicPr>
          <p:cNvPr id="10" name="Picture 2">
            <a:extLst>
              <a:ext uri="{FF2B5EF4-FFF2-40B4-BE49-F238E27FC236}">
                <a16:creationId xmlns:a16="http://schemas.microsoft.com/office/drawing/2014/main" id="{0C8124F6-F193-8A5C-76BA-E8B857F0034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798843" y="5853564"/>
            <a:ext cx="2143125" cy="819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356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158" y="609600"/>
            <a:ext cx="8594429"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AFE8FB1-0A7A-443E-AAF7-31D4FA1AA312}" type="datetimeFigureOut">
              <a:rPr lang="en-US" smtClean="0"/>
              <a:t>7/14/2025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pic>
        <p:nvPicPr>
          <p:cNvPr id="6" name="Picture 2">
            <a:extLst>
              <a:ext uri="{FF2B5EF4-FFF2-40B4-BE49-F238E27FC236}">
                <a16:creationId xmlns:a16="http://schemas.microsoft.com/office/drawing/2014/main" id="{35593E40-19D1-3665-6DCD-3EC59927445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798843" y="5768525"/>
            <a:ext cx="2143125" cy="819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293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FE8FB1-0A7A-443E-AAF7-31D4FA1AA312}" type="datetimeFigureOut">
              <a:rPr lang="en-US" smtClean="0"/>
              <a:t>7/14/2025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pic>
        <p:nvPicPr>
          <p:cNvPr id="5" name="Picture 2">
            <a:extLst>
              <a:ext uri="{FF2B5EF4-FFF2-40B4-BE49-F238E27FC236}">
                <a16:creationId xmlns:a16="http://schemas.microsoft.com/office/drawing/2014/main" id="{CECBF91E-9270-7AA8-4780-2D42E334409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28212" y="5857877"/>
            <a:ext cx="2143125" cy="819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715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158" y="1498604"/>
            <a:ext cx="3853524" cy="1278466"/>
          </a:xfrm>
        </p:spPr>
        <p:txBody>
          <a:bodyPr anchor="b">
            <a:normAutofit/>
          </a:bodyPr>
          <a:lstStyle>
            <a:lvl1pPr>
              <a:defRPr sz="1999"/>
            </a:lvl1pPr>
          </a:lstStyle>
          <a:p>
            <a:r>
              <a:rPr lang="en-US"/>
              <a:t>Click to edit Master title style</a:t>
            </a:r>
            <a:endParaRPr lang="en-US" dirty="0"/>
          </a:p>
        </p:txBody>
      </p:sp>
      <p:sp>
        <p:nvSpPr>
          <p:cNvPr id="3" name="Content Placeholder 2"/>
          <p:cNvSpPr>
            <a:spLocks noGrp="1"/>
          </p:cNvSpPr>
          <p:nvPr>
            <p:ph idx="1"/>
          </p:nvPr>
        </p:nvSpPr>
        <p:spPr>
          <a:xfrm>
            <a:off x="4759222" y="514925"/>
            <a:ext cx="4512366"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158" y="2777069"/>
            <a:ext cx="3853524" cy="2584449"/>
          </a:xfrm>
        </p:spPr>
        <p:txBody>
          <a:bodyPr>
            <a:normAutofit/>
          </a:bodyPr>
          <a:lstStyle>
            <a:lvl1pPr marL="0" indent="0">
              <a:buNone/>
              <a:defRPr sz="1400"/>
            </a:lvl1pPr>
            <a:lvl2pPr marL="456926" indent="0">
              <a:buNone/>
              <a:defRPr sz="1400"/>
            </a:lvl2pPr>
            <a:lvl3pPr marL="913852" indent="0">
              <a:buNone/>
              <a:defRPr sz="1200"/>
            </a:lvl3pPr>
            <a:lvl4pPr marL="1370778" indent="0">
              <a:buNone/>
              <a:defRPr sz="1000"/>
            </a:lvl4pPr>
            <a:lvl5pPr marL="1827703" indent="0">
              <a:buNone/>
              <a:defRPr sz="1000"/>
            </a:lvl5pPr>
            <a:lvl6pPr marL="2284628" indent="0">
              <a:buNone/>
              <a:defRPr sz="1000"/>
            </a:lvl6pPr>
            <a:lvl7pPr marL="2741554" indent="0">
              <a:buNone/>
              <a:defRPr sz="1000"/>
            </a:lvl7pPr>
            <a:lvl8pPr marL="3198480" indent="0">
              <a:buNone/>
              <a:defRPr sz="1000"/>
            </a:lvl8pPr>
            <a:lvl9pPr marL="3655406"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AFE8FB1-0A7A-443E-AAF7-31D4FA1AA312}" type="datetimeFigureOut">
              <a:rPr lang="en-US" smtClean="0"/>
              <a:t>7/14/2025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pic>
        <p:nvPicPr>
          <p:cNvPr id="8" name="Picture 2">
            <a:extLst>
              <a:ext uri="{FF2B5EF4-FFF2-40B4-BE49-F238E27FC236}">
                <a16:creationId xmlns:a16="http://schemas.microsoft.com/office/drawing/2014/main" id="{B8062B6A-9075-8AAC-B1C2-71580E1BEC2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08787" y="5849597"/>
            <a:ext cx="2143125" cy="819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667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158" y="4800600"/>
            <a:ext cx="8594428" cy="566738"/>
          </a:xfrm>
        </p:spPr>
        <p:txBody>
          <a:bodyPr anchor="b">
            <a:normAutofit/>
          </a:bodyPr>
          <a:lstStyle>
            <a:lvl1pPr algn="l">
              <a:defRPr sz="2399"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158" y="609600"/>
            <a:ext cx="8594429" cy="3845718"/>
          </a:xfrm>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dirty="0"/>
              <a:t>Click icon to add picture</a:t>
            </a:r>
          </a:p>
        </p:txBody>
      </p:sp>
      <p:sp>
        <p:nvSpPr>
          <p:cNvPr id="4" name="Text Placeholder 3"/>
          <p:cNvSpPr>
            <a:spLocks noGrp="1"/>
          </p:cNvSpPr>
          <p:nvPr>
            <p:ph type="body" sz="half" idx="2"/>
          </p:nvPr>
        </p:nvSpPr>
        <p:spPr>
          <a:xfrm>
            <a:off x="677158" y="5367338"/>
            <a:ext cx="8594428" cy="674024"/>
          </a:xfrm>
        </p:spPr>
        <p:txBody>
          <a:bodyPr>
            <a:normAutofit/>
          </a:bodyPr>
          <a:lstStyle>
            <a:lvl1pPr marL="0" indent="0">
              <a:buNone/>
              <a:defRPr sz="12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5" name="Date Placeholder 4"/>
          <p:cNvSpPr>
            <a:spLocks noGrp="1"/>
          </p:cNvSpPr>
          <p:nvPr>
            <p:ph type="dt" sz="half" idx="10"/>
          </p:nvPr>
        </p:nvSpPr>
        <p:spPr/>
        <p:txBody>
          <a:bodyPr/>
          <a:lstStyle/>
          <a:p>
            <a:fld id="{9AFE8FB1-0A7A-443E-AAF7-31D4FA1AA312}" type="datetimeFigureOut">
              <a:rPr lang="en-US" smtClean="0"/>
              <a:t>7/14/2025</a:t>
            </a:fld>
            <a:endParaRPr lang="en-US" dirty="0"/>
          </a:p>
        </p:txBody>
      </p:sp>
      <p:pic>
        <p:nvPicPr>
          <p:cNvPr id="8" name="Picture 2">
            <a:extLst>
              <a:ext uri="{FF2B5EF4-FFF2-40B4-BE49-F238E27FC236}">
                <a16:creationId xmlns:a16="http://schemas.microsoft.com/office/drawing/2014/main" id="{941B5C5F-BD94-26E6-94A8-5F6BE0C2D30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45349" y="5857877"/>
            <a:ext cx="2143125" cy="819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4244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88825"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158" y="609600"/>
            <a:ext cx="8594429"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158" y="2160590"/>
            <a:ext cx="8594429"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3257" y="6041363"/>
            <a:ext cx="91170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AFE8FB1-0A7A-443E-AAF7-31D4FA1AA312}" type="datetimeFigureOut">
              <a:rPr lang="en-US" smtClean="0"/>
              <a:pPr/>
              <a:t>7/14/2025</a:t>
            </a:fld>
            <a:endParaRPr lang="en-US" dirty="0"/>
          </a:p>
        </p:txBody>
      </p:sp>
      <p:sp>
        <p:nvSpPr>
          <p:cNvPr id="5" name="Footer Placeholder 4"/>
          <p:cNvSpPr>
            <a:spLocks noGrp="1"/>
          </p:cNvSpPr>
          <p:nvPr>
            <p:ph type="ftr" sz="quarter" idx="3"/>
          </p:nvPr>
        </p:nvSpPr>
        <p:spPr>
          <a:xfrm>
            <a:off x="677158" y="6041363"/>
            <a:ext cx="629597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88426" y="6041363"/>
            <a:ext cx="683161" cy="365125"/>
          </a:xfrm>
          <a:prstGeom prst="rect">
            <a:avLst/>
          </a:prstGeom>
        </p:spPr>
        <p:txBody>
          <a:bodyPr vert="horz" lIns="91440" tIns="45720" rIns="91440" bIns="45720" rtlCol="0" anchor="ctr"/>
          <a:lstStyle>
            <a:lvl1pPr algn="r">
              <a:defRPr sz="900">
                <a:solidFill>
                  <a:schemeClr val="accent1"/>
                </a:solidFill>
              </a:defRPr>
            </a:lvl1pPr>
          </a:lstStyle>
          <a:p>
            <a:fld id="{25BA54BD-C84D-46CE-8B72-31BFB26ABA43}" type="slidenum">
              <a:rPr lang="en-US" smtClean="0"/>
              <a:pPr/>
              <a:t>‹#›</a:t>
            </a:fld>
            <a:endParaRPr lang="en-US" dirty="0"/>
          </a:p>
        </p:txBody>
      </p:sp>
    </p:spTree>
    <p:extLst>
      <p:ext uri="{BB962C8B-B14F-4D97-AF65-F5344CB8AC3E}">
        <p14:creationId xmlns:p14="http://schemas.microsoft.com/office/powerpoint/2010/main" val="380959974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063" rtl="0" eaLnBrk="1" latinLnBrk="0" hangingPunct="1">
        <a:spcBef>
          <a:spcPct val="0"/>
        </a:spcBef>
        <a:buNone/>
        <a:defRPr sz="3599"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797" indent="-342797" algn="l" defTabSz="457063" rtl="0" eaLnBrk="1" latinLnBrk="0" hangingPunct="1">
        <a:spcBef>
          <a:spcPts val="1000"/>
        </a:spcBef>
        <a:spcAft>
          <a:spcPts val="0"/>
        </a:spcAft>
        <a:buClr>
          <a:schemeClr val="accent1"/>
        </a:buClr>
        <a:buSzPct val="80000"/>
        <a:buFont typeface="Wingdings 3" charset="2"/>
        <a:buChar char=""/>
        <a:defRPr sz="1799" kern="1200">
          <a:solidFill>
            <a:schemeClr val="tx1">
              <a:lumMod val="75000"/>
              <a:lumOff val="25000"/>
            </a:schemeClr>
          </a:solidFill>
          <a:latin typeface="+mn-lt"/>
          <a:ea typeface="+mn-ea"/>
          <a:cs typeface="+mn-cs"/>
        </a:defRPr>
      </a:lvl1pPr>
      <a:lvl2pPr marL="742727" indent="-285664" algn="l" defTabSz="457063"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2657" indent="-228531" algn="l" defTabSz="457063"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599720"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6783"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3846"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0908"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7971"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5034"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063" rtl="0" eaLnBrk="1" latinLnBrk="0" hangingPunct="1">
        <a:defRPr sz="1799" kern="1200">
          <a:solidFill>
            <a:schemeClr val="tx1"/>
          </a:solidFill>
          <a:latin typeface="+mn-lt"/>
          <a:ea typeface="+mn-ea"/>
          <a:cs typeface="+mn-cs"/>
        </a:defRPr>
      </a:lvl1pPr>
      <a:lvl2pPr marL="457063" algn="l" defTabSz="457063" rtl="0" eaLnBrk="1" latinLnBrk="0" hangingPunct="1">
        <a:defRPr sz="1799" kern="1200">
          <a:solidFill>
            <a:schemeClr val="tx1"/>
          </a:solidFill>
          <a:latin typeface="+mn-lt"/>
          <a:ea typeface="+mn-ea"/>
          <a:cs typeface="+mn-cs"/>
        </a:defRPr>
      </a:lvl2pPr>
      <a:lvl3pPr marL="914126" algn="l" defTabSz="457063" rtl="0" eaLnBrk="1" latinLnBrk="0" hangingPunct="1">
        <a:defRPr sz="1799" kern="1200">
          <a:solidFill>
            <a:schemeClr val="tx1"/>
          </a:solidFill>
          <a:latin typeface="+mn-lt"/>
          <a:ea typeface="+mn-ea"/>
          <a:cs typeface="+mn-cs"/>
        </a:defRPr>
      </a:lvl3pPr>
      <a:lvl4pPr marL="1371189" algn="l" defTabSz="457063" rtl="0" eaLnBrk="1" latinLnBrk="0" hangingPunct="1">
        <a:defRPr sz="1799" kern="1200">
          <a:solidFill>
            <a:schemeClr val="tx1"/>
          </a:solidFill>
          <a:latin typeface="+mn-lt"/>
          <a:ea typeface="+mn-ea"/>
          <a:cs typeface="+mn-cs"/>
        </a:defRPr>
      </a:lvl4pPr>
      <a:lvl5pPr marL="1828251" algn="l" defTabSz="457063" rtl="0" eaLnBrk="1" latinLnBrk="0" hangingPunct="1">
        <a:defRPr sz="1799" kern="1200">
          <a:solidFill>
            <a:schemeClr val="tx1"/>
          </a:solidFill>
          <a:latin typeface="+mn-lt"/>
          <a:ea typeface="+mn-ea"/>
          <a:cs typeface="+mn-cs"/>
        </a:defRPr>
      </a:lvl5pPr>
      <a:lvl6pPr marL="2285314" algn="l" defTabSz="457063" rtl="0" eaLnBrk="1" latinLnBrk="0" hangingPunct="1">
        <a:defRPr sz="1799" kern="1200">
          <a:solidFill>
            <a:schemeClr val="tx1"/>
          </a:solidFill>
          <a:latin typeface="+mn-lt"/>
          <a:ea typeface="+mn-ea"/>
          <a:cs typeface="+mn-cs"/>
        </a:defRPr>
      </a:lvl6pPr>
      <a:lvl7pPr marL="2742377" algn="l" defTabSz="457063" rtl="0" eaLnBrk="1" latinLnBrk="0" hangingPunct="1">
        <a:defRPr sz="1799" kern="1200">
          <a:solidFill>
            <a:schemeClr val="tx1"/>
          </a:solidFill>
          <a:latin typeface="+mn-lt"/>
          <a:ea typeface="+mn-ea"/>
          <a:cs typeface="+mn-cs"/>
        </a:defRPr>
      </a:lvl7pPr>
      <a:lvl8pPr marL="3199440" algn="l" defTabSz="457063" rtl="0" eaLnBrk="1" latinLnBrk="0" hangingPunct="1">
        <a:defRPr sz="1799" kern="1200">
          <a:solidFill>
            <a:schemeClr val="tx1"/>
          </a:solidFill>
          <a:latin typeface="+mn-lt"/>
          <a:ea typeface="+mn-ea"/>
          <a:cs typeface="+mn-cs"/>
        </a:defRPr>
      </a:lvl8pPr>
      <a:lvl9pPr marL="3656503" algn="l" defTabSz="457063"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www.fns.usda.gov/tn/whole-grain-resource-national-school-lunch-and-breakfast-programs" TargetMode="Externa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hyperlink" Target="https://www.fns.usda.gov/tn/crediting-tip-sheets-child-nutrition-programs"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5.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solidFill>
                  <a:schemeClr val="accent2"/>
                </a:solidFill>
              </a:rPr>
              <a:t>Back to School Training</a:t>
            </a:r>
          </a:p>
        </p:txBody>
      </p:sp>
      <p:sp>
        <p:nvSpPr>
          <p:cNvPr id="3" name="Subtitle 2"/>
          <p:cNvSpPr>
            <a:spLocks noGrp="1"/>
          </p:cNvSpPr>
          <p:nvPr>
            <p:ph type="subTitle" idx="1"/>
          </p:nvPr>
        </p:nvSpPr>
        <p:spPr/>
        <p:txBody>
          <a:bodyPr/>
          <a:lstStyle/>
          <a:p>
            <a:r>
              <a:rPr lang="en-US" dirty="0"/>
              <a:t>School Year 2025-2026</a:t>
            </a:r>
          </a:p>
        </p:txBody>
      </p:sp>
    </p:spTree>
    <p:extLst>
      <p:ext uri="{BB962C8B-B14F-4D97-AF65-F5344CB8AC3E}">
        <p14:creationId xmlns:p14="http://schemas.microsoft.com/office/powerpoint/2010/main" val="1920111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DB8B7-9368-4B5F-813D-6222A6B58CCC}"/>
              </a:ext>
            </a:extLst>
          </p:cNvPr>
          <p:cNvSpPr>
            <a:spLocks noGrp="1"/>
          </p:cNvSpPr>
          <p:nvPr>
            <p:ph type="title"/>
          </p:nvPr>
        </p:nvSpPr>
        <p:spPr>
          <a:xfrm>
            <a:off x="1426646" y="253325"/>
            <a:ext cx="9924197" cy="2220743"/>
          </a:xfrm>
        </p:spPr>
        <p:txBody>
          <a:bodyPr>
            <a:normAutofit fontScale="90000"/>
          </a:bodyPr>
          <a:lstStyle/>
          <a:p>
            <a:pPr algn="ctr"/>
            <a:r>
              <a:rPr lang="en-US" sz="3199" b="1" dirty="0">
                <a:solidFill>
                  <a:schemeClr val="accent2"/>
                </a:solidFill>
              </a:rPr>
              <a:t>Meal Planning Options for Whole Grain-Rich Requirement</a:t>
            </a:r>
            <a:br>
              <a:rPr lang="en-US" sz="3199" dirty="0"/>
            </a:br>
            <a:br>
              <a:rPr lang="en-US" sz="3199" dirty="0"/>
            </a:br>
            <a:r>
              <a:rPr lang="en-US" sz="2799" dirty="0">
                <a:solidFill>
                  <a:schemeClr val="accent2"/>
                </a:solidFill>
              </a:rPr>
              <a:t>Option: Plan menu so enriched grains are served only on one day</a:t>
            </a:r>
            <a:endParaRPr lang="en-US" sz="3199" dirty="0">
              <a:solidFill>
                <a:schemeClr val="accent2"/>
              </a:solidFill>
            </a:endParaRPr>
          </a:p>
        </p:txBody>
      </p:sp>
      <p:graphicFrame>
        <p:nvGraphicFramePr>
          <p:cNvPr id="4" name="Table 4">
            <a:extLst>
              <a:ext uri="{FF2B5EF4-FFF2-40B4-BE49-F238E27FC236}">
                <a16:creationId xmlns:a16="http://schemas.microsoft.com/office/drawing/2014/main" id="{577326A2-0BAC-4482-9017-8EA371146E3B}"/>
              </a:ext>
            </a:extLst>
          </p:cNvPr>
          <p:cNvGraphicFramePr>
            <a:graphicFrameLocks noGrp="1"/>
          </p:cNvGraphicFramePr>
          <p:nvPr>
            <p:ph idx="1"/>
            <p:extLst>
              <p:ext uri="{D42A27DB-BD31-4B8C-83A1-F6EECF244321}">
                <p14:modId xmlns:p14="http://schemas.microsoft.com/office/powerpoint/2010/main" val="700542083"/>
              </p:ext>
            </p:extLst>
          </p:nvPr>
        </p:nvGraphicFramePr>
        <p:xfrm>
          <a:off x="837981" y="3018807"/>
          <a:ext cx="10512860" cy="1285119"/>
        </p:xfrm>
        <a:graphic>
          <a:graphicData uri="http://schemas.openxmlformats.org/drawingml/2006/table">
            <a:tbl>
              <a:tblPr firstRow="1" bandRow="1">
                <a:tableStyleId>{21E4AEA4-8DFA-4A89-87EB-49C32662AFE0}</a:tableStyleId>
              </a:tblPr>
              <a:tblGrid>
                <a:gridCol w="2102572">
                  <a:extLst>
                    <a:ext uri="{9D8B030D-6E8A-4147-A177-3AD203B41FA5}">
                      <a16:colId xmlns:a16="http://schemas.microsoft.com/office/drawing/2014/main" val="1175017444"/>
                    </a:ext>
                  </a:extLst>
                </a:gridCol>
                <a:gridCol w="2102572">
                  <a:extLst>
                    <a:ext uri="{9D8B030D-6E8A-4147-A177-3AD203B41FA5}">
                      <a16:colId xmlns:a16="http://schemas.microsoft.com/office/drawing/2014/main" val="3439445753"/>
                    </a:ext>
                  </a:extLst>
                </a:gridCol>
                <a:gridCol w="2102572">
                  <a:extLst>
                    <a:ext uri="{9D8B030D-6E8A-4147-A177-3AD203B41FA5}">
                      <a16:colId xmlns:a16="http://schemas.microsoft.com/office/drawing/2014/main" val="2132344040"/>
                    </a:ext>
                  </a:extLst>
                </a:gridCol>
                <a:gridCol w="2102572">
                  <a:extLst>
                    <a:ext uri="{9D8B030D-6E8A-4147-A177-3AD203B41FA5}">
                      <a16:colId xmlns:a16="http://schemas.microsoft.com/office/drawing/2014/main" val="2336678648"/>
                    </a:ext>
                  </a:extLst>
                </a:gridCol>
                <a:gridCol w="2102572">
                  <a:extLst>
                    <a:ext uri="{9D8B030D-6E8A-4147-A177-3AD203B41FA5}">
                      <a16:colId xmlns:a16="http://schemas.microsoft.com/office/drawing/2014/main" val="4169094881"/>
                    </a:ext>
                  </a:extLst>
                </a:gridCol>
              </a:tblGrid>
              <a:tr h="370743">
                <a:tc>
                  <a:txBody>
                    <a:bodyPr/>
                    <a:lstStyle/>
                    <a:p>
                      <a:pPr algn="ctr"/>
                      <a:r>
                        <a:rPr lang="en-US" sz="1800" dirty="0"/>
                        <a:t>Monday</a:t>
                      </a:r>
                    </a:p>
                  </a:txBody>
                  <a:tcPr marL="91416" marR="91416" marT="45708" marB="45708"/>
                </a:tc>
                <a:tc>
                  <a:txBody>
                    <a:bodyPr/>
                    <a:lstStyle/>
                    <a:p>
                      <a:pPr algn="ctr"/>
                      <a:r>
                        <a:rPr lang="en-US" sz="1800" dirty="0"/>
                        <a:t>Tuesday</a:t>
                      </a:r>
                    </a:p>
                  </a:txBody>
                  <a:tcPr marL="91416" marR="91416" marT="45708" marB="45708"/>
                </a:tc>
                <a:tc>
                  <a:txBody>
                    <a:bodyPr/>
                    <a:lstStyle/>
                    <a:p>
                      <a:pPr algn="ctr"/>
                      <a:r>
                        <a:rPr lang="en-US" sz="1800" dirty="0"/>
                        <a:t>Wednesday</a:t>
                      </a:r>
                    </a:p>
                  </a:txBody>
                  <a:tcPr marL="91416" marR="91416" marT="45708" marB="45708"/>
                </a:tc>
                <a:tc>
                  <a:txBody>
                    <a:bodyPr/>
                    <a:lstStyle/>
                    <a:p>
                      <a:pPr algn="ctr"/>
                      <a:r>
                        <a:rPr lang="en-US" sz="1800" dirty="0"/>
                        <a:t>Thursday</a:t>
                      </a:r>
                    </a:p>
                  </a:txBody>
                  <a:tcPr marL="91416" marR="91416" marT="45708" marB="45708"/>
                </a:tc>
                <a:tc>
                  <a:txBody>
                    <a:bodyPr/>
                    <a:lstStyle/>
                    <a:p>
                      <a:pPr algn="ctr"/>
                      <a:r>
                        <a:rPr lang="en-US" sz="1800" dirty="0"/>
                        <a:t>Friday</a:t>
                      </a:r>
                    </a:p>
                  </a:txBody>
                  <a:tcPr marL="91416" marR="91416" marT="45708" marB="45708"/>
                </a:tc>
                <a:extLst>
                  <a:ext uri="{0D108BD9-81ED-4DB2-BD59-A6C34878D82A}">
                    <a16:rowId xmlns:a16="http://schemas.microsoft.com/office/drawing/2014/main" val="4147401412"/>
                  </a:ext>
                </a:extLst>
              </a:tr>
              <a:tr h="914162">
                <a:tc>
                  <a:txBody>
                    <a:bodyPr/>
                    <a:lstStyle/>
                    <a:p>
                      <a:pPr algn="ctr"/>
                      <a:r>
                        <a:rPr lang="en-US" sz="1800" dirty="0"/>
                        <a:t>WGR</a:t>
                      </a:r>
                    </a:p>
                    <a:p>
                      <a:pPr algn="ctr"/>
                      <a:r>
                        <a:rPr lang="en-US" sz="1800" dirty="0"/>
                        <a:t>2 oz. eq.</a:t>
                      </a:r>
                    </a:p>
                  </a:txBody>
                  <a:tcPr marL="91416" marR="91416" marT="45708" marB="45708"/>
                </a:tc>
                <a:tc>
                  <a:txBody>
                    <a:bodyPr/>
                    <a:lstStyle/>
                    <a:p>
                      <a:pPr algn="ctr"/>
                      <a:r>
                        <a:rPr lang="en-US" sz="1800" dirty="0"/>
                        <a:t>WGR</a:t>
                      </a:r>
                    </a:p>
                    <a:p>
                      <a:pPr algn="ctr"/>
                      <a:r>
                        <a:rPr lang="en-US" sz="1800" dirty="0"/>
                        <a:t>2 oz. eq.</a:t>
                      </a:r>
                    </a:p>
                    <a:p>
                      <a:pPr algn="ctr"/>
                      <a:endParaRPr lang="en-US" sz="1800" dirty="0"/>
                    </a:p>
                  </a:txBody>
                  <a:tcPr marL="91416" marR="91416" marT="45708" marB="45708"/>
                </a:tc>
                <a:tc>
                  <a:txBody>
                    <a:bodyPr/>
                    <a:lstStyle/>
                    <a:p>
                      <a:pPr algn="ctr"/>
                      <a:r>
                        <a:rPr lang="en-US" sz="1800" dirty="0"/>
                        <a:t>WGR</a:t>
                      </a:r>
                    </a:p>
                    <a:p>
                      <a:pPr algn="ctr"/>
                      <a:r>
                        <a:rPr lang="en-US" sz="1800" dirty="0"/>
                        <a:t>2 oz. eq.</a:t>
                      </a:r>
                    </a:p>
                    <a:p>
                      <a:pPr algn="ctr"/>
                      <a:endParaRPr lang="en-US" sz="1800" dirty="0"/>
                    </a:p>
                  </a:txBody>
                  <a:tcPr marL="91416" marR="91416" marT="45708" marB="45708"/>
                </a:tc>
                <a:tc>
                  <a:txBody>
                    <a:bodyPr/>
                    <a:lstStyle/>
                    <a:p>
                      <a:pPr algn="ctr"/>
                      <a:r>
                        <a:rPr lang="en-US" sz="1800" dirty="0"/>
                        <a:t>WGR</a:t>
                      </a:r>
                    </a:p>
                    <a:p>
                      <a:pPr algn="ctr"/>
                      <a:r>
                        <a:rPr lang="en-US" sz="1800" dirty="0"/>
                        <a:t>2 oz. eq.</a:t>
                      </a:r>
                    </a:p>
                    <a:p>
                      <a:pPr algn="ctr"/>
                      <a:endParaRPr lang="en-US" sz="1800" dirty="0"/>
                    </a:p>
                  </a:txBody>
                  <a:tcPr marL="91416" marR="91416" marT="45708" marB="45708"/>
                </a:tc>
                <a:tc>
                  <a:txBody>
                    <a:bodyPr/>
                    <a:lstStyle/>
                    <a:p>
                      <a:pPr algn="ctr"/>
                      <a:r>
                        <a:rPr lang="en-US" sz="1800" dirty="0"/>
                        <a:t>Enriched</a:t>
                      </a:r>
                    </a:p>
                    <a:p>
                      <a:pPr algn="ctr"/>
                      <a:r>
                        <a:rPr lang="en-US" sz="1800" dirty="0"/>
                        <a:t>2 oz. eq.</a:t>
                      </a:r>
                    </a:p>
                    <a:p>
                      <a:pPr algn="ctr"/>
                      <a:endParaRPr lang="en-US" sz="1800" dirty="0"/>
                    </a:p>
                  </a:txBody>
                  <a:tcPr marL="91416" marR="91416" marT="45708" marB="45708"/>
                </a:tc>
                <a:extLst>
                  <a:ext uri="{0D108BD9-81ED-4DB2-BD59-A6C34878D82A}">
                    <a16:rowId xmlns:a16="http://schemas.microsoft.com/office/drawing/2014/main" val="1343572723"/>
                  </a:ext>
                </a:extLst>
              </a:tr>
            </a:tbl>
          </a:graphicData>
        </a:graphic>
      </p:graphicFrame>
      <p:sp>
        <p:nvSpPr>
          <p:cNvPr id="5" name="Rectangle: Rounded Corners 4" descr="Rectangle around equation.">
            <a:extLst>
              <a:ext uri="{FF2B5EF4-FFF2-40B4-BE49-F238E27FC236}">
                <a16:creationId xmlns:a16="http://schemas.microsoft.com/office/drawing/2014/main" id="{DBE81F49-8325-490F-AC6E-050F1D4EA514}"/>
              </a:ext>
            </a:extLst>
          </p:cNvPr>
          <p:cNvSpPr/>
          <p:nvPr/>
        </p:nvSpPr>
        <p:spPr>
          <a:xfrm>
            <a:off x="3169094" y="4761973"/>
            <a:ext cx="6190182" cy="1427834"/>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6" name="TextBox 5">
            <a:extLst>
              <a:ext uri="{FF2B5EF4-FFF2-40B4-BE49-F238E27FC236}">
                <a16:creationId xmlns:a16="http://schemas.microsoft.com/office/drawing/2014/main" id="{2EBF304E-2C8E-48B5-9A77-ABFC45CBBF19}"/>
              </a:ext>
            </a:extLst>
          </p:cNvPr>
          <p:cNvSpPr txBox="1"/>
          <p:nvPr/>
        </p:nvSpPr>
        <p:spPr>
          <a:xfrm>
            <a:off x="3708884" y="4937367"/>
            <a:ext cx="3317102" cy="830781"/>
          </a:xfrm>
          <a:prstGeom prst="rect">
            <a:avLst/>
          </a:prstGeom>
          <a:noFill/>
        </p:spPr>
        <p:txBody>
          <a:bodyPr wrap="square" rtlCol="0">
            <a:spAutoFit/>
          </a:bodyPr>
          <a:lstStyle/>
          <a:p>
            <a:pPr algn="ctr"/>
            <a:r>
              <a:rPr lang="en-US" sz="2399" dirty="0"/>
              <a:t>8 oz. eq. WGR</a:t>
            </a:r>
          </a:p>
          <a:p>
            <a:pPr algn="ctr"/>
            <a:r>
              <a:rPr lang="en-US" sz="2399" dirty="0"/>
              <a:t>10 oz. eq. Total Grains</a:t>
            </a:r>
          </a:p>
        </p:txBody>
      </p:sp>
      <p:cxnSp>
        <p:nvCxnSpPr>
          <p:cNvPr id="9" name="Straight Connector 8" descr="Line is the dividing numerator and denominator in the equation 8 ounce equivalents whole grain rich divided by 10 oz equivalents total grains, equals 80%">
            <a:extLst>
              <a:ext uri="{FF2B5EF4-FFF2-40B4-BE49-F238E27FC236}">
                <a16:creationId xmlns:a16="http://schemas.microsoft.com/office/drawing/2014/main" id="{E3631B24-75D1-443D-BC3E-0D10A0412DE6}"/>
              </a:ext>
            </a:extLst>
          </p:cNvPr>
          <p:cNvCxnSpPr/>
          <p:nvPr/>
        </p:nvCxnSpPr>
        <p:spPr>
          <a:xfrm>
            <a:off x="3647942" y="5352756"/>
            <a:ext cx="349993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2DEA17D-98B4-44BC-8028-1889A21D66F5}"/>
              </a:ext>
            </a:extLst>
          </p:cNvPr>
          <p:cNvSpPr txBox="1"/>
          <p:nvPr/>
        </p:nvSpPr>
        <p:spPr>
          <a:xfrm>
            <a:off x="7443890" y="5060445"/>
            <a:ext cx="1753132" cy="584623"/>
          </a:xfrm>
          <a:prstGeom prst="rect">
            <a:avLst/>
          </a:prstGeom>
          <a:noFill/>
        </p:spPr>
        <p:txBody>
          <a:bodyPr wrap="square" rtlCol="0">
            <a:spAutoFit/>
          </a:bodyPr>
          <a:lstStyle/>
          <a:p>
            <a:r>
              <a:rPr lang="en-US" sz="3199" dirty="0"/>
              <a:t>= 80%</a:t>
            </a:r>
          </a:p>
        </p:txBody>
      </p:sp>
    </p:spTree>
    <p:extLst>
      <p:ext uri="{BB962C8B-B14F-4D97-AF65-F5344CB8AC3E}">
        <p14:creationId xmlns:p14="http://schemas.microsoft.com/office/powerpoint/2010/main" val="519486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A2D26-F020-428B-9D75-8E66C97D5B34}"/>
              </a:ext>
            </a:extLst>
          </p:cNvPr>
          <p:cNvSpPr>
            <a:spLocks noGrp="1"/>
          </p:cNvSpPr>
          <p:nvPr>
            <p:ph type="title"/>
          </p:nvPr>
        </p:nvSpPr>
        <p:spPr>
          <a:xfrm>
            <a:off x="150812" y="457200"/>
            <a:ext cx="11430000" cy="1816038"/>
          </a:xfrm>
        </p:spPr>
        <p:txBody>
          <a:bodyPr>
            <a:noAutofit/>
          </a:bodyPr>
          <a:lstStyle/>
          <a:p>
            <a:pPr algn="ctr"/>
            <a:r>
              <a:rPr lang="en-US" sz="3199" b="1" dirty="0">
                <a:solidFill>
                  <a:schemeClr val="accent2"/>
                </a:solidFill>
              </a:rPr>
              <a:t>Menu Planning Options for Whole Grain-Rich Requirement</a:t>
            </a:r>
            <a:br>
              <a:rPr lang="en-US" sz="3199" dirty="0">
                <a:solidFill>
                  <a:schemeClr val="accent2"/>
                </a:solidFill>
              </a:rPr>
            </a:br>
            <a:r>
              <a:rPr lang="en-US" sz="3199" dirty="0">
                <a:solidFill>
                  <a:schemeClr val="accent2"/>
                </a:solidFill>
              </a:rPr>
              <a:t>Option: Incorporate small amounts of enriched grains throughout the week</a:t>
            </a:r>
          </a:p>
        </p:txBody>
      </p:sp>
      <p:graphicFrame>
        <p:nvGraphicFramePr>
          <p:cNvPr id="4" name="Table 4">
            <a:extLst>
              <a:ext uri="{FF2B5EF4-FFF2-40B4-BE49-F238E27FC236}">
                <a16:creationId xmlns:a16="http://schemas.microsoft.com/office/drawing/2014/main" id="{C6EEA9C3-5A34-46B9-B74E-4B136A70C202}"/>
              </a:ext>
            </a:extLst>
          </p:cNvPr>
          <p:cNvGraphicFramePr>
            <a:graphicFrameLocks noGrp="1"/>
          </p:cNvGraphicFramePr>
          <p:nvPr>
            <p:ph idx="1"/>
            <p:extLst>
              <p:ext uri="{D42A27DB-BD31-4B8C-83A1-F6EECF244321}">
                <p14:modId xmlns:p14="http://schemas.microsoft.com/office/powerpoint/2010/main" val="726634444"/>
              </p:ext>
            </p:extLst>
          </p:nvPr>
        </p:nvGraphicFramePr>
        <p:xfrm>
          <a:off x="837981" y="2541756"/>
          <a:ext cx="10512860" cy="2126245"/>
        </p:xfrm>
        <a:graphic>
          <a:graphicData uri="http://schemas.openxmlformats.org/drawingml/2006/table">
            <a:tbl>
              <a:tblPr firstRow="1" bandRow="1">
                <a:tableStyleId>{21E4AEA4-8DFA-4A89-87EB-49C32662AFE0}</a:tableStyleId>
              </a:tblPr>
              <a:tblGrid>
                <a:gridCol w="2102572">
                  <a:extLst>
                    <a:ext uri="{9D8B030D-6E8A-4147-A177-3AD203B41FA5}">
                      <a16:colId xmlns:a16="http://schemas.microsoft.com/office/drawing/2014/main" val="2086723488"/>
                    </a:ext>
                  </a:extLst>
                </a:gridCol>
                <a:gridCol w="2102572">
                  <a:extLst>
                    <a:ext uri="{9D8B030D-6E8A-4147-A177-3AD203B41FA5}">
                      <a16:colId xmlns:a16="http://schemas.microsoft.com/office/drawing/2014/main" val="999421418"/>
                    </a:ext>
                  </a:extLst>
                </a:gridCol>
                <a:gridCol w="2102572">
                  <a:extLst>
                    <a:ext uri="{9D8B030D-6E8A-4147-A177-3AD203B41FA5}">
                      <a16:colId xmlns:a16="http://schemas.microsoft.com/office/drawing/2014/main" val="3898244157"/>
                    </a:ext>
                  </a:extLst>
                </a:gridCol>
                <a:gridCol w="2102572">
                  <a:extLst>
                    <a:ext uri="{9D8B030D-6E8A-4147-A177-3AD203B41FA5}">
                      <a16:colId xmlns:a16="http://schemas.microsoft.com/office/drawing/2014/main" val="2327537851"/>
                    </a:ext>
                  </a:extLst>
                </a:gridCol>
                <a:gridCol w="2102572">
                  <a:extLst>
                    <a:ext uri="{9D8B030D-6E8A-4147-A177-3AD203B41FA5}">
                      <a16:colId xmlns:a16="http://schemas.microsoft.com/office/drawing/2014/main" val="4058958760"/>
                    </a:ext>
                  </a:extLst>
                </a:gridCol>
              </a:tblGrid>
              <a:tr h="374014">
                <a:tc>
                  <a:txBody>
                    <a:bodyPr/>
                    <a:lstStyle/>
                    <a:p>
                      <a:pPr algn="ctr"/>
                      <a:r>
                        <a:rPr lang="en-US" sz="1800" dirty="0"/>
                        <a:t>Monday</a:t>
                      </a:r>
                    </a:p>
                  </a:txBody>
                  <a:tcPr marL="91416" marR="91416" marT="45708" marB="45708"/>
                </a:tc>
                <a:tc>
                  <a:txBody>
                    <a:bodyPr/>
                    <a:lstStyle/>
                    <a:p>
                      <a:pPr algn="ctr"/>
                      <a:r>
                        <a:rPr lang="en-US" sz="1800" dirty="0"/>
                        <a:t>Tuesday</a:t>
                      </a:r>
                    </a:p>
                  </a:txBody>
                  <a:tcPr marL="91416" marR="91416" marT="45708" marB="45708"/>
                </a:tc>
                <a:tc>
                  <a:txBody>
                    <a:bodyPr/>
                    <a:lstStyle/>
                    <a:p>
                      <a:pPr algn="ctr"/>
                      <a:r>
                        <a:rPr lang="en-US" sz="1800" dirty="0"/>
                        <a:t>Wednesday</a:t>
                      </a:r>
                    </a:p>
                  </a:txBody>
                  <a:tcPr marL="91416" marR="91416" marT="45708" marB="45708"/>
                </a:tc>
                <a:tc>
                  <a:txBody>
                    <a:bodyPr/>
                    <a:lstStyle/>
                    <a:p>
                      <a:pPr algn="ctr"/>
                      <a:r>
                        <a:rPr lang="en-US" sz="1800" dirty="0"/>
                        <a:t>Thursday</a:t>
                      </a:r>
                    </a:p>
                  </a:txBody>
                  <a:tcPr marL="91416" marR="91416" marT="45708" marB="45708"/>
                </a:tc>
                <a:tc>
                  <a:txBody>
                    <a:bodyPr/>
                    <a:lstStyle/>
                    <a:p>
                      <a:pPr algn="ctr"/>
                      <a:r>
                        <a:rPr lang="en-US" sz="1800" dirty="0"/>
                        <a:t>Friday</a:t>
                      </a:r>
                    </a:p>
                  </a:txBody>
                  <a:tcPr marL="91416" marR="91416" marT="45708" marB="45708"/>
                </a:tc>
                <a:extLst>
                  <a:ext uri="{0D108BD9-81ED-4DB2-BD59-A6C34878D82A}">
                    <a16:rowId xmlns:a16="http://schemas.microsoft.com/office/drawing/2014/main" val="3951080653"/>
                  </a:ext>
                </a:extLst>
              </a:tr>
              <a:tr h="1752231">
                <a:tc>
                  <a:txBody>
                    <a:bodyPr/>
                    <a:lstStyle/>
                    <a:p>
                      <a:pPr algn="ctr"/>
                      <a:r>
                        <a:rPr lang="en-US" sz="1800" dirty="0"/>
                        <a:t>WGR</a:t>
                      </a:r>
                    </a:p>
                    <a:p>
                      <a:pPr algn="ctr"/>
                      <a:r>
                        <a:rPr lang="en-US" sz="1800" dirty="0"/>
                        <a:t>1 oz. eq.</a:t>
                      </a:r>
                    </a:p>
                    <a:p>
                      <a:pPr algn="ctr"/>
                      <a:r>
                        <a:rPr lang="en-US" sz="1800" dirty="0"/>
                        <a:t>+</a:t>
                      </a:r>
                    </a:p>
                    <a:p>
                      <a:pPr algn="ctr"/>
                      <a:r>
                        <a:rPr lang="en-US" sz="1800" dirty="0"/>
                        <a:t>Enriched</a:t>
                      </a:r>
                    </a:p>
                    <a:p>
                      <a:pPr algn="ctr"/>
                      <a:r>
                        <a:rPr lang="en-US" sz="1800" dirty="0"/>
                        <a:t>0.5 oz. eq.</a:t>
                      </a:r>
                    </a:p>
                  </a:txBody>
                  <a:tcPr marL="91416" marR="91416" marT="45708" marB="45708"/>
                </a:tc>
                <a:tc>
                  <a:txBody>
                    <a:bodyPr/>
                    <a:lstStyle/>
                    <a:p>
                      <a:pPr algn="ctr"/>
                      <a:r>
                        <a:rPr lang="en-US" sz="1800" dirty="0"/>
                        <a:t>WGR</a:t>
                      </a:r>
                    </a:p>
                    <a:p>
                      <a:pPr algn="ctr"/>
                      <a:r>
                        <a:rPr lang="en-US" sz="1800" dirty="0"/>
                        <a:t>1 oz. eq.</a:t>
                      </a:r>
                    </a:p>
                    <a:p>
                      <a:pPr algn="ctr"/>
                      <a:r>
                        <a:rPr lang="en-US" sz="1800" dirty="0"/>
                        <a:t>+</a:t>
                      </a:r>
                    </a:p>
                    <a:p>
                      <a:pPr algn="ctr"/>
                      <a:r>
                        <a:rPr lang="en-US" sz="1800" dirty="0"/>
                        <a:t>Enriched</a:t>
                      </a:r>
                    </a:p>
                    <a:p>
                      <a:pPr algn="ctr"/>
                      <a:r>
                        <a:rPr lang="en-US" sz="1800" dirty="0"/>
                        <a:t>0.5 oz. eq.</a:t>
                      </a:r>
                    </a:p>
                    <a:p>
                      <a:endParaRPr lang="en-US" sz="1800" dirty="0"/>
                    </a:p>
                  </a:txBody>
                  <a:tcPr marL="91416" marR="91416" marT="45708" marB="45708"/>
                </a:tc>
                <a:tc>
                  <a:txBody>
                    <a:bodyPr/>
                    <a:lstStyle/>
                    <a:p>
                      <a:pPr algn="ctr"/>
                      <a:r>
                        <a:rPr lang="en-US" sz="1800" dirty="0"/>
                        <a:t>WGR</a:t>
                      </a:r>
                    </a:p>
                    <a:p>
                      <a:pPr algn="ctr"/>
                      <a:r>
                        <a:rPr lang="en-US" sz="1800" dirty="0"/>
                        <a:t>2 oz. eq.</a:t>
                      </a:r>
                    </a:p>
                    <a:p>
                      <a:endParaRPr lang="en-US" sz="1800" dirty="0"/>
                    </a:p>
                  </a:txBody>
                  <a:tcPr marL="91416" marR="91416" marT="45708" marB="45708"/>
                </a:tc>
                <a:tc>
                  <a:txBody>
                    <a:bodyPr/>
                    <a:lstStyle/>
                    <a:p>
                      <a:pPr algn="ctr"/>
                      <a:r>
                        <a:rPr lang="en-US" sz="1800" dirty="0"/>
                        <a:t>WGR</a:t>
                      </a:r>
                    </a:p>
                    <a:p>
                      <a:pPr algn="ctr"/>
                      <a:r>
                        <a:rPr lang="en-US" sz="1800" dirty="0"/>
                        <a:t>1 oz. eq.</a:t>
                      </a:r>
                    </a:p>
                    <a:p>
                      <a:pPr algn="ctr"/>
                      <a:r>
                        <a:rPr lang="en-US" sz="1800" dirty="0"/>
                        <a:t>+</a:t>
                      </a:r>
                    </a:p>
                    <a:p>
                      <a:pPr algn="ctr"/>
                      <a:r>
                        <a:rPr lang="en-US" sz="1800" dirty="0"/>
                        <a:t>Enriched</a:t>
                      </a:r>
                    </a:p>
                    <a:p>
                      <a:pPr algn="ctr"/>
                      <a:r>
                        <a:rPr lang="en-US" sz="1800" dirty="0"/>
                        <a:t>0.5 oz. eq.</a:t>
                      </a:r>
                    </a:p>
                    <a:p>
                      <a:endParaRPr lang="en-US" sz="1800" dirty="0"/>
                    </a:p>
                  </a:txBody>
                  <a:tcPr marL="91416" marR="91416" marT="45708" marB="45708"/>
                </a:tc>
                <a:tc>
                  <a:txBody>
                    <a:bodyPr/>
                    <a:lstStyle/>
                    <a:p>
                      <a:pPr algn="ctr"/>
                      <a:r>
                        <a:rPr lang="en-US" sz="1800" dirty="0"/>
                        <a:t>WGR</a:t>
                      </a:r>
                    </a:p>
                    <a:p>
                      <a:pPr algn="ctr"/>
                      <a:r>
                        <a:rPr lang="en-US" sz="1800" dirty="0"/>
                        <a:t>2 oz. eq.</a:t>
                      </a:r>
                    </a:p>
                    <a:p>
                      <a:endParaRPr lang="en-US" sz="1800" dirty="0"/>
                    </a:p>
                  </a:txBody>
                  <a:tcPr marL="91416" marR="91416" marT="45708" marB="45708"/>
                </a:tc>
                <a:extLst>
                  <a:ext uri="{0D108BD9-81ED-4DB2-BD59-A6C34878D82A}">
                    <a16:rowId xmlns:a16="http://schemas.microsoft.com/office/drawing/2014/main" val="354060870"/>
                  </a:ext>
                </a:extLst>
              </a:tr>
            </a:tbl>
          </a:graphicData>
        </a:graphic>
      </p:graphicFrame>
      <p:sp>
        <p:nvSpPr>
          <p:cNvPr id="5" name="Rectangle: Rounded Corners 4" descr="Rectangle around equation ">
            <a:extLst>
              <a:ext uri="{FF2B5EF4-FFF2-40B4-BE49-F238E27FC236}">
                <a16:creationId xmlns:a16="http://schemas.microsoft.com/office/drawing/2014/main" id="{13967197-4D47-446C-9C69-5EF5ADD5F22F}"/>
              </a:ext>
            </a:extLst>
          </p:cNvPr>
          <p:cNvSpPr/>
          <p:nvPr/>
        </p:nvSpPr>
        <p:spPr>
          <a:xfrm>
            <a:off x="3169094" y="4936518"/>
            <a:ext cx="6190182" cy="1253289"/>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6" name="TextBox 5">
            <a:extLst>
              <a:ext uri="{FF2B5EF4-FFF2-40B4-BE49-F238E27FC236}">
                <a16:creationId xmlns:a16="http://schemas.microsoft.com/office/drawing/2014/main" id="{3DBF06CA-F8A5-46A8-B7A5-6F8B70B45CC2}"/>
              </a:ext>
            </a:extLst>
          </p:cNvPr>
          <p:cNvSpPr txBox="1"/>
          <p:nvPr/>
        </p:nvSpPr>
        <p:spPr>
          <a:xfrm>
            <a:off x="3717590" y="5102787"/>
            <a:ext cx="3317102" cy="830781"/>
          </a:xfrm>
          <a:prstGeom prst="rect">
            <a:avLst/>
          </a:prstGeom>
          <a:noFill/>
        </p:spPr>
        <p:txBody>
          <a:bodyPr wrap="square" rtlCol="0">
            <a:spAutoFit/>
          </a:bodyPr>
          <a:lstStyle/>
          <a:p>
            <a:pPr algn="ctr"/>
            <a:r>
              <a:rPr lang="en-US" sz="2399" dirty="0"/>
              <a:t>7 oz. eq. WGR</a:t>
            </a:r>
          </a:p>
          <a:p>
            <a:pPr algn="ctr"/>
            <a:r>
              <a:rPr lang="en-US" sz="2399" dirty="0"/>
              <a:t>8.5 oz. eq. Total Grains</a:t>
            </a:r>
          </a:p>
        </p:txBody>
      </p:sp>
      <p:cxnSp>
        <p:nvCxnSpPr>
          <p:cNvPr id="8" name="Straight Connector 7" descr="Line is the dividing numerator and denominator in the equation 7 ounce equivalents whole grain rich divided by 8.5 oz equivalents total grains, equals 82%">
            <a:extLst>
              <a:ext uri="{FF2B5EF4-FFF2-40B4-BE49-F238E27FC236}">
                <a16:creationId xmlns:a16="http://schemas.microsoft.com/office/drawing/2014/main" id="{A2139D1F-4153-48A6-9E3D-D235EEEB8DF5}"/>
              </a:ext>
            </a:extLst>
          </p:cNvPr>
          <p:cNvCxnSpPr/>
          <p:nvPr/>
        </p:nvCxnSpPr>
        <p:spPr>
          <a:xfrm>
            <a:off x="3656648" y="5518176"/>
            <a:ext cx="349993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52B2106-2523-4E69-AF98-D185EEF4E3BD}"/>
              </a:ext>
            </a:extLst>
          </p:cNvPr>
          <p:cNvSpPr txBox="1"/>
          <p:nvPr/>
        </p:nvSpPr>
        <p:spPr>
          <a:xfrm>
            <a:off x="7452596" y="5225865"/>
            <a:ext cx="1799830" cy="584623"/>
          </a:xfrm>
          <a:prstGeom prst="rect">
            <a:avLst/>
          </a:prstGeom>
          <a:noFill/>
        </p:spPr>
        <p:txBody>
          <a:bodyPr wrap="square" rtlCol="0">
            <a:spAutoFit/>
          </a:bodyPr>
          <a:lstStyle/>
          <a:p>
            <a:r>
              <a:rPr lang="en-US" sz="3199" dirty="0"/>
              <a:t>= 82%</a:t>
            </a:r>
          </a:p>
        </p:txBody>
      </p:sp>
    </p:spTree>
    <p:extLst>
      <p:ext uri="{BB962C8B-B14F-4D97-AF65-F5344CB8AC3E}">
        <p14:creationId xmlns:p14="http://schemas.microsoft.com/office/powerpoint/2010/main" val="4291305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B906A-2DFB-77C8-8813-0C16CA3FB9A2}"/>
              </a:ext>
            </a:extLst>
          </p:cNvPr>
          <p:cNvSpPr>
            <a:spLocks noGrp="1"/>
          </p:cNvSpPr>
          <p:nvPr>
            <p:ph type="title"/>
          </p:nvPr>
        </p:nvSpPr>
        <p:spPr/>
        <p:txBody>
          <a:bodyPr/>
          <a:lstStyle/>
          <a:p>
            <a:r>
              <a:rPr lang="en-US" dirty="0">
                <a:solidFill>
                  <a:schemeClr val="accent2"/>
                </a:solidFill>
              </a:rPr>
              <a:t>Whole Grain Resource</a:t>
            </a:r>
          </a:p>
        </p:txBody>
      </p:sp>
      <p:pic>
        <p:nvPicPr>
          <p:cNvPr id="5" name="Picture 4" descr="Qr code to USDA Whole Grain Resource">
            <a:extLst>
              <a:ext uri="{FF2B5EF4-FFF2-40B4-BE49-F238E27FC236}">
                <a16:creationId xmlns:a16="http://schemas.microsoft.com/office/drawing/2014/main" id="{C80B1B33-D496-4E74-E5D2-04382DB609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240" y="2337875"/>
            <a:ext cx="3430539" cy="3430539"/>
          </a:xfrm>
          <a:prstGeom prst="rect">
            <a:avLst/>
          </a:prstGeom>
        </p:spPr>
      </p:pic>
      <p:pic>
        <p:nvPicPr>
          <p:cNvPr id="4" name="Picture 3" descr="Screen shot of cover of Whole Grain Resource">
            <a:extLst>
              <a:ext uri="{FF2B5EF4-FFF2-40B4-BE49-F238E27FC236}">
                <a16:creationId xmlns:a16="http://schemas.microsoft.com/office/drawing/2014/main" id="{34B41CD7-D743-0243-79CD-0AC8D2F3C8BE}"/>
              </a:ext>
            </a:extLst>
          </p:cNvPr>
          <p:cNvPicPr>
            <a:picLocks noChangeAspect="1"/>
          </p:cNvPicPr>
          <p:nvPr/>
        </p:nvPicPr>
        <p:blipFill>
          <a:blip r:embed="rId4"/>
          <a:stretch>
            <a:fillRect/>
          </a:stretch>
        </p:blipFill>
        <p:spPr>
          <a:xfrm>
            <a:off x="6551612" y="274638"/>
            <a:ext cx="4729215" cy="5638679"/>
          </a:xfrm>
          <a:prstGeom prst="rect">
            <a:avLst/>
          </a:prstGeom>
        </p:spPr>
      </p:pic>
      <p:sp>
        <p:nvSpPr>
          <p:cNvPr id="7" name="TextBox 6">
            <a:extLst>
              <a:ext uri="{FF2B5EF4-FFF2-40B4-BE49-F238E27FC236}">
                <a16:creationId xmlns:a16="http://schemas.microsoft.com/office/drawing/2014/main" id="{635EF380-15F2-46BE-B2B0-75797E529830}"/>
              </a:ext>
            </a:extLst>
          </p:cNvPr>
          <p:cNvSpPr txBox="1"/>
          <p:nvPr/>
        </p:nvSpPr>
        <p:spPr>
          <a:xfrm>
            <a:off x="227012" y="6096000"/>
            <a:ext cx="9524999" cy="369332"/>
          </a:xfrm>
          <a:prstGeom prst="rect">
            <a:avLst/>
          </a:prstGeom>
          <a:noFill/>
        </p:spPr>
        <p:txBody>
          <a:bodyPr wrap="square">
            <a:spAutoFit/>
          </a:bodyPr>
          <a:lstStyle/>
          <a:p>
            <a:r>
              <a:rPr lang="en-US" dirty="0">
                <a:hlinkClick r:id="rId5"/>
              </a:rPr>
              <a:t>https://www.fns.usda.gov/tn/whole-grain-resource-national-school-lunch-and-breakfast-programs</a:t>
            </a:r>
            <a:r>
              <a:rPr lang="en-US" dirty="0"/>
              <a:t> </a:t>
            </a:r>
          </a:p>
        </p:txBody>
      </p:sp>
    </p:spTree>
    <p:extLst>
      <p:ext uri="{BB962C8B-B14F-4D97-AF65-F5344CB8AC3E}">
        <p14:creationId xmlns:p14="http://schemas.microsoft.com/office/powerpoint/2010/main" val="3146951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5226" y="366973"/>
            <a:ext cx="8194402" cy="585497"/>
          </a:xfrm>
        </p:spPr>
        <p:txBody>
          <a:bodyPr>
            <a:normAutofit fontScale="90000"/>
          </a:bodyPr>
          <a:lstStyle/>
          <a:p>
            <a:r>
              <a:rPr lang="en-US" dirty="0">
                <a:solidFill>
                  <a:schemeClr val="accent2"/>
                </a:solidFill>
              </a:rPr>
              <a:t>Lunch Meal Pattern – Meat/Meat Alternate</a:t>
            </a:r>
          </a:p>
        </p:txBody>
      </p:sp>
      <p:sp>
        <p:nvSpPr>
          <p:cNvPr id="4" name="Arrow: Right 3" descr="Lunch meal pattern chart with arrow pointing to meat/meat alternate">
            <a:extLst>
              <a:ext uri="{FF2B5EF4-FFF2-40B4-BE49-F238E27FC236}">
                <a16:creationId xmlns:a16="http://schemas.microsoft.com/office/drawing/2014/main" id="{88D529A5-79E7-9AE1-6A19-522A5246980A}"/>
              </a:ext>
            </a:extLst>
          </p:cNvPr>
          <p:cNvSpPr/>
          <p:nvPr/>
        </p:nvSpPr>
        <p:spPr>
          <a:xfrm>
            <a:off x="-1144588" y="5715000"/>
            <a:ext cx="1788691" cy="533400"/>
          </a:xfrm>
          <a:prstGeom prst="rightArrow">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Lunch meal pattern chart with arrow pointing to meat/meat alternates.">
            <a:extLst>
              <a:ext uri="{FF2B5EF4-FFF2-40B4-BE49-F238E27FC236}">
                <a16:creationId xmlns:a16="http://schemas.microsoft.com/office/drawing/2014/main" id="{BE64BAD1-AABE-E942-CDCF-095029674A13}"/>
              </a:ext>
            </a:extLst>
          </p:cNvPr>
          <p:cNvPicPr>
            <a:picLocks noChangeAspect="1"/>
          </p:cNvPicPr>
          <p:nvPr/>
        </p:nvPicPr>
        <p:blipFill>
          <a:blip r:embed="rId3"/>
          <a:stretch>
            <a:fillRect/>
          </a:stretch>
        </p:blipFill>
        <p:spPr>
          <a:xfrm>
            <a:off x="912812" y="1061250"/>
            <a:ext cx="11184616" cy="5650494"/>
          </a:xfrm>
          <a:prstGeom prst="rect">
            <a:avLst/>
          </a:prstGeom>
        </p:spPr>
      </p:pic>
    </p:spTree>
    <p:extLst>
      <p:ext uri="{BB962C8B-B14F-4D97-AF65-F5344CB8AC3E}">
        <p14:creationId xmlns:p14="http://schemas.microsoft.com/office/powerpoint/2010/main" val="1443649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7412" y="179455"/>
            <a:ext cx="6059909" cy="533400"/>
          </a:xfrm>
        </p:spPr>
        <p:txBody>
          <a:bodyPr>
            <a:normAutofit fontScale="90000"/>
          </a:bodyPr>
          <a:lstStyle/>
          <a:p>
            <a:r>
              <a:rPr lang="en-US" dirty="0">
                <a:solidFill>
                  <a:schemeClr val="accent2"/>
                </a:solidFill>
              </a:rPr>
              <a:t>Lunch Meal Pattern - Milk</a:t>
            </a:r>
          </a:p>
        </p:txBody>
      </p:sp>
      <p:sp>
        <p:nvSpPr>
          <p:cNvPr id="4" name="Arrow: Right 3" descr="Lunch meal pattern chart with arrow pointing to milk">
            <a:extLst>
              <a:ext uri="{FF2B5EF4-FFF2-40B4-BE49-F238E27FC236}">
                <a16:creationId xmlns:a16="http://schemas.microsoft.com/office/drawing/2014/main" id="{88D529A5-79E7-9AE1-6A19-522A5246980A}"/>
              </a:ext>
            </a:extLst>
          </p:cNvPr>
          <p:cNvSpPr/>
          <p:nvPr/>
        </p:nvSpPr>
        <p:spPr>
          <a:xfrm>
            <a:off x="-1220788" y="6178344"/>
            <a:ext cx="1788691" cy="533400"/>
          </a:xfrm>
          <a:prstGeom prst="rightArrow">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Lunch meal pattern chart with arrow pointing to milk">
            <a:extLst>
              <a:ext uri="{FF2B5EF4-FFF2-40B4-BE49-F238E27FC236}">
                <a16:creationId xmlns:a16="http://schemas.microsoft.com/office/drawing/2014/main" id="{DFAE27EB-FD17-CBA1-0DE6-278FBE8B5B77}"/>
              </a:ext>
            </a:extLst>
          </p:cNvPr>
          <p:cNvPicPr>
            <a:picLocks noChangeAspect="1"/>
          </p:cNvPicPr>
          <p:nvPr/>
        </p:nvPicPr>
        <p:blipFill>
          <a:blip r:embed="rId3"/>
          <a:stretch>
            <a:fillRect/>
          </a:stretch>
        </p:blipFill>
        <p:spPr>
          <a:xfrm>
            <a:off x="760412" y="1022754"/>
            <a:ext cx="11260816" cy="5688990"/>
          </a:xfrm>
          <a:prstGeom prst="rect">
            <a:avLst/>
          </a:prstGeom>
        </p:spPr>
      </p:pic>
    </p:spTree>
    <p:extLst>
      <p:ext uri="{BB962C8B-B14F-4D97-AF65-F5344CB8AC3E}">
        <p14:creationId xmlns:p14="http://schemas.microsoft.com/office/powerpoint/2010/main" val="3290742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D7B1D-2992-C6DC-C9A1-7FC045D58C22}"/>
              </a:ext>
            </a:extLst>
          </p:cNvPr>
          <p:cNvSpPr>
            <a:spLocks noGrp="1"/>
          </p:cNvSpPr>
          <p:nvPr>
            <p:ph type="title"/>
          </p:nvPr>
        </p:nvSpPr>
        <p:spPr/>
        <p:txBody>
          <a:bodyPr/>
          <a:lstStyle/>
          <a:p>
            <a:r>
              <a:rPr lang="en-US" dirty="0">
                <a:solidFill>
                  <a:schemeClr val="accent2"/>
                </a:solidFill>
              </a:rPr>
              <a:t>Crediting Tip Sheets</a:t>
            </a:r>
          </a:p>
        </p:txBody>
      </p:sp>
      <p:pic>
        <p:nvPicPr>
          <p:cNvPr id="3" name="Content Placeholder 8" descr="Screen shot of fruit tip sheet">
            <a:extLst>
              <a:ext uri="{FF2B5EF4-FFF2-40B4-BE49-F238E27FC236}">
                <a16:creationId xmlns:a16="http://schemas.microsoft.com/office/drawing/2014/main" id="{1A845C8A-A067-D899-105A-4C2226EE2729}"/>
              </a:ext>
            </a:extLst>
          </p:cNvPr>
          <p:cNvPicPr>
            <a:picLocks noChangeAspect="1"/>
          </p:cNvPicPr>
          <p:nvPr/>
        </p:nvPicPr>
        <p:blipFill>
          <a:blip r:embed="rId3"/>
          <a:stretch>
            <a:fillRect/>
          </a:stretch>
        </p:blipFill>
        <p:spPr>
          <a:xfrm>
            <a:off x="880943" y="1680433"/>
            <a:ext cx="3195637" cy="4154327"/>
          </a:xfrm>
          <a:prstGeom prst="rect">
            <a:avLst/>
          </a:prstGeom>
        </p:spPr>
      </p:pic>
      <p:pic>
        <p:nvPicPr>
          <p:cNvPr id="4" name="Content Placeholder 14" descr="Screen shot of vegetable  tip sheet">
            <a:extLst>
              <a:ext uri="{FF2B5EF4-FFF2-40B4-BE49-F238E27FC236}">
                <a16:creationId xmlns:a16="http://schemas.microsoft.com/office/drawing/2014/main" id="{19E950F8-A433-97DE-DEBF-C8BAD649DE5E}"/>
              </a:ext>
            </a:extLst>
          </p:cNvPr>
          <p:cNvPicPr>
            <a:picLocks noChangeAspect="1"/>
          </p:cNvPicPr>
          <p:nvPr/>
        </p:nvPicPr>
        <p:blipFill>
          <a:blip r:embed="rId4"/>
          <a:stretch>
            <a:fillRect/>
          </a:stretch>
        </p:blipFill>
        <p:spPr>
          <a:xfrm>
            <a:off x="2656600" y="1666759"/>
            <a:ext cx="3195637" cy="4168001"/>
          </a:xfrm>
          <a:prstGeom prst="rect">
            <a:avLst/>
          </a:prstGeom>
        </p:spPr>
      </p:pic>
      <p:pic>
        <p:nvPicPr>
          <p:cNvPr id="5" name="Content Placeholder 16" descr="Screen shot of meat/meat alternate  tip sheet">
            <a:extLst>
              <a:ext uri="{FF2B5EF4-FFF2-40B4-BE49-F238E27FC236}">
                <a16:creationId xmlns:a16="http://schemas.microsoft.com/office/drawing/2014/main" id="{96D4F241-0C60-7ED6-2A61-3E0A51741CFC}"/>
              </a:ext>
            </a:extLst>
          </p:cNvPr>
          <p:cNvPicPr>
            <a:picLocks noChangeAspect="1"/>
          </p:cNvPicPr>
          <p:nvPr/>
        </p:nvPicPr>
        <p:blipFill>
          <a:blip r:embed="rId5"/>
          <a:stretch>
            <a:fillRect/>
          </a:stretch>
        </p:blipFill>
        <p:spPr>
          <a:xfrm>
            <a:off x="4750617" y="1666320"/>
            <a:ext cx="3195637" cy="4168440"/>
          </a:xfrm>
          <a:prstGeom prst="rect">
            <a:avLst/>
          </a:prstGeom>
        </p:spPr>
      </p:pic>
      <p:pic>
        <p:nvPicPr>
          <p:cNvPr id="6" name="Picture 5" descr="Screen shot of milk tip sheet">
            <a:extLst>
              <a:ext uri="{FF2B5EF4-FFF2-40B4-BE49-F238E27FC236}">
                <a16:creationId xmlns:a16="http://schemas.microsoft.com/office/drawing/2014/main" id="{CF2A2331-6D52-3F38-D3A1-4F4BCFE029A2}"/>
              </a:ext>
            </a:extLst>
          </p:cNvPr>
          <p:cNvPicPr>
            <a:picLocks noChangeAspect="1"/>
          </p:cNvPicPr>
          <p:nvPr/>
        </p:nvPicPr>
        <p:blipFill>
          <a:blip r:embed="rId6"/>
          <a:stretch>
            <a:fillRect/>
          </a:stretch>
        </p:blipFill>
        <p:spPr>
          <a:xfrm>
            <a:off x="6754951" y="1652490"/>
            <a:ext cx="3239791" cy="4210212"/>
          </a:xfrm>
          <a:prstGeom prst="rect">
            <a:avLst/>
          </a:prstGeom>
        </p:spPr>
      </p:pic>
      <p:pic>
        <p:nvPicPr>
          <p:cNvPr id="11" name="Picture 10" descr="Image of the front page of the Grain crediting tip sheet">
            <a:extLst>
              <a:ext uri="{FF2B5EF4-FFF2-40B4-BE49-F238E27FC236}">
                <a16:creationId xmlns:a16="http://schemas.microsoft.com/office/drawing/2014/main" id="{A052F5E9-2ADD-9D77-476A-356992185AC1}"/>
              </a:ext>
            </a:extLst>
          </p:cNvPr>
          <p:cNvPicPr>
            <a:picLocks noChangeAspect="1"/>
          </p:cNvPicPr>
          <p:nvPr/>
        </p:nvPicPr>
        <p:blipFill rotWithShape="1">
          <a:blip r:embed="rId7"/>
          <a:srcRect t="2734"/>
          <a:stretch/>
        </p:blipFill>
        <p:spPr>
          <a:xfrm>
            <a:off x="8208817" y="914399"/>
            <a:ext cx="3662907" cy="4603225"/>
          </a:xfrm>
          <a:prstGeom prst="rect">
            <a:avLst/>
          </a:prstGeom>
        </p:spPr>
      </p:pic>
      <p:pic>
        <p:nvPicPr>
          <p:cNvPr id="7" name="Picture 6" descr="Qr code  to Crediting Tip Sheets">
            <a:extLst>
              <a:ext uri="{FF2B5EF4-FFF2-40B4-BE49-F238E27FC236}">
                <a16:creationId xmlns:a16="http://schemas.microsoft.com/office/drawing/2014/main" id="{EB8ECFFC-002A-904E-C1D2-E31FA56D16A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124" y="3945267"/>
            <a:ext cx="1889493" cy="1889493"/>
          </a:xfrm>
          <a:prstGeom prst="rect">
            <a:avLst/>
          </a:prstGeom>
        </p:spPr>
      </p:pic>
      <p:sp>
        <p:nvSpPr>
          <p:cNvPr id="9" name="TextBox 8">
            <a:extLst>
              <a:ext uri="{FF2B5EF4-FFF2-40B4-BE49-F238E27FC236}">
                <a16:creationId xmlns:a16="http://schemas.microsoft.com/office/drawing/2014/main" id="{DFCB698A-EEF6-6089-5E17-1AED0309D497}"/>
              </a:ext>
            </a:extLst>
          </p:cNvPr>
          <p:cNvSpPr txBox="1"/>
          <p:nvPr/>
        </p:nvSpPr>
        <p:spPr>
          <a:xfrm>
            <a:off x="379412" y="6014645"/>
            <a:ext cx="8547214" cy="369332"/>
          </a:xfrm>
          <a:prstGeom prst="rect">
            <a:avLst/>
          </a:prstGeom>
          <a:noFill/>
        </p:spPr>
        <p:txBody>
          <a:bodyPr wrap="square">
            <a:spAutoFit/>
          </a:bodyPr>
          <a:lstStyle/>
          <a:p>
            <a:r>
              <a:rPr lang="en-US" dirty="0">
                <a:hlinkClick r:id="rId9"/>
              </a:rPr>
              <a:t>https://www.fns.usda.gov/tn/crediting-tip-sheets-child-nutrition-programs</a:t>
            </a:r>
            <a:endParaRPr lang="en-US" dirty="0"/>
          </a:p>
        </p:txBody>
      </p:sp>
    </p:spTree>
    <p:extLst>
      <p:ext uri="{BB962C8B-B14F-4D97-AF65-F5344CB8AC3E}">
        <p14:creationId xmlns:p14="http://schemas.microsoft.com/office/powerpoint/2010/main" val="391967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solidFill>
              </a:rPr>
              <a:t>Lunch Dietary Specifications</a:t>
            </a:r>
          </a:p>
        </p:txBody>
      </p:sp>
      <p:graphicFrame>
        <p:nvGraphicFramePr>
          <p:cNvPr id="4" name="Content Placeholder 3"/>
          <p:cNvGraphicFramePr>
            <a:graphicFrameLocks noGrp="1"/>
          </p:cNvGraphicFramePr>
          <p:nvPr>
            <p:ph sz="half" idx="1"/>
            <p:extLst>
              <p:ext uri="{D42A27DB-BD31-4B8C-83A1-F6EECF244321}">
                <p14:modId xmlns:p14="http://schemas.microsoft.com/office/powerpoint/2010/main" val="1950959811"/>
              </p:ext>
            </p:extLst>
          </p:nvPr>
        </p:nvGraphicFramePr>
        <p:xfrm>
          <a:off x="1674812" y="1752600"/>
          <a:ext cx="8995876" cy="3951748"/>
        </p:xfrm>
        <a:graphic>
          <a:graphicData uri="http://schemas.openxmlformats.org/drawingml/2006/table">
            <a:tbl>
              <a:tblPr firstRow="1" bandRow="1">
                <a:tableStyleId>{85BE263C-DBD7-4A20-BB59-AAB30ACAA65A}</a:tableStyleId>
              </a:tblPr>
              <a:tblGrid>
                <a:gridCol w="2248969">
                  <a:extLst>
                    <a:ext uri="{9D8B030D-6E8A-4147-A177-3AD203B41FA5}">
                      <a16:colId xmlns:a16="http://schemas.microsoft.com/office/drawing/2014/main" val="20000"/>
                    </a:ext>
                  </a:extLst>
                </a:gridCol>
                <a:gridCol w="2248969">
                  <a:extLst>
                    <a:ext uri="{9D8B030D-6E8A-4147-A177-3AD203B41FA5}">
                      <a16:colId xmlns:a16="http://schemas.microsoft.com/office/drawing/2014/main" val="20001"/>
                    </a:ext>
                  </a:extLst>
                </a:gridCol>
                <a:gridCol w="2248969">
                  <a:extLst>
                    <a:ext uri="{9D8B030D-6E8A-4147-A177-3AD203B41FA5}">
                      <a16:colId xmlns:a16="http://schemas.microsoft.com/office/drawing/2014/main" val="20002"/>
                    </a:ext>
                  </a:extLst>
                </a:gridCol>
                <a:gridCol w="2248969">
                  <a:extLst>
                    <a:ext uri="{9D8B030D-6E8A-4147-A177-3AD203B41FA5}">
                      <a16:colId xmlns:a16="http://schemas.microsoft.com/office/drawing/2014/main" val="508641462"/>
                    </a:ext>
                  </a:extLst>
                </a:gridCol>
              </a:tblGrid>
              <a:tr h="1078947">
                <a:tc>
                  <a:txBody>
                    <a:bodyPr/>
                    <a:lstStyle/>
                    <a:p>
                      <a:r>
                        <a:rPr lang="en-US" sz="2800" dirty="0"/>
                        <a:t>Age/Grade Group</a:t>
                      </a:r>
                    </a:p>
                  </a:txBody>
                  <a:tcPr anchor="ctr"/>
                </a:tc>
                <a:tc>
                  <a:txBody>
                    <a:bodyPr/>
                    <a:lstStyle/>
                    <a:p>
                      <a:pPr algn="ctr"/>
                      <a:r>
                        <a:rPr lang="en-US" sz="2800" dirty="0"/>
                        <a:t>K-5</a:t>
                      </a:r>
                    </a:p>
                  </a:txBody>
                  <a:tcPr anchor="ctr"/>
                </a:tc>
                <a:tc>
                  <a:txBody>
                    <a:bodyPr/>
                    <a:lstStyle/>
                    <a:p>
                      <a:pPr algn="ctr"/>
                      <a:r>
                        <a:rPr lang="en-US" sz="2800" dirty="0"/>
                        <a:t>6-8</a:t>
                      </a:r>
                    </a:p>
                  </a:txBody>
                  <a:tcPr anchor="ctr"/>
                </a:tc>
                <a:tc>
                  <a:txBody>
                    <a:bodyPr/>
                    <a:lstStyle/>
                    <a:p>
                      <a:pPr algn="ctr"/>
                      <a:r>
                        <a:rPr lang="en-US" sz="2800" dirty="0"/>
                        <a:t>9-12</a:t>
                      </a:r>
                    </a:p>
                  </a:txBody>
                  <a:tcPr anchor="ctr"/>
                </a:tc>
                <a:extLst>
                  <a:ext uri="{0D108BD9-81ED-4DB2-BD59-A6C34878D82A}">
                    <a16:rowId xmlns:a16="http://schemas.microsoft.com/office/drawing/2014/main" val="10000"/>
                  </a:ext>
                </a:extLst>
              </a:tr>
              <a:tr h="1002895">
                <a:tc>
                  <a:txBody>
                    <a:bodyPr/>
                    <a:lstStyle/>
                    <a:p>
                      <a:r>
                        <a:rPr lang="en-US" sz="2800" dirty="0"/>
                        <a:t>Min-Max Calories</a:t>
                      </a:r>
                    </a:p>
                  </a:txBody>
                  <a:tcPr anchor="ctr"/>
                </a:tc>
                <a:tc>
                  <a:txBody>
                    <a:bodyPr/>
                    <a:lstStyle/>
                    <a:p>
                      <a:pPr algn="ctr"/>
                      <a:r>
                        <a:rPr lang="en-US" sz="2800" dirty="0"/>
                        <a:t>550-650</a:t>
                      </a:r>
                    </a:p>
                  </a:txBody>
                  <a:tcPr anchor="ctr"/>
                </a:tc>
                <a:tc>
                  <a:txBody>
                    <a:bodyPr/>
                    <a:lstStyle/>
                    <a:p>
                      <a:pPr algn="ctr"/>
                      <a:r>
                        <a:rPr lang="en-US" sz="2800" dirty="0"/>
                        <a:t>600-700</a:t>
                      </a:r>
                    </a:p>
                  </a:txBody>
                  <a:tcPr anchor="ctr"/>
                </a:tc>
                <a:tc>
                  <a:txBody>
                    <a:bodyPr/>
                    <a:lstStyle/>
                    <a:p>
                      <a:pPr algn="ctr"/>
                      <a:r>
                        <a:rPr lang="en-US" sz="2800" dirty="0"/>
                        <a:t>750-850</a:t>
                      </a:r>
                    </a:p>
                  </a:txBody>
                  <a:tcPr anchor="ctr"/>
                </a:tc>
                <a:extLst>
                  <a:ext uri="{0D108BD9-81ED-4DB2-BD59-A6C34878D82A}">
                    <a16:rowId xmlns:a16="http://schemas.microsoft.com/office/drawing/2014/main" val="10001"/>
                  </a:ext>
                </a:extLst>
              </a:tr>
              <a:tr h="1002895">
                <a:tc>
                  <a:txBody>
                    <a:bodyPr/>
                    <a:lstStyle/>
                    <a:p>
                      <a:r>
                        <a:rPr lang="en-US" sz="2800" dirty="0"/>
                        <a:t>Saturated Fat</a:t>
                      </a:r>
                    </a:p>
                  </a:txBody>
                  <a:tcPr anchor="ctr"/>
                </a:tc>
                <a:tc>
                  <a:txBody>
                    <a:bodyPr/>
                    <a:lstStyle/>
                    <a:p>
                      <a:pPr algn="ctr"/>
                      <a:r>
                        <a:rPr lang="en-US" sz="2800" dirty="0"/>
                        <a:t>&lt;10%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t>&lt;10%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t>&lt;10%</a:t>
                      </a:r>
                    </a:p>
                  </a:txBody>
                  <a:tcPr anchor="ctr"/>
                </a:tc>
                <a:extLst>
                  <a:ext uri="{0D108BD9-81ED-4DB2-BD59-A6C34878D82A}">
                    <a16:rowId xmlns:a16="http://schemas.microsoft.com/office/drawing/2014/main" val="10002"/>
                  </a:ext>
                </a:extLst>
              </a:tr>
              <a:tr h="867011">
                <a:tc>
                  <a:txBody>
                    <a:bodyPr/>
                    <a:lstStyle/>
                    <a:p>
                      <a:r>
                        <a:rPr lang="en-US" sz="2800" strike="noStrike" baseline="0" dirty="0"/>
                        <a:t>Sodium</a:t>
                      </a:r>
                    </a:p>
                  </a:txBody>
                  <a:tcPr anchor="ctr"/>
                </a:tc>
                <a:tc>
                  <a:txBody>
                    <a:bodyPr/>
                    <a:lstStyle/>
                    <a:p>
                      <a:pPr algn="ctr"/>
                      <a:r>
                        <a:rPr lang="en-US" sz="2800" dirty="0"/>
                        <a:t>≤1,110 mg</a:t>
                      </a:r>
                    </a:p>
                  </a:txBody>
                  <a:tcPr anchor="ctr"/>
                </a:tc>
                <a:tc>
                  <a:txBody>
                    <a:bodyPr/>
                    <a:lstStyle/>
                    <a:p>
                      <a:pPr algn="ctr"/>
                      <a:r>
                        <a:rPr lang="en-US" sz="2800" dirty="0"/>
                        <a:t>≤1,225 mg</a:t>
                      </a:r>
                    </a:p>
                  </a:txBody>
                  <a:tcPr anchor="ctr"/>
                </a:tc>
                <a:tc>
                  <a:txBody>
                    <a:bodyPr/>
                    <a:lstStyle/>
                    <a:p>
                      <a:pPr algn="ctr"/>
                      <a:r>
                        <a:rPr lang="en-US" sz="2800" dirty="0"/>
                        <a:t>≤1,280 mg</a:t>
                      </a:r>
                    </a:p>
                  </a:txBody>
                  <a:tcPr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2373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C141B-70D2-6A6F-F56D-9E2AB70EFE4E}"/>
              </a:ext>
            </a:extLst>
          </p:cNvPr>
          <p:cNvSpPr>
            <a:spLocks noGrp="1"/>
          </p:cNvSpPr>
          <p:nvPr>
            <p:ph type="title"/>
          </p:nvPr>
        </p:nvSpPr>
        <p:spPr/>
        <p:txBody>
          <a:bodyPr/>
          <a:lstStyle/>
          <a:p>
            <a:r>
              <a:rPr lang="en-US" dirty="0">
                <a:solidFill>
                  <a:schemeClr val="accent2"/>
                </a:solidFill>
              </a:rPr>
              <a:t>Added Sugar Limits</a:t>
            </a:r>
          </a:p>
        </p:txBody>
      </p:sp>
      <p:sp>
        <p:nvSpPr>
          <p:cNvPr id="3" name="Content Placeholder 2">
            <a:extLst>
              <a:ext uri="{FF2B5EF4-FFF2-40B4-BE49-F238E27FC236}">
                <a16:creationId xmlns:a16="http://schemas.microsoft.com/office/drawing/2014/main" id="{861D9AF1-5166-2CD9-2582-7BE0AFD3A2EE}"/>
              </a:ext>
            </a:extLst>
          </p:cNvPr>
          <p:cNvSpPr>
            <a:spLocks noGrp="1"/>
          </p:cNvSpPr>
          <p:nvPr>
            <p:ph idx="1"/>
          </p:nvPr>
        </p:nvSpPr>
        <p:spPr/>
        <p:txBody>
          <a:bodyPr/>
          <a:lstStyle/>
          <a:p>
            <a:r>
              <a:rPr lang="en-US" sz="2400" dirty="0"/>
              <a:t>Product Based Limits started July 1, 2025 </a:t>
            </a:r>
          </a:p>
          <a:p>
            <a:r>
              <a:rPr lang="en-US" sz="2400" b="1" dirty="0"/>
              <a:t>Breakfast cereals: </a:t>
            </a:r>
            <a:r>
              <a:rPr lang="en-US" sz="2400" dirty="0"/>
              <a:t>no more than 6 grams of added sugars per dry ounce </a:t>
            </a:r>
          </a:p>
          <a:p>
            <a:r>
              <a:rPr lang="en-US" sz="2400" b="1" dirty="0"/>
              <a:t>Yogurt</a:t>
            </a:r>
            <a:r>
              <a:rPr lang="en-US" sz="2400" dirty="0"/>
              <a:t>: no more than 12 grams of added sugars per 6 ounces</a:t>
            </a:r>
          </a:p>
          <a:p>
            <a:r>
              <a:rPr lang="en-US" sz="2400" b="1" dirty="0"/>
              <a:t>Flavored milk</a:t>
            </a:r>
            <a:r>
              <a:rPr lang="en-US" sz="2400" dirty="0"/>
              <a:t>: no more than 10 grams of added sugars per 8 fluid ounces</a:t>
            </a:r>
          </a:p>
          <a:p>
            <a:endParaRPr lang="en-US" dirty="0"/>
          </a:p>
        </p:txBody>
      </p:sp>
    </p:spTree>
    <p:extLst>
      <p:ext uri="{BB962C8B-B14F-4D97-AF65-F5344CB8AC3E}">
        <p14:creationId xmlns:p14="http://schemas.microsoft.com/office/powerpoint/2010/main" val="3152703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6506F-E7AA-1599-47C8-2CA3098E96DE}"/>
              </a:ext>
            </a:extLst>
          </p:cNvPr>
          <p:cNvSpPr>
            <a:spLocks noGrp="1"/>
          </p:cNvSpPr>
          <p:nvPr>
            <p:ph type="title"/>
          </p:nvPr>
        </p:nvSpPr>
        <p:spPr/>
        <p:txBody>
          <a:bodyPr/>
          <a:lstStyle/>
          <a:p>
            <a:r>
              <a:rPr lang="en-US" dirty="0">
                <a:solidFill>
                  <a:schemeClr val="accent2"/>
                </a:solidFill>
              </a:rPr>
              <a:t>New Dietary Specification – Added Sugar</a:t>
            </a:r>
          </a:p>
        </p:txBody>
      </p:sp>
      <p:sp>
        <p:nvSpPr>
          <p:cNvPr id="3" name="Content Placeholder 2">
            <a:extLst>
              <a:ext uri="{FF2B5EF4-FFF2-40B4-BE49-F238E27FC236}">
                <a16:creationId xmlns:a16="http://schemas.microsoft.com/office/drawing/2014/main" id="{65B36DCB-0E84-050C-2270-8C54783B38AB}"/>
              </a:ext>
            </a:extLst>
          </p:cNvPr>
          <p:cNvSpPr>
            <a:spLocks noGrp="1"/>
          </p:cNvSpPr>
          <p:nvPr>
            <p:ph sz="half" idx="1"/>
          </p:nvPr>
        </p:nvSpPr>
        <p:spPr>
          <a:xfrm>
            <a:off x="677158" y="2160589"/>
            <a:ext cx="5886202" cy="3880772"/>
          </a:xfrm>
        </p:spPr>
        <p:txBody>
          <a:bodyPr/>
          <a:lstStyle/>
          <a:p>
            <a:r>
              <a:rPr lang="en-US" sz="2400" dirty="0"/>
              <a:t>Weekly Limits starting by July 1, 2027 (SY 27-28)</a:t>
            </a:r>
          </a:p>
          <a:p>
            <a:r>
              <a:rPr lang="en-US" sz="2400" dirty="0"/>
              <a:t>Calories from added sugar must be less than 10% of total weekly calories</a:t>
            </a:r>
          </a:p>
          <a:p>
            <a:r>
              <a:rPr lang="en-US" sz="2400" dirty="0"/>
              <a:t>Weekly limits will be in addition to product-based limits</a:t>
            </a:r>
          </a:p>
          <a:p>
            <a:endParaRPr lang="en-US" dirty="0"/>
          </a:p>
        </p:txBody>
      </p:sp>
      <p:pic>
        <p:nvPicPr>
          <p:cNvPr id="6" name="Content Placeholder 5" descr="Bowl of cereal with milk">
            <a:extLst>
              <a:ext uri="{FF2B5EF4-FFF2-40B4-BE49-F238E27FC236}">
                <a16:creationId xmlns:a16="http://schemas.microsoft.com/office/drawing/2014/main" id="{966CBE81-4D6F-8B1B-E031-B8A7B3D1C73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839665" y="1997595"/>
            <a:ext cx="4419600" cy="2862810"/>
          </a:xfrm>
        </p:spPr>
      </p:pic>
    </p:spTree>
    <p:extLst>
      <p:ext uri="{BB962C8B-B14F-4D97-AF65-F5344CB8AC3E}">
        <p14:creationId xmlns:p14="http://schemas.microsoft.com/office/powerpoint/2010/main" val="4140926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150" y="282545"/>
            <a:ext cx="6025370" cy="1150015"/>
          </a:xfrm>
        </p:spPr>
        <p:txBody>
          <a:bodyPr>
            <a:normAutofit/>
          </a:bodyPr>
          <a:lstStyle/>
          <a:p>
            <a:r>
              <a:rPr lang="en-US" sz="3200" dirty="0">
                <a:solidFill>
                  <a:schemeClr val="accent2"/>
                </a:solidFill>
              </a:rPr>
              <a:t>Is it a Reimbursable Lunch?</a:t>
            </a:r>
          </a:p>
        </p:txBody>
      </p:sp>
      <p:sp>
        <p:nvSpPr>
          <p:cNvPr id="4" name="Text Placeholder 3"/>
          <p:cNvSpPr>
            <a:spLocks noGrp="1"/>
          </p:cNvSpPr>
          <p:nvPr>
            <p:ph type="body" sz="half" idx="2"/>
          </p:nvPr>
        </p:nvSpPr>
        <p:spPr>
          <a:xfrm>
            <a:off x="714783" y="1632857"/>
            <a:ext cx="4488679" cy="4343400"/>
          </a:xfrm>
        </p:spPr>
        <p:txBody>
          <a:bodyPr>
            <a:normAutofit/>
          </a:bodyPr>
          <a:lstStyle/>
          <a:p>
            <a:r>
              <a:rPr lang="en-US" sz="2800" dirty="0"/>
              <a:t>Meat/Meat Alternate: 2 oz </a:t>
            </a:r>
          </a:p>
          <a:p>
            <a:r>
              <a:rPr lang="en-US" sz="2800" dirty="0"/>
              <a:t>Vegetables: 1 cup</a:t>
            </a:r>
          </a:p>
          <a:p>
            <a:r>
              <a:rPr lang="en-US" sz="2800" dirty="0"/>
              <a:t>Fruit: 1 cup</a:t>
            </a:r>
          </a:p>
          <a:p>
            <a:r>
              <a:rPr lang="en-US" sz="2800" dirty="0"/>
              <a:t>Grain: 2 oz eq</a:t>
            </a:r>
          </a:p>
          <a:p>
            <a:r>
              <a:rPr lang="en-US" sz="2800" dirty="0"/>
              <a:t>Milk: 8 oz</a:t>
            </a:r>
          </a:p>
          <a:p>
            <a:endParaRPr lang="en-US" dirty="0"/>
          </a:p>
        </p:txBody>
      </p:sp>
      <p:pic>
        <p:nvPicPr>
          <p:cNvPr id="5" name="Content Placeholder 7" descr="Meal tray with bowl of Teriyaki chicken and rice, fresh vegetables, fresh fruit and milk">
            <a:extLst>
              <a:ext uri="{FF2B5EF4-FFF2-40B4-BE49-F238E27FC236}">
                <a16:creationId xmlns:a16="http://schemas.microsoft.com/office/drawing/2014/main" id="{45B4159C-3894-60E2-3C9E-4CAC610B10E3}"/>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856605" y="1632857"/>
            <a:ext cx="5383645" cy="4098109"/>
          </a:xfrm>
        </p:spPr>
      </p:pic>
    </p:spTree>
    <p:extLst>
      <p:ext uri="{BB962C8B-B14F-4D97-AF65-F5344CB8AC3E}">
        <p14:creationId xmlns:p14="http://schemas.microsoft.com/office/powerpoint/2010/main" val="1615922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solidFill>
              </a:rPr>
              <a:t>Meal Pattern Review</a:t>
            </a:r>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47750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198840"/>
            <a:ext cx="6229054" cy="1278466"/>
          </a:xfrm>
        </p:spPr>
        <p:txBody>
          <a:bodyPr>
            <a:normAutofit/>
          </a:bodyPr>
          <a:lstStyle/>
          <a:p>
            <a:r>
              <a:rPr lang="en-US" sz="3200" dirty="0">
                <a:solidFill>
                  <a:schemeClr val="accent2"/>
                </a:solidFill>
              </a:rPr>
              <a:t>Is this a Reimbursable Lunch?</a:t>
            </a:r>
          </a:p>
        </p:txBody>
      </p:sp>
      <p:sp>
        <p:nvSpPr>
          <p:cNvPr id="4" name="Text Placeholder 3"/>
          <p:cNvSpPr>
            <a:spLocks noGrp="1"/>
          </p:cNvSpPr>
          <p:nvPr>
            <p:ph type="body" sz="half" idx="2"/>
          </p:nvPr>
        </p:nvSpPr>
        <p:spPr>
          <a:xfrm>
            <a:off x="978852" y="2209863"/>
            <a:ext cx="3581401" cy="3352800"/>
          </a:xfrm>
        </p:spPr>
        <p:txBody>
          <a:bodyPr>
            <a:normAutofit/>
          </a:bodyPr>
          <a:lstStyle/>
          <a:p>
            <a:r>
              <a:rPr lang="en-US" sz="2800" dirty="0"/>
              <a:t>Meat/Meat Alternate: 2 oz </a:t>
            </a:r>
          </a:p>
          <a:p>
            <a:r>
              <a:rPr lang="en-US" sz="2800" dirty="0"/>
              <a:t>Vegetables: ½ cup</a:t>
            </a:r>
          </a:p>
          <a:p>
            <a:r>
              <a:rPr lang="en-US" sz="2800" dirty="0"/>
              <a:t>Grain: 1.5 oz eq</a:t>
            </a:r>
          </a:p>
          <a:p>
            <a:r>
              <a:rPr lang="en-US" sz="2800" dirty="0">
                <a:ea typeface="Verdana"/>
              </a:rPr>
              <a:t>Fruit: 0</a:t>
            </a:r>
          </a:p>
          <a:p>
            <a:r>
              <a:rPr lang="en-US" sz="2800" dirty="0">
                <a:ea typeface="Verdana"/>
              </a:rPr>
              <a:t>Milk:0</a:t>
            </a:r>
          </a:p>
          <a:p>
            <a:endParaRPr lang="en-US" dirty="0"/>
          </a:p>
        </p:txBody>
      </p:sp>
      <p:pic>
        <p:nvPicPr>
          <p:cNvPr id="3" name="Content Placeholder 7" descr="Photo of Pork Carnitas bowl over cilantro lime rice">
            <a:extLst>
              <a:ext uri="{FF2B5EF4-FFF2-40B4-BE49-F238E27FC236}">
                <a16:creationId xmlns:a16="http://schemas.microsoft.com/office/drawing/2014/main" id="{AE5F3F01-4042-04F1-BF94-35EAE6F4B69B}"/>
              </a:ext>
            </a:extLst>
          </p:cNvPr>
          <p:cNvPicPr>
            <a:picLocks noChangeAspect="1"/>
          </p:cNvPicPr>
          <p:nvPr/>
        </p:nvPicPr>
        <p:blipFill>
          <a:blip r:embed="rId3"/>
          <a:stretch>
            <a:fillRect/>
          </a:stretch>
        </p:blipFill>
        <p:spPr>
          <a:xfrm>
            <a:off x="5322252" y="1591590"/>
            <a:ext cx="4289108" cy="4589346"/>
          </a:xfrm>
          <a:prstGeom prst="rect">
            <a:avLst/>
          </a:prstGeom>
        </p:spPr>
      </p:pic>
    </p:spTree>
    <p:extLst>
      <p:ext uri="{BB962C8B-B14F-4D97-AF65-F5344CB8AC3E}">
        <p14:creationId xmlns:p14="http://schemas.microsoft.com/office/powerpoint/2010/main" val="1797304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D49B5-E1DD-382C-C9F4-AC0D94A0FA42}"/>
              </a:ext>
            </a:extLst>
          </p:cNvPr>
          <p:cNvSpPr>
            <a:spLocks noGrp="1"/>
          </p:cNvSpPr>
          <p:nvPr>
            <p:ph type="title"/>
          </p:nvPr>
        </p:nvSpPr>
        <p:spPr/>
        <p:txBody>
          <a:bodyPr>
            <a:normAutofit/>
          </a:bodyPr>
          <a:lstStyle/>
          <a:p>
            <a:r>
              <a:rPr lang="en-US" dirty="0">
                <a:solidFill>
                  <a:schemeClr val="accent2"/>
                </a:solidFill>
              </a:rPr>
              <a:t>Breakfast Meal Pattern</a:t>
            </a:r>
          </a:p>
        </p:txBody>
      </p:sp>
      <p:graphicFrame>
        <p:nvGraphicFramePr>
          <p:cNvPr id="4" name="Content Placeholder 3">
            <a:extLst>
              <a:ext uri="{FF2B5EF4-FFF2-40B4-BE49-F238E27FC236}">
                <a16:creationId xmlns:a16="http://schemas.microsoft.com/office/drawing/2014/main" id="{974196EF-DD72-BFF9-1F83-AC1A2D639EB0}"/>
              </a:ext>
            </a:extLst>
          </p:cNvPr>
          <p:cNvGraphicFramePr>
            <a:graphicFrameLocks noGrp="1"/>
          </p:cNvGraphicFramePr>
          <p:nvPr>
            <p:ph idx="1"/>
            <p:extLst>
              <p:ext uri="{D42A27DB-BD31-4B8C-83A1-F6EECF244321}">
                <p14:modId xmlns:p14="http://schemas.microsoft.com/office/powerpoint/2010/main" val="896437689"/>
              </p:ext>
            </p:extLst>
          </p:nvPr>
        </p:nvGraphicFramePr>
        <p:xfrm>
          <a:off x="411982" y="2160588"/>
          <a:ext cx="9453379" cy="3410579"/>
        </p:xfrm>
        <a:graphic>
          <a:graphicData uri="http://schemas.openxmlformats.org/drawingml/2006/table">
            <a:tbl>
              <a:tblPr firstRow="1" bandRow="1">
                <a:tableStyleId>{85BE263C-DBD7-4A20-BB59-AAB30ACAA65A}</a:tableStyleId>
              </a:tblPr>
              <a:tblGrid>
                <a:gridCol w="3386295">
                  <a:extLst>
                    <a:ext uri="{9D8B030D-6E8A-4147-A177-3AD203B41FA5}">
                      <a16:colId xmlns:a16="http://schemas.microsoft.com/office/drawing/2014/main" val="184281537"/>
                    </a:ext>
                  </a:extLst>
                </a:gridCol>
                <a:gridCol w="1875302">
                  <a:extLst>
                    <a:ext uri="{9D8B030D-6E8A-4147-A177-3AD203B41FA5}">
                      <a16:colId xmlns:a16="http://schemas.microsoft.com/office/drawing/2014/main" val="1550309200"/>
                    </a:ext>
                  </a:extLst>
                </a:gridCol>
                <a:gridCol w="2119219">
                  <a:extLst>
                    <a:ext uri="{9D8B030D-6E8A-4147-A177-3AD203B41FA5}">
                      <a16:colId xmlns:a16="http://schemas.microsoft.com/office/drawing/2014/main" val="3900640538"/>
                    </a:ext>
                  </a:extLst>
                </a:gridCol>
                <a:gridCol w="2072563">
                  <a:extLst>
                    <a:ext uri="{9D8B030D-6E8A-4147-A177-3AD203B41FA5}">
                      <a16:colId xmlns:a16="http://schemas.microsoft.com/office/drawing/2014/main" val="912856199"/>
                    </a:ext>
                  </a:extLst>
                </a:gridCol>
              </a:tblGrid>
              <a:tr h="577528">
                <a:tc>
                  <a:txBody>
                    <a:bodyPr/>
                    <a:lstStyle/>
                    <a:p>
                      <a:pPr algn="l" rtl="0" fontAlgn="base">
                        <a:lnSpc>
                          <a:spcPts val="1950"/>
                        </a:lnSpc>
                        <a:buNone/>
                      </a:pPr>
                      <a:r>
                        <a:rPr lang="en-US" sz="2400" b="1" dirty="0">
                          <a:solidFill>
                            <a:srgbClr val="FFFFFF"/>
                          </a:solidFill>
                          <a:effectLst/>
                        </a:rPr>
                        <a:t>Meal Components​</a:t>
                      </a:r>
                      <a:endParaRPr lang="en-US" sz="2400" b="1" i="0" dirty="0">
                        <a:solidFill>
                          <a:srgbClr val="FFFFFF"/>
                        </a:solidFill>
                        <a:effectLst/>
                      </a:endParaRPr>
                    </a:p>
                  </a:txBody>
                  <a:tcPr marL="85931" marR="85931"/>
                </a:tc>
                <a:tc>
                  <a:txBody>
                    <a:bodyPr/>
                    <a:lstStyle/>
                    <a:p>
                      <a:pPr algn="l" rtl="0" fontAlgn="base">
                        <a:lnSpc>
                          <a:spcPts val="1950"/>
                        </a:lnSpc>
                        <a:buNone/>
                      </a:pPr>
                      <a:r>
                        <a:rPr lang="en-US" sz="2400" b="1" dirty="0">
                          <a:solidFill>
                            <a:srgbClr val="FFFFFF"/>
                          </a:solidFill>
                          <a:effectLst/>
                        </a:rPr>
                        <a:t>Grades K-5​</a:t>
                      </a:r>
                      <a:endParaRPr lang="en-US" sz="2400" b="1" i="0" dirty="0">
                        <a:solidFill>
                          <a:srgbClr val="FFFFFF"/>
                        </a:solidFill>
                        <a:effectLst/>
                      </a:endParaRPr>
                    </a:p>
                  </a:txBody>
                  <a:tcPr marL="85931" marR="85931"/>
                </a:tc>
                <a:tc>
                  <a:txBody>
                    <a:bodyPr/>
                    <a:lstStyle/>
                    <a:p>
                      <a:pPr algn="l" rtl="0" fontAlgn="base">
                        <a:lnSpc>
                          <a:spcPts val="1950"/>
                        </a:lnSpc>
                        <a:buNone/>
                      </a:pPr>
                      <a:r>
                        <a:rPr lang="en-US" sz="2400" b="1" dirty="0">
                          <a:solidFill>
                            <a:srgbClr val="FFFFFF"/>
                          </a:solidFill>
                          <a:effectLst/>
                        </a:rPr>
                        <a:t>Grades 6-8​</a:t>
                      </a:r>
                      <a:endParaRPr lang="en-US" sz="2400" b="1" i="0" dirty="0">
                        <a:solidFill>
                          <a:srgbClr val="FFFFFF"/>
                        </a:solidFill>
                        <a:effectLst/>
                      </a:endParaRPr>
                    </a:p>
                  </a:txBody>
                  <a:tcPr marL="85931" marR="85931"/>
                </a:tc>
                <a:tc>
                  <a:txBody>
                    <a:bodyPr/>
                    <a:lstStyle/>
                    <a:p>
                      <a:pPr algn="l" rtl="0" fontAlgn="base">
                        <a:lnSpc>
                          <a:spcPts val="1950"/>
                        </a:lnSpc>
                        <a:buNone/>
                      </a:pPr>
                      <a:r>
                        <a:rPr lang="en-US" sz="2400" b="1" dirty="0">
                          <a:solidFill>
                            <a:srgbClr val="FFFFFF"/>
                          </a:solidFill>
                          <a:effectLst/>
                        </a:rPr>
                        <a:t>Grades 9-12​</a:t>
                      </a:r>
                      <a:endParaRPr lang="en-US" sz="2400" b="1" i="0" dirty="0">
                        <a:solidFill>
                          <a:srgbClr val="FFFFFF"/>
                        </a:solidFill>
                        <a:effectLst/>
                      </a:endParaRPr>
                    </a:p>
                  </a:txBody>
                  <a:tcPr marL="85931" marR="85931"/>
                </a:tc>
                <a:extLst>
                  <a:ext uri="{0D108BD9-81ED-4DB2-BD59-A6C34878D82A}">
                    <a16:rowId xmlns:a16="http://schemas.microsoft.com/office/drawing/2014/main" val="3632891840"/>
                  </a:ext>
                </a:extLst>
              </a:tr>
              <a:tr h="589593">
                <a:tc>
                  <a:txBody>
                    <a:bodyPr/>
                    <a:lstStyle/>
                    <a:p>
                      <a:pPr algn="l" rtl="0" fontAlgn="base">
                        <a:lnSpc>
                          <a:spcPts val="2395"/>
                        </a:lnSpc>
                        <a:buNone/>
                      </a:pPr>
                      <a:r>
                        <a:rPr lang="en-US" sz="2400" b="0" dirty="0">
                          <a:solidFill>
                            <a:srgbClr val="000000"/>
                          </a:solidFill>
                          <a:effectLst/>
                        </a:rPr>
                        <a:t>Fruit (cups)​​</a:t>
                      </a:r>
                      <a:endParaRPr lang="en-US" sz="2400" b="0" i="0" dirty="0">
                        <a:solidFill>
                          <a:srgbClr val="000000"/>
                        </a:solidFill>
                        <a:effectLst/>
                      </a:endParaRPr>
                    </a:p>
                  </a:txBody>
                  <a:tcPr marL="85931" marR="85931"/>
                </a:tc>
                <a:tc>
                  <a:txBody>
                    <a:bodyPr/>
                    <a:lstStyle/>
                    <a:p>
                      <a:pPr algn="ctr" rtl="0" fontAlgn="base">
                        <a:lnSpc>
                          <a:spcPts val="1950"/>
                        </a:lnSpc>
                        <a:buNone/>
                      </a:pPr>
                      <a:r>
                        <a:rPr lang="en-US" sz="2400" b="0" dirty="0">
                          <a:solidFill>
                            <a:srgbClr val="000000"/>
                          </a:solidFill>
                          <a:effectLst/>
                        </a:rPr>
                        <a:t>5 (1)​</a:t>
                      </a:r>
                      <a:endParaRPr lang="en-US" sz="2400" b="0" i="0" dirty="0">
                        <a:solidFill>
                          <a:srgbClr val="000000"/>
                        </a:solidFill>
                        <a:effectLst/>
                      </a:endParaRPr>
                    </a:p>
                  </a:txBody>
                  <a:tcPr marL="85931" marR="85931"/>
                </a:tc>
                <a:tc>
                  <a:txBody>
                    <a:bodyPr/>
                    <a:lstStyle/>
                    <a:p>
                      <a:pPr algn="ctr" rtl="0" fontAlgn="base">
                        <a:lnSpc>
                          <a:spcPts val="1950"/>
                        </a:lnSpc>
                        <a:buNone/>
                      </a:pPr>
                      <a:r>
                        <a:rPr lang="en-US" sz="2400" b="0" dirty="0">
                          <a:solidFill>
                            <a:srgbClr val="000000"/>
                          </a:solidFill>
                          <a:effectLst/>
                        </a:rPr>
                        <a:t>5 (1)​</a:t>
                      </a:r>
                      <a:endParaRPr lang="en-US" sz="2400" b="0" i="0" dirty="0">
                        <a:solidFill>
                          <a:srgbClr val="000000"/>
                        </a:solidFill>
                        <a:effectLst/>
                      </a:endParaRPr>
                    </a:p>
                  </a:txBody>
                  <a:tcPr marL="85931" marR="85931"/>
                </a:tc>
                <a:tc>
                  <a:txBody>
                    <a:bodyPr/>
                    <a:lstStyle/>
                    <a:p>
                      <a:pPr algn="ctr" rtl="0" fontAlgn="base">
                        <a:lnSpc>
                          <a:spcPts val="1950"/>
                        </a:lnSpc>
                        <a:buNone/>
                      </a:pPr>
                      <a:r>
                        <a:rPr lang="en-US" sz="2400" b="0" dirty="0">
                          <a:solidFill>
                            <a:srgbClr val="000000"/>
                          </a:solidFill>
                          <a:effectLst/>
                        </a:rPr>
                        <a:t>5 (1)​</a:t>
                      </a:r>
                      <a:endParaRPr lang="en-US" sz="2400" b="0" i="0" dirty="0">
                        <a:solidFill>
                          <a:srgbClr val="000000"/>
                        </a:solidFill>
                        <a:effectLst/>
                      </a:endParaRPr>
                    </a:p>
                  </a:txBody>
                  <a:tcPr marL="85931" marR="85931"/>
                </a:tc>
                <a:extLst>
                  <a:ext uri="{0D108BD9-81ED-4DB2-BD59-A6C34878D82A}">
                    <a16:rowId xmlns:a16="http://schemas.microsoft.com/office/drawing/2014/main" val="3435090563"/>
                  </a:ext>
                </a:extLst>
              </a:tr>
              <a:tr h="589593">
                <a:tc>
                  <a:txBody>
                    <a:bodyPr/>
                    <a:lstStyle/>
                    <a:p>
                      <a:pPr algn="l" rtl="0" fontAlgn="base">
                        <a:lnSpc>
                          <a:spcPts val="2395"/>
                        </a:lnSpc>
                        <a:buNone/>
                      </a:pPr>
                      <a:r>
                        <a:rPr lang="en-US" sz="2400" b="0" dirty="0">
                          <a:solidFill>
                            <a:srgbClr val="000000"/>
                          </a:solidFill>
                          <a:effectLst/>
                        </a:rPr>
                        <a:t>Vegetables (cups) ​​</a:t>
                      </a:r>
                      <a:endParaRPr lang="en-US" sz="2400" b="0" i="0" dirty="0">
                        <a:solidFill>
                          <a:srgbClr val="000000"/>
                        </a:solidFill>
                        <a:effectLst/>
                      </a:endParaRPr>
                    </a:p>
                  </a:txBody>
                  <a:tcPr marL="85931" marR="85931"/>
                </a:tc>
                <a:tc>
                  <a:txBody>
                    <a:bodyPr/>
                    <a:lstStyle/>
                    <a:p>
                      <a:pPr algn="ctr" rtl="0" fontAlgn="base">
                        <a:lnSpc>
                          <a:spcPts val="1950"/>
                        </a:lnSpc>
                        <a:buNone/>
                      </a:pPr>
                      <a:r>
                        <a:rPr lang="en-US" sz="2400" b="0" dirty="0">
                          <a:solidFill>
                            <a:srgbClr val="000000"/>
                          </a:solidFill>
                          <a:effectLst/>
                        </a:rPr>
                        <a:t>0​</a:t>
                      </a:r>
                      <a:endParaRPr lang="en-US" sz="2400" b="0" i="0" dirty="0">
                        <a:solidFill>
                          <a:srgbClr val="000000"/>
                        </a:solidFill>
                        <a:effectLst/>
                      </a:endParaRPr>
                    </a:p>
                  </a:txBody>
                  <a:tcPr marL="85931" marR="85931"/>
                </a:tc>
                <a:tc>
                  <a:txBody>
                    <a:bodyPr/>
                    <a:lstStyle/>
                    <a:p>
                      <a:pPr algn="ctr" rtl="0" fontAlgn="base">
                        <a:lnSpc>
                          <a:spcPts val="1950"/>
                        </a:lnSpc>
                        <a:buNone/>
                      </a:pPr>
                      <a:r>
                        <a:rPr lang="en-US" sz="2400" b="0" dirty="0">
                          <a:solidFill>
                            <a:srgbClr val="000000"/>
                          </a:solidFill>
                          <a:effectLst/>
                        </a:rPr>
                        <a:t>0​</a:t>
                      </a:r>
                      <a:endParaRPr lang="en-US" sz="2400" b="0" i="0" dirty="0">
                        <a:solidFill>
                          <a:srgbClr val="000000"/>
                        </a:solidFill>
                        <a:effectLst/>
                      </a:endParaRPr>
                    </a:p>
                  </a:txBody>
                  <a:tcPr marL="85931" marR="85931"/>
                </a:tc>
                <a:tc>
                  <a:txBody>
                    <a:bodyPr/>
                    <a:lstStyle/>
                    <a:p>
                      <a:pPr algn="ctr" rtl="0" fontAlgn="base">
                        <a:lnSpc>
                          <a:spcPts val="1950"/>
                        </a:lnSpc>
                        <a:buNone/>
                      </a:pPr>
                      <a:r>
                        <a:rPr lang="en-US" sz="2400" b="0" dirty="0">
                          <a:solidFill>
                            <a:srgbClr val="000000"/>
                          </a:solidFill>
                          <a:effectLst/>
                        </a:rPr>
                        <a:t>0​</a:t>
                      </a:r>
                      <a:endParaRPr lang="en-US" sz="2400" b="0" i="0" dirty="0">
                        <a:solidFill>
                          <a:srgbClr val="000000"/>
                        </a:solidFill>
                        <a:effectLst/>
                      </a:endParaRPr>
                    </a:p>
                  </a:txBody>
                  <a:tcPr marL="85931" marR="85931"/>
                </a:tc>
                <a:extLst>
                  <a:ext uri="{0D108BD9-81ED-4DB2-BD59-A6C34878D82A}">
                    <a16:rowId xmlns:a16="http://schemas.microsoft.com/office/drawing/2014/main" val="3995981627"/>
                  </a:ext>
                </a:extLst>
              </a:tr>
              <a:tr h="1064272">
                <a:tc>
                  <a:txBody>
                    <a:bodyPr/>
                    <a:lstStyle/>
                    <a:p>
                      <a:pPr algn="l" rtl="0" fontAlgn="base">
                        <a:lnSpc>
                          <a:spcPts val="2395"/>
                        </a:lnSpc>
                        <a:buNone/>
                      </a:pPr>
                      <a:r>
                        <a:rPr lang="en-US" sz="2400" b="0" dirty="0">
                          <a:solidFill>
                            <a:srgbClr val="000000"/>
                          </a:solidFill>
                          <a:effectLst/>
                        </a:rPr>
                        <a:t>Grains or meats/meat alternates (oz. eq.)​​</a:t>
                      </a:r>
                      <a:endParaRPr lang="en-US" sz="2400" b="0" i="0" dirty="0">
                        <a:solidFill>
                          <a:srgbClr val="000000"/>
                        </a:solidFill>
                        <a:effectLst/>
                      </a:endParaRPr>
                    </a:p>
                  </a:txBody>
                  <a:tcPr marL="85931" marR="85931"/>
                </a:tc>
                <a:tc>
                  <a:txBody>
                    <a:bodyPr/>
                    <a:lstStyle/>
                    <a:p>
                      <a:pPr algn="ctr" rtl="0" fontAlgn="base">
                        <a:lnSpc>
                          <a:spcPts val="1950"/>
                        </a:lnSpc>
                        <a:buNone/>
                      </a:pPr>
                      <a:r>
                        <a:rPr lang="en-US" sz="2400" b="0" dirty="0">
                          <a:solidFill>
                            <a:srgbClr val="000000"/>
                          </a:solidFill>
                          <a:effectLst/>
                        </a:rPr>
                        <a:t>7-10 (1)​</a:t>
                      </a:r>
                      <a:endParaRPr lang="en-US" sz="2400" b="0" i="0" dirty="0">
                        <a:solidFill>
                          <a:srgbClr val="000000"/>
                        </a:solidFill>
                        <a:effectLst/>
                      </a:endParaRPr>
                    </a:p>
                  </a:txBody>
                  <a:tcPr marL="85931" marR="85931"/>
                </a:tc>
                <a:tc>
                  <a:txBody>
                    <a:bodyPr/>
                    <a:lstStyle/>
                    <a:p>
                      <a:pPr algn="ctr" rtl="0" fontAlgn="base">
                        <a:lnSpc>
                          <a:spcPts val="1950"/>
                        </a:lnSpc>
                        <a:buNone/>
                      </a:pPr>
                      <a:r>
                        <a:rPr lang="en-US" sz="2400" b="0" dirty="0">
                          <a:solidFill>
                            <a:srgbClr val="000000"/>
                          </a:solidFill>
                          <a:effectLst/>
                        </a:rPr>
                        <a:t>8-10 (1)​</a:t>
                      </a:r>
                      <a:endParaRPr lang="en-US" sz="2400" b="0" i="0" dirty="0">
                        <a:solidFill>
                          <a:srgbClr val="000000"/>
                        </a:solidFill>
                        <a:effectLst/>
                      </a:endParaRPr>
                    </a:p>
                  </a:txBody>
                  <a:tcPr marL="85931" marR="85931"/>
                </a:tc>
                <a:tc>
                  <a:txBody>
                    <a:bodyPr/>
                    <a:lstStyle/>
                    <a:p>
                      <a:pPr algn="ctr" rtl="0" fontAlgn="base">
                        <a:lnSpc>
                          <a:spcPts val="1950"/>
                        </a:lnSpc>
                        <a:buNone/>
                      </a:pPr>
                      <a:r>
                        <a:rPr lang="en-US" sz="2400" b="0" dirty="0">
                          <a:solidFill>
                            <a:srgbClr val="000000"/>
                          </a:solidFill>
                          <a:effectLst/>
                        </a:rPr>
                        <a:t>9-10 (1)​</a:t>
                      </a:r>
                      <a:endParaRPr lang="en-US" sz="2400" b="0" i="0" dirty="0">
                        <a:solidFill>
                          <a:srgbClr val="000000"/>
                        </a:solidFill>
                        <a:effectLst/>
                      </a:endParaRPr>
                    </a:p>
                  </a:txBody>
                  <a:tcPr marL="85931" marR="85931"/>
                </a:tc>
                <a:extLst>
                  <a:ext uri="{0D108BD9-81ED-4DB2-BD59-A6C34878D82A}">
                    <a16:rowId xmlns:a16="http://schemas.microsoft.com/office/drawing/2014/main" val="2315301506"/>
                  </a:ext>
                </a:extLst>
              </a:tr>
              <a:tr h="589593">
                <a:tc>
                  <a:txBody>
                    <a:bodyPr/>
                    <a:lstStyle/>
                    <a:p>
                      <a:pPr algn="l" rtl="0" fontAlgn="base">
                        <a:lnSpc>
                          <a:spcPts val="2395"/>
                        </a:lnSpc>
                        <a:buNone/>
                      </a:pPr>
                      <a:r>
                        <a:rPr lang="en-US" sz="2400" b="0" dirty="0">
                          <a:solidFill>
                            <a:srgbClr val="000000"/>
                          </a:solidFill>
                          <a:effectLst/>
                        </a:rPr>
                        <a:t>Fluid milk (cups)​​</a:t>
                      </a:r>
                      <a:endParaRPr lang="en-US" sz="2400" b="0" i="0" dirty="0">
                        <a:solidFill>
                          <a:srgbClr val="000000"/>
                        </a:solidFill>
                        <a:effectLst/>
                      </a:endParaRPr>
                    </a:p>
                  </a:txBody>
                  <a:tcPr marL="85931" marR="85931"/>
                </a:tc>
                <a:tc>
                  <a:txBody>
                    <a:bodyPr/>
                    <a:lstStyle/>
                    <a:p>
                      <a:pPr algn="ctr" rtl="0" fontAlgn="base">
                        <a:lnSpc>
                          <a:spcPts val="1950"/>
                        </a:lnSpc>
                        <a:buNone/>
                      </a:pPr>
                      <a:r>
                        <a:rPr lang="en-US" sz="2400" b="0" dirty="0">
                          <a:solidFill>
                            <a:srgbClr val="000000"/>
                          </a:solidFill>
                          <a:effectLst/>
                        </a:rPr>
                        <a:t>5 (1)​</a:t>
                      </a:r>
                      <a:endParaRPr lang="en-US" sz="2400" b="0" i="0" dirty="0">
                        <a:solidFill>
                          <a:srgbClr val="000000"/>
                        </a:solidFill>
                        <a:effectLst/>
                      </a:endParaRPr>
                    </a:p>
                  </a:txBody>
                  <a:tcPr marL="85931" marR="85931"/>
                </a:tc>
                <a:tc>
                  <a:txBody>
                    <a:bodyPr/>
                    <a:lstStyle/>
                    <a:p>
                      <a:pPr algn="ctr" rtl="0" fontAlgn="base">
                        <a:lnSpc>
                          <a:spcPts val="1950"/>
                        </a:lnSpc>
                        <a:buNone/>
                      </a:pPr>
                      <a:r>
                        <a:rPr lang="en-US" sz="2400" b="0" dirty="0">
                          <a:solidFill>
                            <a:srgbClr val="000000"/>
                          </a:solidFill>
                          <a:effectLst/>
                        </a:rPr>
                        <a:t>5 (1)​</a:t>
                      </a:r>
                      <a:endParaRPr lang="en-US" sz="2400" b="0" i="0" dirty="0">
                        <a:solidFill>
                          <a:srgbClr val="000000"/>
                        </a:solidFill>
                        <a:effectLst/>
                      </a:endParaRPr>
                    </a:p>
                  </a:txBody>
                  <a:tcPr marL="85931" marR="85931"/>
                </a:tc>
                <a:tc>
                  <a:txBody>
                    <a:bodyPr/>
                    <a:lstStyle/>
                    <a:p>
                      <a:pPr algn="ctr" rtl="0" fontAlgn="base">
                        <a:lnSpc>
                          <a:spcPts val="1950"/>
                        </a:lnSpc>
                        <a:buNone/>
                      </a:pPr>
                      <a:r>
                        <a:rPr lang="en-US" sz="2400" b="0" dirty="0">
                          <a:solidFill>
                            <a:srgbClr val="000000"/>
                          </a:solidFill>
                          <a:effectLst/>
                        </a:rPr>
                        <a:t>5 (1)​</a:t>
                      </a:r>
                      <a:endParaRPr lang="en-US" sz="2400" b="0" i="0" dirty="0">
                        <a:solidFill>
                          <a:srgbClr val="000000"/>
                        </a:solidFill>
                        <a:effectLst/>
                      </a:endParaRPr>
                    </a:p>
                  </a:txBody>
                  <a:tcPr marL="85931" marR="85931"/>
                </a:tc>
                <a:extLst>
                  <a:ext uri="{0D108BD9-81ED-4DB2-BD59-A6C34878D82A}">
                    <a16:rowId xmlns:a16="http://schemas.microsoft.com/office/drawing/2014/main" val="963587685"/>
                  </a:ext>
                </a:extLst>
              </a:tr>
            </a:tbl>
          </a:graphicData>
        </a:graphic>
      </p:graphicFrame>
    </p:spTree>
    <p:extLst>
      <p:ext uri="{BB962C8B-B14F-4D97-AF65-F5344CB8AC3E}">
        <p14:creationId xmlns:p14="http://schemas.microsoft.com/office/powerpoint/2010/main" val="346062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FD41E-2C30-F48C-B7C2-558D011D2375}"/>
              </a:ext>
            </a:extLst>
          </p:cNvPr>
          <p:cNvSpPr>
            <a:spLocks noGrp="1"/>
          </p:cNvSpPr>
          <p:nvPr>
            <p:ph type="title"/>
          </p:nvPr>
        </p:nvSpPr>
        <p:spPr/>
        <p:txBody>
          <a:bodyPr/>
          <a:lstStyle/>
          <a:p>
            <a:r>
              <a:rPr lang="en-US" dirty="0">
                <a:solidFill>
                  <a:schemeClr val="accent2"/>
                </a:solidFill>
              </a:rPr>
              <a:t>Substituting Vegetables for Fruit at Breakfast</a:t>
            </a:r>
          </a:p>
        </p:txBody>
      </p:sp>
      <p:sp>
        <p:nvSpPr>
          <p:cNvPr id="3" name="Content Placeholder 2">
            <a:extLst>
              <a:ext uri="{FF2B5EF4-FFF2-40B4-BE49-F238E27FC236}">
                <a16:creationId xmlns:a16="http://schemas.microsoft.com/office/drawing/2014/main" id="{7BC5134A-AB8F-2F51-662E-58B8FA5DDE5B}"/>
              </a:ext>
            </a:extLst>
          </p:cNvPr>
          <p:cNvSpPr>
            <a:spLocks noGrp="1"/>
          </p:cNvSpPr>
          <p:nvPr>
            <p:ph idx="1"/>
          </p:nvPr>
        </p:nvSpPr>
        <p:spPr/>
        <p:txBody>
          <a:bodyPr>
            <a:normAutofit/>
          </a:bodyPr>
          <a:lstStyle/>
          <a:p>
            <a:r>
              <a:rPr lang="en-US" sz="2400" dirty="0"/>
              <a:t>If a vegetable is served instead of a fruit </a:t>
            </a:r>
            <a:r>
              <a:rPr lang="en-US" sz="2400" b="1" dirty="0"/>
              <a:t>one day per week</a:t>
            </a:r>
            <a:r>
              <a:rPr lang="en-US" sz="2400" dirty="0"/>
              <a:t>, it can be from </a:t>
            </a:r>
            <a:r>
              <a:rPr lang="en-US" sz="2400" b="1" dirty="0"/>
              <a:t>any</a:t>
            </a:r>
            <a:r>
              <a:rPr lang="en-US" sz="2400" dirty="0"/>
              <a:t> vegetable sub-group.</a:t>
            </a:r>
          </a:p>
          <a:p>
            <a:endParaRPr lang="en-US" sz="2400" dirty="0"/>
          </a:p>
          <a:p>
            <a:r>
              <a:rPr lang="en-US" sz="2400" dirty="0"/>
              <a:t>If a vegetable is served instead of a fruit on </a:t>
            </a:r>
            <a:r>
              <a:rPr lang="en-US" sz="2400" b="1" dirty="0"/>
              <a:t>two or more days per week</a:t>
            </a:r>
            <a:r>
              <a:rPr lang="en-US" sz="2400" dirty="0"/>
              <a:t>, then it must be from </a:t>
            </a:r>
            <a:r>
              <a:rPr lang="en-US" sz="2400" b="1" dirty="0"/>
              <a:t>at least two </a:t>
            </a:r>
            <a:r>
              <a:rPr lang="en-US" sz="2400" dirty="0"/>
              <a:t>different vegetable sub-groups.</a:t>
            </a:r>
          </a:p>
        </p:txBody>
      </p:sp>
    </p:spTree>
    <p:extLst>
      <p:ext uri="{BB962C8B-B14F-4D97-AF65-F5344CB8AC3E}">
        <p14:creationId xmlns:p14="http://schemas.microsoft.com/office/powerpoint/2010/main" val="478566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51303-EAFE-2AAD-875C-93FD29CD27F1}"/>
              </a:ext>
            </a:extLst>
          </p:cNvPr>
          <p:cNvSpPr>
            <a:spLocks noGrp="1"/>
          </p:cNvSpPr>
          <p:nvPr>
            <p:ph type="title"/>
          </p:nvPr>
        </p:nvSpPr>
        <p:spPr>
          <a:xfrm>
            <a:off x="747496" y="307843"/>
            <a:ext cx="5593014" cy="1278466"/>
          </a:xfrm>
        </p:spPr>
        <p:txBody>
          <a:bodyPr>
            <a:normAutofit/>
          </a:bodyPr>
          <a:lstStyle/>
          <a:p>
            <a:r>
              <a:rPr lang="en-US" sz="3200" dirty="0">
                <a:solidFill>
                  <a:schemeClr val="accent2"/>
                </a:solidFill>
              </a:rPr>
              <a:t>Reimbursable Breakfast?</a:t>
            </a:r>
          </a:p>
        </p:txBody>
      </p:sp>
      <p:sp>
        <p:nvSpPr>
          <p:cNvPr id="5" name="Text Placeholder 4">
            <a:extLst>
              <a:ext uri="{FF2B5EF4-FFF2-40B4-BE49-F238E27FC236}">
                <a16:creationId xmlns:a16="http://schemas.microsoft.com/office/drawing/2014/main" id="{11518256-1FDA-7E24-A06D-D243E041123F}"/>
              </a:ext>
            </a:extLst>
          </p:cNvPr>
          <p:cNvSpPr>
            <a:spLocks noGrp="1"/>
          </p:cNvSpPr>
          <p:nvPr>
            <p:ph type="body" sz="half" idx="2"/>
          </p:nvPr>
        </p:nvSpPr>
        <p:spPr>
          <a:xfrm>
            <a:off x="662440" y="1913373"/>
            <a:ext cx="4196943" cy="3505200"/>
          </a:xfrm>
        </p:spPr>
        <p:txBody>
          <a:bodyPr>
            <a:normAutofit/>
          </a:bodyPr>
          <a:lstStyle/>
          <a:p>
            <a:r>
              <a:rPr lang="en-US" sz="2800" dirty="0"/>
              <a:t>Grain: Muffin</a:t>
            </a:r>
          </a:p>
          <a:p>
            <a:r>
              <a:rPr lang="en-US" sz="2800" dirty="0"/>
              <a:t>Meat/Meat Alternate: Egg muffin</a:t>
            </a:r>
          </a:p>
          <a:p>
            <a:r>
              <a:rPr lang="en-US" sz="2800" dirty="0"/>
              <a:t>Fruit: ½ cup grapes and 4 oz juice</a:t>
            </a:r>
          </a:p>
          <a:p>
            <a:r>
              <a:rPr lang="en-US" sz="2800" dirty="0"/>
              <a:t>Milk: 8 oz</a:t>
            </a:r>
          </a:p>
        </p:txBody>
      </p:sp>
      <p:pic>
        <p:nvPicPr>
          <p:cNvPr id="6" name="Picture 2" descr="Compartment tray with bottle of milk, juice cup, grapes, muffin and egg patty">
            <a:extLst>
              <a:ext uri="{FF2B5EF4-FFF2-40B4-BE49-F238E27FC236}">
                <a16:creationId xmlns:a16="http://schemas.microsoft.com/office/drawing/2014/main" id="{6A07375E-4E04-4258-4C0C-7A084FB857C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5321028" y="1737122"/>
            <a:ext cx="4511675" cy="338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2725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49914-C800-F271-B212-35DEB24222F4}"/>
              </a:ext>
            </a:extLst>
          </p:cNvPr>
          <p:cNvSpPr>
            <a:spLocks noGrp="1"/>
          </p:cNvSpPr>
          <p:nvPr>
            <p:ph type="title"/>
          </p:nvPr>
        </p:nvSpPr>
        <p:spPr>
          <a:xfrm>
            <a:off x="658945" y="307843"/>
            <a:ext cx="3853524" cy="1278466"/>
          </a:xfrm>
        </p:spPr>
        <p:txBody>
          <a:bodyPr>
            <a:normAutofit/>
          </a:bodyPr>
          <a:lstStyle/>
          <a:p>
            <a:r>
              <a:rPr lang="en-US" sz="3200" dirty="0">
                <a:solidFill>
                  <a:schemeClr val="accent2"/>
                </a:solidFill>
              </a:rPr>
              <a:t>Is it Reimbursable?</a:t>
            </a:r>
          </a:p>
        </p:txBody>
      </p:sp>
      <p:sp>
        <p:nvSpPr>
          <p:cNvPr id="3" name="Text Placeholder 2">
            <a:extLst>
              <a:ext uri="{FF2B5EF4-FFF2-40B4-BE49-F238E27FC236}">
                <a16:creationId xmlns:a16="http://schemas.microsoft.com/office/drawing/2014/main" id="{11F606D9-8334-A71E-7691-685C5BE64C12}"/>
              </a:ext>
            </a:extLst>
          </p:cNvPr>
          <p:cNvSpPr>
            <a:spLocks noGrp="1"/>
          </p:cNvSpPr>
          <p:nvPr>
            <p:ph type="body" sz="half" idx="2"/>
          </p:nvPr>
        </p:nvSpPr>
        <p:spPr>
          <a:xfrm>
            <a:off x="746176" y="1961363"/>
            <a:ext cx="5248317" cy="3657600"/>
          </a:xfrm>
        </p:spPr>
        <p:txBody>
          <a:bodyPr>
            <a:normAutofit/>
          </a:bodyPr>
          <a:lstStyle/>
          <a:p>
            <a:r>
              <a:rPr lang="en-US" sz="2800" dirty="0"/>
              <a:t>Grain: 1 oz eq Croissant</a:t>
            </a:r>
          </a:p>
          <a:p>
            <a:r>
              <a:rPr lang="en-US" sz="2800" dirty="0"/>
              <a:t>Meat/Meat Alternate: 1 oz eq Sausage patty</a:t>
            </a:r>
          </a:p>
          <a:p>
            <a:r>
              <a:rPr lang="en-US" sz="2800" dirty="0"/>
              <a:t>Fruit: Apple and 4 oz Juice box</a:t>
            </a:r>
          </a:p>
          <a:p>
            <a:r>
              <a:rPr lang="en-US" sz="2800" dirty="0"/>
              <a:t>Milk: 8 fl oz</a:t>
            </a:r>
          </a:p>
        </p:txBody>
      </p:sp>
      <p:pic>
        <p:nvPicPr>
          <p:cNvPr id="5" name="Content Placeholder 4" descr="Paper boat with milk carton, juice box, breakfast sandwich and an apple">
            <a:extLst>
              <a:ext uri="{FF2B5EF4-FFF2-40B4-BE49-F238E27FC236}">
                <a16:creationId xmlns:a16="http://schemas.microsoft.com/office/drawing/2014/main" id="{4B096E80-9087-A868-D04F-F50DA14F370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63825" y="1586309"/>
            <a:ext cx="4978824" cy="3734118"/>
          </a:xfrm>
          <a:prstGeom prst="rect">
            <a:avLst/>
          </a:prstGeom>
        </p:spPr>
      </p:pic>
    </p:spTree>
    <p:extLst>
      <p:ext uri="{BB962C8B-B14F-4D97-AF65-F5344CB8AC3E}">
        <p14:creationId xmlns:p14="http://schemas.microsoft.com/office/powerpoint/2010/main" val="3710864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3D4B6CC-1715-5F46-A720-5E5954F532CB}"/>
              </a:ext>
            </a:extLst>
          </p:cNvPr>
          <p:cNvSpPr>
            <a:spLocks noGrp="1"/>
          </p:cNvSpPr>
          <p:nvPr>
            <p:ph type="title"/>
          </p:nvPr>
        </p:nvSpPr>
        <p:spPr/>
        <p:txBody>
          <a:bodyPr/>
          <a:lstStyle/>
          <a:p>
            <a:r>
              <a:rPr lang="en-US" dirty="0">
                <a:solidFill>
                  <a:schemeClr val="accent2"/>
                </a:solidFill>
              </a:rPr>
              <a:t>Is it a Reimbursable Breakfast?</a:t>
            </a:r>
          </a:p>
        </p:txBody>
      </p:sp>
      <p:sp>
        <p:nvSpPr>
          <p:cNvPr id="6" name="Content Placeholder 5">
            <a:extLst>
              <a:ext uri="{FF2B5EF4-FFF2-40B4-BE49-F238E27FC236}">
                <a16:creationId xmlns:a16="http://schemas.microsoft.com/office/drawing/2014/main" id="{F7050884-80CF-891D-746E-BC937D54EFBE}"/>
              </a:ext>
            </a:extLst>
          </p:cNvPr>
          <p:cNvSpPr>
            <a:spLocks noGrp="1"/>
          </p:cNvSpPr>
          <p:nvPr>
            <p:ph sz="half" idx="1"/>
          </p:nvPr>
        </p:nvSpPr>
        <p:spPr>
          <a:xfrm>
            <a:off x="469930" y="1632858"/>
            <a:ext cx="4504442" cy="4804744"/>
          </a:xfrm>
        </p:spPr>
        <p:txBody>
          <a:bodyPr>
            <a:normAutofit/>
          </a:bodyPr>
          <a:lstStyle/>
          <a:p>
            <a:r>
              <a:rPr lang="en-US" sz="2400" b="1" dirty="0"/>
              <a:t>Scrambled eggs: </a:t>
            </a:r>
            <a:r>
              <a:rPr lang="en-US" sz="2400" dirty="0">
                <a:solidFill>
                  <a:srgbClr val="000000"/>
                </a:solidFill>
                <a:latin typeface="Aptos"/>
              </a:rPr>
              <a:t>¼ cup (No. 16 scoop) provides 2 oz equivalent meat alternate</a:t>
            </a:r>
            <a:endParaRPr lang="en-US" sz="2400" dirty="0"/>
          </a:p>
          <a:p>
            <a:endParaRPr lang="en-US" sz="2400" dirty="0"/>
          </a:p>
          <a:p>
            <a:r>
              <a:rPr lang="en-US" sz="2400" b="1" dirty="0"/>
              <a:t>1 slice whole wheat toast: </a:t>
            </a:r>
            <a:r>
              <a:rPr lang="en-US" sz="2400" dirty="0"/>
              <a:t>1 oz grain equivalent</a:t>
            </a:r>
            <a:endParaRPr lang="en-US" sz="2400" b="1" dirty="0"/>
          </a:p>
          <a:p>
            <a:endParaRPr lang="en-US" sz="2400" dirty="0"/>
          </a:p>
          <a:p>
            <a:r>
              <a:rPr lang="en-US" sz="2400" b="1" dirty="0"/>
              <a:t>4 oz cup fruit juice</a:t>
            </a:r>
            <a:endParaRPr lang="en-US" sz="2400" dirty="0"/>
          </a:p>
          <a:p>
            <a:r>
              <a:rPr lang="en-US" sz="2400" b="1" dirty="0"/>
              <a:t>½ cup mixed fruit</a:t>
            </a:r>
          </a:p>
        </p:txBody>
      </p:sp>
      <p:pic>
        <p:nvPicPr>
          <p:cNvPr id="8" name="Content Placeholder 3" descr="Best Scrambled Eggs">
            <a:extLst>
              <a:ext uri="{FF2B5EF4-FFF2-40B4-BE49-F238E27FC236}">
                <a16:creationId xmlns:a16="http://schemas.microsoft.com/office/drawing/2014/main" id="{B60F3111-5ECB-A495-B3BB-9CFAEDF75BAA}"/>
              </a:ext>
            </a:extLst>
          </p:cNvPr>
          <p:cNvPicPr>
            <a:picLocks noGrp="1" noChangeAspect="1"/>
          </p:cNvPicPr>
          <p:nvPr>
            <p:ph sz="half" idx="2"/>
          </p:nvPr>
        </p:nvPicPr>
        <p:blipFill>
          <a:blip r:embed="rId3"/>
          <a:stretch>
            <a:fillRect/>
          </a:stretch>
        </p:blipFill>
        <p:spPr>
          <a:xfrm>
            <a:off x="5088525" y="1930400"/>
            <a:ext cx="4183062" cy="3137296"/>
          </a:xfrm>
          <a:prstGeom prst="roundRect">
            <a:avLst/>
          </a:prstGeom>
        </p:spPr>
      </p:pic>
      <p:pic>
        <p:nvPicPr>
          <p:cNvPr id="9" name="Picture 8" descr="Ardmore Farms Orange Juice Frozen Cup - Country Pure">
            <a:extLst>
              <a:ext uri="{FF2B5EF4-FFF2-40B4-BE49-F238E27FC236}">
                <a16:creationId xmlns:a16="http://schemas.microsoft.com/office/drawing/2014/main" id="{AD8F107A-CD75-FEE5-4E97-2B8DDB96FF9A}"/>
              </a:ext>
            </a:extLst>
          </p:cNvPr>
          <p:cNvPicPr>
            <a:picLocks noChangeAspect="1"/>
          </p:cNvPicPr>
          <p:nvPr/>
        </p:nvPicPr>
        <p:blipFill>
          <a:blip r:embed="rId4"/>
          <a:stretch>
            <a:fillRect/>
          </a:stretch>
        </p:blipFill>
        <p:spPr>
          <a:xfrm>
            <a:off x="8402139" y="3735305"/>
            <a:ext cx="1940741" cy="1934272"/>
          </a:xfrm>
          <a:prstGeom prst="rect">
            <a:avLst/>
          </a:prstGeom>
        </p:spPr>
      </p:pic>
      <p:pic>
        <p:nvPicPr>
          <p:cNvPr id="10" name="Picture 9" descr="Fruit Cup ">
            <a:extLst>
              <a:ext uri="{FF2B5EF4-FFF2-40B4-BE49-F238E27FC236}">
                <a16:creationId xmlns:a16="http://schemas.microsoft.com/office/drawing/2014/main" id="{E2189F42-342D-A8D9-725D-15F84F89E76D}"/>
              </a:ext>
            </a:extLst>
          </p:cNvPr>
          <p:cNvPicPr>
            <a:picLocks noChangeAspect="1"/>
          </p:cNvPicPr>
          <p:nvPr/>
        </p:nvPicPr>
        <p:blipFill>
          <a:blip r:embed="rId5"/>
          <a:stretch>
            <a:fillRect/>
          </a:stretch>
        </p:blipFill>
        <p:spPr>
          <a:xfrm>
            <a:off x="8143255" y="658066"/>
            <a:ext cx="2684522" cy="2770934"/>
          </a:xfrm>
          <a:prstGeom prst="rect">
            <a:avLst/>
          </a:prstGeom>
        </p:spPr>
      </p:pic>
    </p:spTree>
    <p:extLst>
      <p:ext uri="{BB962C8B-B14F-4D97-AF65-F5344CB8AC3E}">
        <p14:creationId xmlns:p14="http://schemas.microsoft.com/office/powerpoint/2010/main" val="3715853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B0D96D-3384-CA82-DC2C-0C5506547834}"/>
              </a:ext>
            </a:extLst>
          </p:cNvPr>
          <p:cNvSpPr>
            <a:spLocks noGrp="1"/>
          </p:cNvSpPr>
          <p:nvPr>
            <p:ph type="title"/>
          </p:nvPr>
        </p:nvSpPr>
        <p:spPr>
          <a:xfrm>
            <a:off x="677863" y="629697"/>
            <a:ext cx="8594429" cy="1320800"/>
          </a:xfrm>
        </p:spPr>
        <p:txBody>
          <a:bodyPr/>
          <a:lstStyle/>
          <a:p>
            <a:r>
              <a:rPr lang="en-US" dirty="0">
                <a:solidFill>
                  <a:schemeClr val="accent2"/>
                </a:solidFill>
              </a:rPr>
              <a:t>Afterschool Snack Program Meal Pattern – Serve 2 components</a:t>
            </a:r>
          </a:p>
        </p:txBody>
      </p:sp>
      <p:graphicFrame>
        <p:nvGraphicFramePr>
          <p:cNvPr id="7" name="Content Placeholder 6">
            <a:extLst>
              <a:ext uri="{FF2B5EF4-FFF2-40B4-BE49-F238E27FC236}">
                <a16:creationId xmlns:a16="http://schemas.microsoft.com/office/drawing/2014/main" id="{F6DEE0A4-5018-2365-05FA-B7EA791E9A95}"/>
              </a:ext>
            </a:extLst>
          </p:cNvPr>
          <p:cNvGraphicFramePr>
            <a:graphicFrameLocks noGrp="1"/>
          </p:cNvGraphicFramePr>
          <p:nvPr>
            <p:ph idx="1"/>
            <p:extLst>
              <p:ext uri="{D42A27DB-BD31-4B8C-83A1-F6EECF244321}">
                <p14:modId xmlns:p14="http://schemas.microsoft.com/office/powerpoint/2010/main" val="1278334048"/>
              </p:ext>
            </p:extLst>
          </p:nvPr>
        </p:nvGraphicFramePr>
        <p:xfrm>
          <a:off x="677863" y="2270927"/>
          <a:ext cx="9581504" cy="3097420"/>
        </p:xfrm>
        <a:graphic>
          <a:graphicData uri="http://schemas.openxmlformats.org/drawingml/2006/table">
            <a:tbl>
              <a:tblPr firstRow="1" bandRow="1">
                <a:tableStyleId>{85BE263C-DBD7-4A20-BB59-AAB30ACAA65A}</a:tableStyleId>
              </a:tblPr>
              <a:tblGrid>
                <a:gridCol w="3281188">
                  <a:extLst>
                    <a:ext uri="{9D8B030D-6E8A-4147-A177-3AD203B41FA5}">
                      <a16:colId xmlns:a16="http://schemas.microsoft.com/office/drawing/2014/main" val="4140291848"/>
                    </a:ext>
                  </a:extLst>
                </a:gridCol>
                <a:gridCol w="1979525">
                  <a:extLst>
                    <a:ext uri="{9D8B030D-6E8A-4147-A177-3AD203B41FA5}">
                      <a16:colId xmlns:a16="http://schemas.microsoft.com/office/drawing/2014/main" val="1441163117"/>
                    </a:ext>
                  </a:extLst>
                </a:gridCol>
                <a:gridCol w="2190540">
                  <a:extLst>
                    <a:ext uri="{9D8B030D-6E8A-4147-A177-3AD203B41FA5}">
                      <a16:colId xmlns:a16="http://schemas.microsoft.com/office/drawing/2014/main" val="3628969595"/>
                    </a:ext>
                  </a:extLst>
                </a:gridCol>
                <a:gridCol w="2130251">
                  <a:extLst>
                    <a:ext uri="{9D8B030D-6E8A-4147-A177-3AD203B41FA5}">
                      <a16:colId xmlns:a16="http://schemas.microsoft.com/office/drawing/2014/main" val="1290369410"/>
                    </a:ext>
                  </a:extLst>
                </a:gridCol>
              </a:tblGrid>
              <a:tr h="454671">
                <a:tc>
                  <a:txBody>
                    <a:bodyPr/>
                    <a:lstStyle/>
                    <a:p>
                      <a:r>
                        <a:rPr lang="en-US" sz="2400" dirty="0"/>
                        <a:t>Components</a:t>
                      </a:r>
                    </a:p>
                  </a:txBody>
                  <a:tcPr/>
                </a:tc>
                <a:tc>
                  <a:txBody>
                    <a:bodyPr/>
                    <a:lstStyle/>
                    <a:p>
                      <a:r>
                        <a:rPr lang="en-US" sz="2400" dirty="0"/>
                        <a:t>Ages 1 &amp; 2</a:t>
                      </a:r>
                    </a:p>
                  </a:txBody>
                  <a:tcPr/>
                </a:tc>
                <a:tc>
                  <a:txBody>
                    <a:bodyPr/>
                    <a:lstStyle/>
                    <a:p>
                      <a:r>
                        <a:rPr lang="en-US" sz="2400" dirty="0"/>
                        <a:t>Ages 3 to 5</a:t>
                      </a:r>
                    </a:p>
                  </a:txBody>
                  <a:tcPr/>
                </a:tc>
                <a:tc>
                  <a:txBody>
                    <a:bodyPr/>
                    <a:lstStyle/>
                    <a:p>
                      <a:r>
                        <a:rPr lang="en-US" sz="2400" dirty="0"/>
                        <a:t>Ages 6 to 18</a:t>
                      </a:r>
                    </a:p>
                  </a:txBody>
                  <a:tcPr/>
                </a:tc>
                <a:extLst>
                  <a:ext uri="{0D108BD9-81ED-4DB2-BD59-A6C34878D82A}">
                    <a16:rowId xmlns:a16="http://schemas.microsoft.com/office/drawing/2014/main" val="2187821501"/>
                  </a:ext>
                </a:extLst>
              </a:tr>
              <a:tr h="461146">
                <a:tc>
                  <a:txBody>
                    <a:bodyPr/>
                    <a:lstStyle/>
                    <a:p>
                      <a:r>
                        <a:rPr lang="en-US" sz="2400" dirty="0"/>
                        <a:t>Milk</a:t>
                      </a:r>
                    </a:p>
                  </a:txBody>
                  <a:tcPr/>
                </a:tc>
                <a:tc>
                  <a:txBody>
                    <a:bodyPr/>
                    <a:lstStyle/>
                    <a:p>
                      <a:r>
                        <a:rPr lang="en-US" sz="2400" dirty="0"/>
                        <a:t>½ cup</a:t>
                      </a:r>
                    </a:p>
                  </a:txBody>
                  <a:tcPr/>
                </a:tc>
                <a:tc>
                  <a:txBody>
                    <a:bodyPr/>
                    <a:lstStyle/>
                    <a:p>
                      <a:r>
                        <a:rPr lang="en-US" sz="2400" dirty="0"/>
                        <a:t>½ cup</a:t>
                      </a:r>
                    </a:p>
                  </a:txBody>
                  <a:tcPr/>
                </a:tc>
                <a:tc>
                  <a:txBody>
                    <a:bodyPr/>
                    <a:lstStyle/>
                    <a:p>
                      <a:r>
                        <a:rPr lang="en-US" sz="2400" dirty="0"/>
                        <a:t>1 cup</a:t>
                      </a:r>
                    </a:p>
                  </a:txBody>
                  <a:tcPr/>
                </a:tc>
                <a:extLst>
                  <a:ext uri="{0D108BD9-81ED-4DB2-BD59-A6C34878D82A}">
                    <a16:rowId xmlns:a16="http://schemas.microsoft.com/office/drawing/2014/main" val="1911761460"/>
                  </a:ext>
                </a:extLst>
              </a:tr>
              <a:tr h="461146">
                <a:tc>
                  <a:txBody>
                    <a:bodyPr/>
                    <a:lstStyle/>
                    <a:p>
                      <a:r>
                        <a:rPr lang="en-US" sz="2400" dirty="0"/>
                        <a:t>Fruits</a:t>
                      </a:r>
                    </a:p>
                  </a:txBody>
                  <a:tcPr/>
                </a:tc>
                <a:tc>
                  <a:txBody>
                    <a:bodyPr/>
                    <a:lstStyle/>
                    <a:p>
                      <a:r>
                        <a:rPr lang="en-US" sz="2400" dirty="0"/>
                        <a:t>½ cup</a:t>
                      </a:r>
                    </a:p>
                  </a:txBody>
                  <a:tcPr/>
                </a:tc>
                <a:tc>
                  <a:txBody>
                    <a:bodyPr/>
                    <a:lstStyle/>
                    <a:p>
                      <a:r>
                        <a:rPr lang="en-US" sz="2400" dirty="0"/>
                        <a:t>½ cup</a:t>
                      </a:r>
                    </a:p>
                  </a:txBody>
                  <a:tcPr/>
                </a:tc>
                <a:tc>
                  <a:txBody>
                    <a:bodyPr/>
                    <a:lstStyle/>
                    <a:p>
                      <a:r>
                        <a:rPr lang="en-US" sz="2400" dirty="0"/>
                        <a:t>¾ cup</a:t>
                      </a:r>
                    </a:p>
                  </a:txBody>
                  <a:tcPr/>
                </a:tc>
                <a:extLst>
                  <a:ext uri="{0D108BD9-81ED-4DB2-BD59-A6C34878D82A}">
                    <a16:rowId xmlns:a16="http://schemas.microsoft.com/office/drawing/2014/main" val="2945451496"/>
                  </a:ext>
                </a:extLst>
              </a:tr>
              <a:tr h="461146">
                <a:tc>
                  <a:txBody>
                    <a:bodyPr/>
                    <a:lstStyle/>
                    <a:p>
                      <a:r>
                        <a:rPr lang="en-US" sz="2400" dirty="0"/>
                        <a:t>Vegetables</a:t>
                      </a:r>
                    </a:p>
                  </a:txBody>
                  <a:tcPr/>
                </a:tc>
                <a:tc>
                  <a:txBody>
                    <a:bodyPr/>
                    <a:lstStyle/>
                    <a:p>
                      <a:r>
                        <a:rPr lang="en-US" sz="2400" dirty="0"/>
                        <a:t>½ cup</a:t>
                      </a:r>
                    </a:p>
                  </a:txBody>
                  <a:tcPr/>
                </a:tc>
                <a:tc>
                  <a:txBody>
                    <a:bodyPr/>
                    <a:lstStyle/>
                    <a:p>
                      <a:r>
                        <a:rPr lang="en-US" sz="2400" dirty="0"/>
                        <a:t>½ cup</a:t>
                      </a:r>
                    </a:p>
                  </a:txBody>
                  <a:tcPr/>
                </a:tc>
                <a:tc>
                  <a:txBody>
                    <a:bodyPr/>
                    <a:lstStyle/>
                    <a:p>
                      <a:r>
                        <a:rPr lang="en-US" sz="2400" dirty="0"/>
                        <a:t>¾ cup</a:t>
                      </a:r>
                    </a:p>
                  </a:txBody>
                  <a:tcPr/>
                </a:tc>
                <a:extLst>
                  <a:ext uri="{0D108BD9-81ED-4DB2-BD59-A6C34878D82A}">
                    <a16:rowId xmlns:a16="http://schemas.microsoft.com/office/drawing/2014/main" val="1287156181"/>
                  </a:ext>
                </a:extLst>
              </a:tr>
              <a:tr h="461146">
                <a:tc>
                  <a:txBody>
                    <a:bodyPr/>
                    <a:lstStyle/>
                    <a:p>
                      <a:r>
                        <a:rPr lang="en-US" sz="2400" dirty="0"/>
                        <a:t>Grains</a:t>
                      </a:r>
                    </a:p>
                  </a:txBody>
                  <a:tcPr/>
                </a:tc>
                <a:tc>
                  <a:txBody>
                    <a:bodyPr/>
                    <a:lstStyle/>
                    <a:p>
                      <a:r>
                        <a:rPr lang="en-US" sz="2400" dirty="0"/>
                        <a:t>½ oz eq</a:t>
                      </a:r>
                    </a:p>
                  </a:txBody>
                  <a:tcPr/>
                </a:tc>
                <a:tc>
                  <a:txBody>
                    <a:bodyPr/>
                    <a:lstStyle/>
                    <a:p>
                      <a:r>
                        <a:rPr lang="en-US" sz="2400" dirty="0"/>
                        <a:t>½ oz eq</a:t>
                      </a:r>
                    </a:p>
                  </a:txBody>
                  <a:tcPr/>
                </a:tc>
                <a:tc>
                  <a:txBody>
                    <a:bodyPr/>
                    <a:lstStyle/>
                    <a:p>
                      <a:r>
                        <a:rPr lang="en-US" sz="2400" dirty="0"/>
                        <a:t>1 oz eq</a:t>
                      </a:r>
                    </a:p>
                  </a:txBody>
                  <a:tcPr/>
                </a:tc>
                <a:extLst>
                  <a:ext uri="{0D108BD9-81ED-4DB2-BD59-A6C34878D82A}">
                    <a16:rowId xmlns:a16="http://schemas.microsoft.com/office/drawing/2014/main" val="1256452268"/>
                  </a:ext>
                </a:extLst>
              </a:tr>
              <a:tr h="795636">
                <a:tc>
                  <a:txBody>
                    <a:bodyPr/>
                    <a:lstStyle/>
                    <a:p>
                      <a:r>
                        <a:rPr lang="en-US" sz="2400" dirty="0"/>
                        <a:t>Meat &amp; Meat Alternate</a:t>
                      </a:r>
                    </a:p>
                  </a:txBody>
                  <a:tcPr/>
                </a:tc>
                <a:tc>
                  <a:txBody>
                    <a:bodyPr/>
                    <a:lstStyle/>
                    <a:p>
                      <a:r>
                        <a:rPr lang="en-US" sz="2400" dirty="0"/>
                        <a:t>½ oz</a:t>
                      </a:r>
                    </a:p>
                  </a:txBody>
                  <a:tcPr/>
                </a:tc>
                <a:tc>
                  <a:txBody>
                    <a:bodyPr/>
                    <a:lstStyle/>
                    <a:p>
                      <a:r>
                        <a:rPr lang="en-US" sz="2400" dirty="0"/>
                        <a:t>½ oz</a:t>
                      </a:r>
                    </a:p>
                  </a:txBody>
                  <a:tcPr/>
                </a:tc>
                <a:tc>
                  <a:txBody>
                    <a:bodyPr/>
                    <a:lstStyle/>
                    <a:p>
                      <a:r>
                        <a:rPr lang="en-US" sz="2400" dirty="0"/>
                        <a:t>1 oz</a:t>
                      </a:r>
                    </a:p>
                  </a:txBody>
                  <a:tcPr/>
                </a:tc>
                <a:extLst>
                  <a:ext uri="{0D108BD9-81ED-4DB2-BD59-A6C34878D82A}">
                    <a16:rowId xmlns:a16="http://schemas.microsoft.com/office/drawing/2014/main" val="455295387"/>
                  </a:ext>
                </a:extLst>
              </a:tr>
            </a:tbl>
          </a:graphicData>
        </a:graphic>
      </p:graphicFrame>
    </p:spTree>
    <p:extLst>
      <p:ext uri="{BB962C8B-B14F-4D97-AF65-F5344CB8AC3E}">
        <p14:creationId xmlns:p14="http://schemas.microsoft.com/office/powerpoint/2010/main" val="1334285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787B7-1667-40E3-BD06-6BB2A6B89734}"/>
              </a:ext>
            </a:extLst>
          </p:cNvPr>
          <p:cNvSpPr>
            <a:spLocks noGrp="1"/>
          </p:cNvSpPr>
          <p:nvPr>
            <p:ph type="title"/>
          </p:nvPr>
        </p:nvSpPr>
        <p:spPr>
          <a:xfrm>
            <a:off x="1224613" y="438492"/>
            <a:ext cx="9144389" cy="1134399"/>
          </a:xfrm>
        </p:spPr>
        <p:txBody>
          <a:bodyPr>
            <a:normAutofit/>
          </a:bodyPr>
          <a:lstStyle/>
          <a:p>
            <a:r>
              <a:rPr lang="en-US" dirty="0">
                <a:solidFill>
                  <a:schemeClr val="accent2"/>
                </a:solidFill>
              </a:rPr>
              <a:t>Contact Us</a:t>
            </a:r>
          </a:p>
        </p:txBody>
      </p:sp>
      <p:sp>
        <p:nvSpPr>
          <p:cNvPr id="6" name="Content Placeholder 5">
            <a:extLst>
              <a:ext uri="{FF2B5EF4-FFF2-40B4-BE49-F238E27FC236}">
                <a16:creationId xmlns:a16="http://schemas.microsoft.com/office/drawing/2014/main" id="{9CE5AC35-D10A-46CC-93C4-BB45C5D7EA1F}"/>
              </a:ext>
            </a:extLst>
          </p:cNvPr>
          <p:cNvSpPr>
            <a:spLocks noGrp="1"/>
          </p:cNvSpPr>
          <p:nvPr>
            <p:ph idx="1"/>
          </p:nvPr>
        </p:nvSpPr>
        <p:spPr>
          <a:xfrm>
            <a:off x="1224613" y="1786414"/>
            <a:ext cx="7809447" cy="4022312"/>
          </a:xfrm>
        </p:spPr>
        <p:txBody>
          <a:bodyPr vert="horz" lIns="91440" tIns="45720" rIns="91440" bIns="45720" rtlCol="0" anchor="t">
            <a:normAutofit/>
          </a:bodyPr>
          <a:lstStyle/>
          <a:p>
            <a:pPr marL="0" indent="0">
              <a:buNone/>
            </a:pPr>
            <a:r>
              <a:rPr lang="en-US" sz="2400" dirty="0"/>
              <a:t>Please contact MDE if you have further questions.</a:t>
            </a:r>
          </a:p>
          <a:p>
            <a:pPr marL="0" indent="0">
              <a:buNone/>
            </a:pPr>
            <a:endParaRPr lang="en-US" sz="2400" dirty="0"/>
          </a:p>
          <a:p>
            <a:pPr marL="0" indent="0">
              <a:buNone/>
            </a:pPr>
            <a:r>
              <a:rPr lang="en-US" sz="2400" dirty="0"/>
              <a:t>School Nutrition Programs Unit</a:t>
            </a:r>
          </a:p>
          <a:p>
            <a:pPr marL="708025" lvl="1" indent="-342265">
              <a:buFont typeface="Arial" panose="020B0604020202020204" pitchFamily="34" charset="0"/>
              <a:buChar char="•"/>
            </a:pPr>
            <a:r>
              <a:rPr lang="en-US" sz="2400" dirty="0"/>
              <a:t>Phone: 517-241-5374</a:t>
            </a:r>
          </a:p>
          <a:p>
            <a:pPr marL="708025" lvl="1" indent="-342265">
              <a:buFont typeface="Arial" panose="020B0604020202020204" pitchFamily="34" charset="0"/>
              <a:buChar char="•"/>
            </a:pPr>
            <a:r>
              <a:rPr lang="en-US" sz="2400" dirty="0"/>
              <a:t>Email: MDE-SchoolNutrition@Michigan.gov</a:t>
            </a:r>
          </a:p>
          <a:p>
            <a:pPr marL="708025" lvl="1" indent="-342265">
              <a:buFont typeface="Arial" panose="020B0604020202020204" pitchFamily="34" charset="0"/>
              <a:buChar char="•"/>
            </a:pPr>
            <a:endParaRPr lang="en-US" dirty="0"/>
          </a:p>
          <a:p>
            <a:pPr marL="708025" lvl="1" indent="-342265">
              <a:buChar char="•"/>
            </a:pPr>
            <a:endParaRPr lang="en-US" dirty="0"/>
          </a:p>
          <a:p>
            <a:endParaRPr lang="en-US" dirty="0"/>
          </a:p>
        </p:txBody>
      </p:sp>
      <p:sp>
        <p:nvSpPr>
          <p:cNvPr id="2" name="Date Placeholder 1">
            <a:extLst>
              <a:ext uri="{FF2B5EF4-FFF2-40B4-BE49-F238E27FC236}">
                <a16:creationId xmlns:a16="http://schemas.microsoft.com/office/drawing/2014/main" id="{E20B17F8-2A94-49B1-BAAD-33E26F202B60}"/>
              </a:ext>
            </a:extLst>
          </p:cNvPr>
          <p:cNvSpPr>
            <a:spLocks noGrp="1"/>
          </p:cNvSpPr>
          <p:nvPr>
            <p:ph type="dt" sz="half" idx="10"/>
          </p:nvPr>
        </p:nvSpPr>
        <p:spPr>
          <a:xfrm>
            <a:off x="1096994" y="6458996"/>
            <a:ext cx="2471627" cy="365030"/>
          </a:xfrm>
        </p:spPr>
        <p:txBody>
          <a:bodyPr>
            <a:normAutofit/>
          </a:bodyPr>
          <a:lstStyle/>
          <a:p>
            <a:pPr>
              <a:spcAft>
                <a:spcPts val="600"/>
              </a:spcAft>
            </a:pPr>
            <a:fld id="{8E4EDBC0-AD27-4859-AF31-9D2A7FCA6ED4}" type="datetime1">
              <a:rPr lang="en-US" smtClean="0"/>
              <a:pPr>
                <a:spcAft>
                  <a:spcPts val="600"/>
                </a:spcAft>
              </a:pPr>
              <a:t>7/14/2025</a:t>
            </a:fld>
            <a:endParaRPr lang="en-US" dirty="0"/>
          </a:p>
        </p:txBody>
      </p:sp>
      <p:sp>
        <p:nvSpPr>
          <p:cNvPr id="3" name="Footer Placeholder 2">
            <a:extLst>
              <a:ext uri="{FF2B5EF4-FFF2-40B4-BE49-F238E27FC236}">
                <a16:creationId xmlns:a16="http://schemas.microsoft.com/office/drawing/2014/main" id="{A80DC79F-9742-4362-9EC5-8D53C2264CBE}"/>
              </a:ext>
            </a:extLst>
          </p:cNvPr>
          <p:cNvSpPr>
            <a:spLocks noGrp="1"/>
          </p:cNvSpPr>
          <p:nvPr>
            <p:ph type="ftr" sz="quarter" idx="11"/>
          </p:nvPr>
        </p:nvSpPr>
        <p:spPr>
          <a:xfrm>
            <a:off x="3685225" y="6458996"/>
            <a:ext cx="4821548" cy="365030"/>
          </a:xfrm>
        </p:spPr>
        <p:txBody>
          <a:bodyPr>
            <a:normAutofit/>
          </a:bodyPr>
          <a:lstStyle/>
          <a:p>
            <a:pPr>
              <a:spcAft>
                <a:spcPts val="600"/>
              </a:spcAft>
            </a:pPr>
            <a:r>
              <a:rPr lang="en-US" dirty="0"/>
              <a:t>www.michigan.gov/mde</a:t>
            </a:r>
          </a:p>
        </p:txBody>
      </p:sp>
      <p:sp>
        <p:nvSpPr>
          <p:cNvPr id="4" name="Slide Number Placeholder 3">
            <a:extLst>
              <a:ext uri="{FF2B5EF4-FFF2-40B4-BE49-F238E27FC236}">
                <a16:creationId xmlns:a16="http://schemas.microsoft.com/office/drawing/2014/main" id="{F0344956-B68E-4716-832F-50B57830F252}"/>
              </a:ext>
            </a:extLst>
          </p:cNvPr>
          <p:cNvSpPr>
            <a:spLocks noGrp="1"/>
          </p:cNvSpPr>
          <p:nvPr>
            <p:ph type="sldNum" sz="quarter" idx="12"/>
          </p:nvPr>
        </p:nvSpPr>
        <p:spPr>
          <a:xfrm>
            <a:off x="8347295" y="6356350"/>
            <a:ext cx="633743"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6195D273-31EC-46EF-883D-C5C7F6B5D83A}" type="slidenum">
              <a:rPr lang="en-US" smtClean="0"/>
              <a:pPr>
                <a:spcAft>
                  <a:spcPts val="600"/>
                </a:spcAft>
              </a:pPr>
              <a:t>27</a:t>
            </a:fld>
            <a:endParaRPr lang="en-US" dirty="0"/>
          </a:p>
        </p:txBody>
      </p:sp>
    </p:spTree>
    <p:extLst>
      <p:ext uri="{BB962C8B-B14F-4D97-AF65-F5344CB8AC3E}">
        <p14:creationId xmlns:p14="http://schemas.microsoft.com/office/powerpoint/2010/main" val="3854890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1212" y="260402"/>
            <a:ext cx="5069309" cy="591641"/>
          </a:xfrm>
        </p:spPr>
        <p:txBody>
          <a:bodyPr>
            <a:normAutofit fontScale="90000"/>
          </a:bodyPr>
          <a:lstStyle/>
          <a:p>
            <a:r>
              <a:rPr lang="en-US" dirty="0"/>
              <a:t>Lunch Meal Pattern</a:t>
            </a:r>
          </a:p>
        </p:txBody>
      </p:sp>
      <p:pic>
        <p:nvPicPr>
          <p:cNvPr id="5" name="Picture 4" descr="Lunch Meal pattern chart">
            <a:extLst>
              <a:ext uri="{FF2B5EF4-FFF2-40B4-BE49-F238E27FC236}">
                <a16:creationId xmlns:a16="http://schemas.microsoft.com/office/drawing/2014/main" id="{151E148C-5255-75E7-FEA8-79BDD41FFD11}"/>
              </a:ext>
            </a:extLst>
          </p:cNvPr>
          <p:cNvPicPr>
            <a:picLocks noChangeAspect="1"/>
          </p:cNvPicPr>
          <p:nvPr/>
        </p:nvPicPr>
        <p:blipFill>
          <a:blip r:embed="rId3"/>
          <a:stretch>
            <a:fillRect/>
          </a:stretch>
        </p:blipFill>
        <p:spPr>
          <a:xfrm>
            <a:off x="321547" y="362650"/>
            <a:ext cx="11646039" cy="6234947"/>
          </a:xfrm>
          <a:prstGeom prst="rect">
            <a:avLst/>
          </a:prstGeom>
        </p:spPr>
      </p:pic>
    </p:spTree>
    <p:extLst>
      <p:ext uri="{BB962C8B-B14F-4D97-AF65-F5344CB8AC3E}">
        <p14:creationId xmlns:p14="http://schemas.microsoft.com/office/powerpoint/2010/main" val="2215894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7F83E-23E9-2564-E055-FC286B765F99}"/>
              </a:ext>
            </a:extLst>
          </p:cNvPr>
          <p:cNvSpPr>
            <a:spLocks noGrp="1"/>
          </p:cNvSpPr>
          <p:nvPr>
            <p:ph type="title"/>
          </p:nvPr>
        </p:nvSpPr>
        <p:spPr/>
        <p:txBody>
          <a:bodyPr/>
          <a:lstStyle/>
          <a:p>
            <a:r>
              <a:rPr lang="en-US" dirty="0"/>
              <a:t>Fruit Component</a:t>
            </a:r>
          </a:p>
        </p:txBody>
      </p:sp>
      <p:pic>
        <p:nvPicPr>
          <p:cNvPr id="3" name="Picture 2" descr="A picture containing a bowl of mandarin oranges.">
            <a:extLst>
              <a:ext uri="{FF2B5EF4-FFF2-40B4-BE49-F238E27FC236}">
                <a16:creationId xmlns:a16="http://schemas.microsoft.com/office/drawing/2014/main" id="{0129BB20-6674-E642-61E4-33550FD460EC}"/>
              </a:ext>
            </a:extLst>
          </p:cNvPr>
          <p:cNvPicPr>
            <a:picLocks noChangeAspect="1"/>
          </p:cNvPicPr>
          <p:nvPr/>
        </p:nvPicPr>
        <p:blipFill rotWithShape="1">
          <a:blip r:embed="rId3">
            <a:extLst>
              <a:ext uri="{28A0092B-C50C-407E-A947-70E740481C1C}">
                <a14:useLocalDpi xmlns:a14="http://schemas.microsoft.com/office/drawing/2010/main" val="0"/>
              </a:ext>
            </a:extLst>
          </a:blip>
          <a:srcRect l="8399" t="7446" r="10771" b="13895"/>
          <a:stretch/>
        </p:blipFill>
        <p:spPr>
          <a:xfrm>
            <a:off x="833781" y="1990014"/>
            <a:ext cx="3163782" cy="2924886"/>
          </a:xfrm>
          <a:prstGeom prst="rect">
            <a:avLst/>
          </a:prstGeom>
        </p:spPr>
      </p:pic>
      <p:pic>
        <p:nvPicPr>
          <p:cNvPr id="4" name="Content Placeholder 17" descr="A bowl of melon and strawberries">
            <a:extLst>
              <a:ext uri="{FF2B5EF4-FFF2-40B4-BE49-F238E27FC236}">
                <a16:creationId xmlns:a16="http://schemas.microsoft.com/office/drawing/2014/main" id="{A3B08E19-978E-05B1-587F-F157C27ACA18}"/>
              </a:ext>
            </a:extLst>
          </p:cNvPr>
          <p:cNvPicPr>
            <a:picLocks noChangeAspect="1"/>
          </p:cNvPicPr>
          <p:nvPr/>
        </p:nvPicPr>
        <p:blipFill rotWithShape="1">
          <a:blip r:embed="rId4">
            <a:extLst>
              <a:ext uri="{28A0092B-C50C-407E-A947-70E740481C1C}">
                <a14:useLocalDpi xmlns:a14="http://schemas.microsoft.com/office/drawing/2010/main" val="0"/>
              </a:ext>
            </a:extLst>
          </a:blip>
          <a:stretch/>
        </p:blipFill>
        <p:spPr>
          <a:xfrm>
            <a:off x="4052916" y="3124200"/>
            <a:ext cx="3430099" cy="3301470"/>
          </a:xfrm>
          <a:prstGeom prst="rect">
            <a:avLst/>
          </a:prstGeom>
        </p:spPr>
      </p:pic>
      <p:pic>
        <p:nvPicPr>
          <p:cNvPr id="8" name="Picture 7" descr="A bowl of blueberries">
            <a:extLst>
              <a:ext uri="{FF2B5EF4-FFF2-40B4-BE49-F238E27FC236}">
                <a16:creationId xmlns:a16="http://schemas.microsoft.com/office/drawing/2014/main" id="{2AEC4CC5-21C9-C84A-AE1C-DA912400E742}"/>
              </a:ext>
            </a:extLst>
          </p:cNvPr>
          <p:cNvPicPr>
            <a:picLocks noChangeAspect="1"/>
          </p:cNvPicPr>
          <p:nvPr/>
        </p:nvPicPr>
        <p:blipFill rotWithShape="1">
          <a:blip r:embed="rId5">
            <a:extLst>
              <a:ext uri="{28A0092B-C50C-407E-A947-70E740481C1C}">
                <a14:useLocalDpi xmlns:a14="http://schemas.microsoft.com/office/drawing/2010/main" val="0"/>
              </a:ext>
            </a:extLst>
          </a:blip>
          <a:srcRect t="2373" r="5375" b="8511"/>
          <a:stretch/>
        </p:blipFill>
        <p:spPr>
          <a:xfrm>
            <a:off x="7231551" y="1528407"/>
            <a:ext cx="3581400" cy="3191586"/>
          </a:xfrm>
          <a:prstGeom prst="rect">
            <a:avLst/>
          </a:prstGeom>
        </p:spPr>
      </p:pic>
    </p:spTree>
    <p:extLst>
      <p:ext uri="{BB962C8B-B14F-4D97-AF65-F5344CB8AC3E}">
        <p14:creationId xmlns:p14="http://schemas.microsoft.com/office/powerpoint/2010/main" val="1200525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0212" y="381000"/>
            <a:ext cx="6657264" cy="667841"/>
          </a:xfrm>
        </p:spPr>
        <p:txBody>
          <a:bodyPr>
            <a:normAutofit fontScale="90000"/>
          </a:bodyPr>
          <a:lstStyle/>
          <a:p>
            <a:r>
              <a:rPr lang="en-US" dirty="0">
                <a:solidFill>
                  <a:schemeClr val="accent2"/>
                </a:solidFill>
              </a:rPr>
              <a:t>Lunch Meal Pattern - Vegetables</a:t>
            </a:r>
          </a:p>
        </p:txBody>
      </p:sp>
      <p:sp>
        <p:nvSpPr>
          <p:cNvPr id="4" name="Arrow: Right 3" descr="Lunch meal pattern chart with arrow pointing to vegetables">
            <a:extLst>
              <a:ext uri="{FF2B5EF4-FFF2-40B4-BE49-F238E27FC236}">
                <a16:creationId xmlns:a16="http://schemas.microsoft.com/office/drawing/2014/main" id="{88D529A5-79E7-9AE1-6A19-522A5246980A}"/>
              </a:ext>
            </a:extLst>
          </p:cNvPr>
          <p:cNvSpPr/>
          <p:nvPr/>
        </p:nvSpPr>
        <p:spPr>
          <a:xfrm>
            <a:off x="-1068388" y="2362200"/>
            <a:ext cx="1788691" cy="533400"/>
          </a:xfrm>
          <a:prstGeom prst="rightArrow">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Lunch meal pattern chart with arrow pointing to vegetables">
            <a:extLst>
              <a:ext uri="{FF2B5EF4-FFF2-40B4-BE49-F238E27FC236}">
                <a16:creationId xmlns:a16="http://schemas.microsoft.com/office/drawing/2014/main" id="{76645347-41B0-C6B5-8C07-CE56ED221151}"/>
              </a:ext>
            </a:extLst>
          </p:cNvPr>
          <p:cNvPicPr>
            <a:picLocks noChangeAspect="1"/>
          </p:cNvPicPr>
          <p:nvPr/>
        </p:nvPicPr>
        <p:blipFill>
          <a:blip r:embed="rId3"/>
          <a:stretch>
            <a:fillRect/>
          </a:stretch>
        </p:blipFill>
        <p:spPr>
          <a:xfrm>
            <a:off x="836612" y="1021663"/>
            <a:ext cx="11217025" cy="5666867"/>
          </a:xfrm>
          <a:prstGeom prst="rect">
            <a:avLst/>
          </a:prstGeom>
        </p:spPr>
      </p:pic>
    </p:spTree>
    <p:extLst>
      <p:ext uri="{BB962C8B-B14F-4D97-AF65-F5344CB8AC3E}">
        <p14:creationId xmlns:p14="http://schemas.microsoft.com/office/powerpoint/2010/main" val="2614950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5A5E2-D2A6-4C82-E0AF-DFA17AA3B86D}"/>
              </a:ext>
            </a:extLst>
          </p:cNvPr>
          <p:cNvSpPr>
            <a:spLocks noGrp="1"/>
          </p:cNvSpPr>
          <p:nvPr>
            <p:ph type="title"/>
          </p:nvPr>
        </p:nvSpPr>
        <p:spPr/>
        <p:txBody>
          <a:bodyPr/>
          <a:lstStyle/>
          <a:p>
            <a:r>
              <a:rPr lang="en-US" dirty="0">
                <a:solidFill>
                  <a:schemeClr val="accent2"/>
                </a:solidFill>
              </a:rPr>
              <a:t>Vegetable Subgroups</a:t>
            </a:r>
          </a:p>
        </p:txBody>
      </p:sp>
      <p:pic>
        <p:nvPicPr>
          <p:cNvPr id="3" name="Picture 6" descr="Baby Carrots ">
            <a:extLst>
              <a:ext uri="{FF2B5EF4-FFF2-40B4-BE49-F238E27FC236}">
                <a16:creationId xmlns:a16="http://schemas.microsoft.com/office/drawing/2014/main" id="{758A3927-04EB-0307-A4AE-1A705D17C17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563" r="-8578" b="12847"/>
          <a:stretch/>
        </p:blipFill>
        <p:spPr bwMode="auto">
          <a:xfrm>
            <a:off x="2092452" y="2824161"/>
            <a:ext cx="3474720" cy="1886263"/>
          </a:xfrm>
          <a:custGeom>
            <a:avLst/>
            <a:gdLst/>
            <a:ahLst/>
            <a:cxnLst/>
            <a:rect l="l" t="t" r="r" b="b"/>
            <a:pathLst>
              <a:path w="7122523" h="4197911">
                <a:moveTo>
                  <a:pt x="0" y="0"/>
                </a:moveTo>
                <a:lnTo>
                  <a:pt x="7122523" y="0"/>
                </a:lnTo>
                <a:lnTo>
                  <a:pt x="5177382" y="4197911"/>
                </a:lnTo>
                <a:lnTo>
                  <a:pt x="5171159" y="4197911"/>
                </a:lnTo>
                <a:lnTo>
                  <a:pt x="3981368" y="4197911"/>
                </a:lnTo>
                <a:lnTo>
                  <a:pt x="2331323" y="4197911"/>
                </a:lnTo>
                <a:lnTo>
                  <a:pt x="0" y="4197911"/>
                </a:lnTo>
                <a:close/>
              </a:path>
            </a:pathLst>
          </a:custGeom>
          <a:noFill/>
          <a:extLst>
            <a:ext uri="{909E8E84-426E-40DD-AFC4-6F175D3DCCD1}">
              <a14:hiddenFill xmlns:a14="http://schemas.microsoft.com/office/drawing/2010/main">
                <a:solidFill>
                  <a:srgbClr val="FFFFFF"/>
                </a:solidFill>
              </a14:hiddenFill>
            </a:ext>
          </a:extLst>
        </p:spPr>
      </p:pic>
      <p:pic>
        <p:nvPicPr>
          <p:cNvPr id="4" name="Picture 12" descr="Cucumber slices">
            <a:extLst>
              <a:ext uri="{FF2B5EF4-FFF2-40B4-BE49-F238E27FC236}">
                <a16:creationId xmlns:a16="http://schemas.microsoft.com/office/drawing/2014/main" id="{59E7F5C5-7D44-12C2-4C82-30007BFD5D3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1520"/>
          <a:stretch/>
        </p:blipFill>
        <p:spPr bwMode="auto">
          <a:xfrm>
            <a:off x="4570412" y="2824161"/>
            <a:ext cx="3048000" cy="1828800"/>
          </a:xfrm>
          <a:custGeom>
            <a:avLst/>
            <a:gdLst/>
            <a:ahLst/>
            <a:cxnLst/>
            <a:rect l="l" t="t" r="r" b="b"/>
            <a:pathLst>
              <a:path w="4810125" h="2501837">
                <a:moveTo>
                  <a:pt x="1159248" y="0"/>
                </a:moveTo>
                <a:lnTo>
                  <a:pt x="4810125" y="0"/>
                </a:lnTo>
                <a:lnTo>
                  <a:pt x="4810125" y="2501837"/>
                </a:lnTo>
                <a:lnTo>
                  <a:pt x="0" y="2501837"/>
                </a:lnTo>
                <a:close/>
              </a:path>
            </a:pathLst>
          </a:custGeom>
          <a:noFill/>
          <a:extLst>
            <a:ext uri="{909E8E84-426E-40DD-AFC4-6F175D3DCCD1}">
              <a14:hiddenFill xmlns:a14="http://schemas.microsoft.com/office/drawing/2010/main">
                <a:solidFill>
                  <a:srgbClr val="FFFFFF"/>
                </a:solidFill>
              </a14:hiddenFill>
            </a:ext>
          </a:extLst>
        </p:spPr>
      </p:pic>
      <p:pic>
        <p:nvPicPr>
          <p:cNvPr id="5" name="Picture 10" descr=" Black Beans, ">
            <a:extLst>
              <a:ext uri="{FF2B5EF4-FFF2-40B4-BE49-F238E27FC236}">
                <a16:creationId xmlns:a16="http://schemas.microsoft.com/office/drawing/2014/main" id="{BC930F3A-CAB2-E39E-6E18-39E094F2FEF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065" t="6998" r="-5594" b="6998"/>
          <a:stretch/>
        </p:blipFill>
        <p:spPr bwMode="auto">
          <a:xfrm>
            <a:off x="6649373" y="2659070"/>
            <a:ext cx="3620961" cy="2538827"/>
          </a:xfrm>
          <a:custGeom>
            <a:avLst/>
            <a:gdLst/>
            <a:ahLst/>
            <a:cxnLst/>
            <a:rect l="l" t="t" r="r" b="b"/>
            <a:pathLst>
              <a:path w="3677817" h="2505456">
                <a:moveTo>
                  <a:pt x="1160926" y="0"/>
                </a:moveTo>
                <a:lnTo>
                  <a:pt x="3677817" y="0"/>
                </a:lnTo>
                <a:lnTo>
                  <a:pt x="2516891" y="2505456"/>
                </a:lnTo>
                <a:lnTo>
                  <a:pt x="0" y="2505456"/>
                </a:lnTo>
                <a:close/>
              </a:path>
            </a:pathLst>
          </a:custGeom>
          <a:noFill/>
          <a:extLst>
            <a:ext uri="{909E8E84-426E-40DD-AFC4-6F175D3DCCD1}">
              <a14:hiddenFill xmlns:a14="http://schemas.microsoft.com/office/drawing/2010/main">
                <a:solidFill>
                  <a:srgbClr val="FFFFFF"/>
                </a:solidFill>
              </a14:hiddenFill>
            </a:ext>
          </a:extLst>
        </p:spPr>
      </p:pic>
      <p:pic>
        <p:nvPicPr>
          <p:cNvPr id="7" name="Picture 8" descr="French Fries">
            <a:extLst>
              <a:ext uri="{FF2B5EF4-FFF2-40B4-BE49-F238E27FC236}">
                <a16:creationId xmlns:a16="http://schemas.microsoft.com/office/drawing/2014/main" id="{127BE4A2-3103-9752-BCBC-B7C5EF034C4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674" r="2" b="2"/>
          <a:stretch/>
        </p:blipFill>
        <p:spPr bwMode="auto">
          <a:xfrm>
            <a:off x="9066212" y="2606208"/>
            <a:ext cx="3393943" cy="2591689"/>
          </a:xfrm>
          <a:custGeom>
            <a:avLst/>
            <a:gdLst/>
            <a:ahLst/>
            <a:cxnLst/>
            <a:rect l="l" t="t" r="r" b="b"/>
            <a:pathLst>
              <a:path w="3393943" h="2502843">
                <a:moveTo>
                  <a:pt x="1159715" y="0"/>
                </a:moveTo>
                <a:lnTo>
                  <a:pt x="3393943" y="0"/>
                </a:lnTo>
                <a:lnTo>
                  <a:pt x="2234228" y="2502843"/>
                </a:lnTo>
                <a:lnTo>
                  <a:pt x="0" y="2502843"/>
                </a:lnTo>
                <a:close/>
              </a:path>
            </a:pathLst>
          </a:custGeom>
          <a:noFill/>
          <a:extLst>
            <a:ext uri="{909E8E84-426E-40DD-AFC4-6F175D3DCCD1}">
              <a14:hiddenFill xmlns:a14="http://schemas.microsoft.com/office/drawing/2010/main">
                <a:solidFill>
                  <a:srgbClr val="FFFFFF"/>
                </a:solidFill>
              </a14:hiddenFill>
            </a:ext>
          </a:extLst>
        </p:spPr>
      </p:pic>
      <p:pic>
        <p:nvPicPr>
          <p:cNvPr id="9" name="Picture 8" descr="A group of broccoli &#10;&#10;">
            <a:extLst>
              <a:ext uri="{FF2B5EF4-FFF2-40B4-BE49-F238E27FC236}">
                <a16:creationId xmlns:a16="http://schemas.microsoft.com/office/drawing/2014/main" id="{6D5B2390-B38C-E612-35BF-11405AF3627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408" t="11057" r="15259" b="12166"/>
          <a:stretch/>
        </p:blipFill>
        <p:spPr>
          <a:xfrm>
            <a:off x="155451" y="2562426"/>
            <a:ext cx="2117321" cy="2409731"/>
          </a:xfrm>
          <a:prstGeom prst="rect">
            <a:avLst/>
          </a:prstGeom>
        </p:spPr>
      </p:pic>
    </p:spTree>
    <p:extLst>
      <p:ext uri="{BB962C8B-B14F-4D97-AF65-F5344CB8AC3E}">
        <p14:creationId xmlns:p14="http://schemas.microsoft.com/office/powerpoint/2010/main" val="702378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9812" y="232795"/>
            <a:ext cx="5831309" cy="533400"/>
          </a:xfrm>
        </p:spPr>
        <p:txBody>
          <a:bodyPr>
            <a:normAutofit fontScale="90000"/>
          </a:bodyPr>
          <a:lstStyle/>
          <a:p>
            <a:r>
              <a:rPr lang="en-US" dirty="0">
                <a:solidFill>
                  <a:schemeClr val="accent2"/>
                </a:solidFill>
              </a:rPr>
              <a:t>Lunch Meal Pattern - Grains</a:t>
            </a:r>
          </a:p>
        </p:txBody>
      </p:sp>
      <p:sp>
        <p:nvSpPr>
          <p:cNvPr id="4" name="Arrow: Right 3" descr="Lunch meal pattern chart with arrow pointing to grains">
            <a:extLst>
              <a:ext uri="{FF2B5EF4-FFF2-40B4-BE49-F238E27FC236}">
                <a16:creationId xmlns:a16="http://schemas.microsoft.com/office/drawing/2014/main" id="{88D529A5-79E7-9AE1-6A19-522A5246980A}"/>
              </a:ext>
            </a:extLst>
          </p:cNvPr>
          <p:cNvSpPr/>
          <p:nvPr/>
        </p:nvSpPr>
        <p:spPr>
          <a:xfrm>
            <a:off x="-1220788" y="5257800"/>
            <a:ext cx="1788691" cy="533400"/>
          </a:xfrm>
          <a:prstGeom prst="rightArrow">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Lunch meal pattern chart with arrow pointing to grains">
            <a:extLst>
              <a:ext uri="{FF2B5EF4-FFF2-40B4-BE49-F238E27FC236}">
                <a16:creationId xmlns:a16="http://schemas.microsoft.com/office/drawing/2014/main" id="{8461861B-FFE1-544E-85E1-B0158BF07DB7}"/>
              </a:ext>
            </a:extLst>
          </p:cNvPr>
          <p:cNvPicPr>
            <a:picLocks noChangeAspect="1"/>
          </p:cNvPicPr>
          <p:nvPr/>
        </p:nvPicPr>
        <p:blipFill>
          <a:blip r:embed="rId3"/>
          <a:stretch>
            <a:fillRect/>
          </a:stretch>
        </p:blipFill>
        <p:spPr>
          <a:xfrm>
            <a:off x="684212" y="908057"/>
            <a:ext cx="11337016" cy="5727487"/>
          </a:xfrm>
          <a:prstGeom prst="rect">
            <a:avLst/>
          </a:prstGeom>
        </p:spPr>
      </p:pic>
    </p:spTree>
    <p:extLst>
      <p:ext uri="{BB962C8B-B14F-4D97-AF65-F5344CB8AC3E}">
        <p14:creationId xmlns:p14="http://schemas.microsoft.com/office/powerpoint/2010/main" val="3269260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solidFill>
              </a:rPr>
              <a:t>How do I know if a product is Whole Grain Rich?</a:t>
            </a:r>
          </a:p>
        </p:txBody>
      </p:sp>
      <p:sp>
        <p:nvSpPr>
          <p:cNvPr id="6" name="Content Placeholder 5"/>
          <p:cNvSpPr>
            <a:spLocks noGrp="1"/>
          </p:cNvSpPr>
          <p:nvPr>
            <p:ph sz="half" idx="1"/>
          </p:nvPr>
        </p:nvSpPr>
        <p:spPr>
          <a:xfrm>
            <a:off x="1073398" y="2042161"/>
            <a:ext cx="5815082" cy="3880772"/>
          </a:xfrm>
        </p:spPr>
        <p:txBody>
          <a:bodyPr>
            <a:normAutofit/>
          </a:bodyPr>
          <a:lstStyle/>
          <a:p>
            <a:r>
              <a:rPr lang="en-US" sz="2400" dirty="0"/>
              <a:t>Ingredient declaration</a:t>
            </a:r>
          </a:p>
          <a:p>
            <a:r>
              <a:rPr lang="en-US" sz="2400" dirty="0"/>
              <a:t>Food label</a:t>
            </a:r>
          </a:p>
          <a:p>
            <a:r>
              <a:rPr lang="en-US" sz="2400" dirty="0"/>
              <a:t>Recipe</a:t>
            </a:r>
          </a:p>
          <a:p>
            <a:r>
              <a:rPr lang="en-US" sz="2400" dirty="0"/>
              <a:t>Product Formulation Statement (PFS)</a:t>
            </a:r>
          </a:p>
        </p:txBody>
      </p:sp>
      <p:pic>
        <p:nvPicPr>
          <p:cNvPr id="9" name="Content Placeholder 8" descr="Everything bagels">
            <a:extLst>
              <a:ext uri="{FF2B5EF4-FFF2-40B4-BE49-F238E27FC236}">
                <a16:creationId xmlns:a16="http://schemas.microsoft.com/office/drawing/2014/main" id="{FDE101CC-78EE-9C30-CCCB-DA8D62C70A8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7139371" y="2042161"/>
            <a:ext cx="2471990" cy="3027679"/>
          </a:xfrm>
        </p:spPr>
      </p:pic>
    </p:spTree>
    <p:extLst>
      <p:ext uri="{BB962C8B-B14F-4D97-AF65-F5344CB8AC3E}">
        <p14:creationId xmlns:p14="http://schemas.microsoft.com/office/powerpoint/2010/main" val="1989555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9F807-C6DA-8036-E25C-51EF1CDC7DF5}"/>
              </a:ext>
            </a:extLst>
          </p:cNvPr>
          <p:cNvSpPr>
            <a:spLocks noGrp="1"/>
          </p:cNvSpPr>
          <p:nvPr>
            <p:ph type="title"/>
          </p:nvPr>
        </p:nvSpPr>
        <p:spPr/>
        <p:txBody>
          <a:bodyPr/>
          <a:lstStyle/>
          <a:p>
            <a:r>
              <a:rPr lang="en-US" dirty="0">
                <a:solidFill>
                  <a:schemeClr val="accent2"/>
                </a:solidFill>
              </a:rPr>
              <a:t>Whole Grain Rich Criteria</a:t>
            </a:r>
          </a:p>
        </p:txBody>
      </p:sp>
      <p:sp>
        <p:nvSpPr>
          <p:cNvPr id="3" name="Content Placeholder 2">
            <a:extLst>
              <a:ext uri="{FF2B5EF4-FFF2-40B4-BE49-F238E27FC236}">
                <a16:creationId xmlns:a16="http://schemas.microsoft.com/office/drawing/2014/main" id="{A052DF83-2A01-6000-F238-3E66BE0D1B7C}"/>
              </a:ext>
            </a:extLst>
          </p:cNvPr>
          <p:cNvSpPr>
            <a:spLocks noGrp="1"/>
          </p:cNvSpPr>
          <p:nvPr>
            <p:ph sz="half" idx="1"/>
          </p:nvPr>
        </p:nvSpPr>
        <p:spPr>
          <a:xfrm>
            <a:off x="819807" y="1905000"/>
            <a:ext cx="5369978" cy="4267200"/>
          </a:xfrm>
        </p:spPr>
        <p:txBody>
          <a:bodyPr>
            <a:normAutofit/>
          </a:bodyPr>
          <a:lstStyle/>
          <a:p>
            <a:r>
              <a:rPr lang="en-US" sz="2800" dirty="0"/>
              <a:t>Contains 100% whole grain</a:t>
            </a:r>
          </a:p>
          <a:p>
            <a:pPr algn="ctr"/>
            <a:r>
              <a:rPr lang="en-US" sz="2800" b="1" dirty="0"/>
              <a:t>Or</a:t>
            </a:r>
          </a:p>
          <a:p>
            <a:r>
              <a:rPr lang="en-US" sz="2800" dirty="0"/>
              <a:t>Contains a blend of:</a:t>
            </a:r>
          </a:p>
          <a:p>
            <a:pPr lvl="1"/>
            <a:r>
              <a:rPr lang="en-US" sz="2400" dirty="0"/>
              <a:t>Whole-grain meal and/or flour (50% or more) AND</a:t>
            </a:r>
          </a:p>
          <a:p>
            <a:pPr lvl="1"/>
            <a:r>
              <a:rPr lang="en-US" sz="2400" dirty="0"/>
              <a:t>Enriched meal and/or flour (remaining grain)</a:t>
            </a:r>
          </a:p>
        </p:txBody>
      </p:sp>
      <p:sp>
        <p:nvSpPr>
          <p:cNvPr id="4" name="Content Placeholder 3">
            <a:extLst>
              <a:ext uri="{FF2B5EF4-FFF2-40B4-BE49-F238E27FC236}">
                <a16:creationId xmlns:a16="http://schemas.microsoft.com/office/drawing/2014/main" id="{8CD26E63-2385-6F71-70FD-B1E5AD9FD1E1}"/>
              </a:ext>
            </a:extLst>
          </p:cNvPr>
          <p:cNvSpPr>
            <a:spLocks noGrp="1"/>
          </p:cNvSpPr>
          <p:nvPr>
            <p:ph sz="half" idx="2"/>
          </p:nvPr>
        </p:nvSpPr>
        <p:spPr>
          <a:xfrm>
            <a:off x="6410960" y="2397760"/>
            <a:ext cx="5124130" cy="1823720"/>
          </a:xfrm>
        </p:spPr>
        <p:txBody>
          <a:bodyPr>
            <a:normAutofit/>
          </a:bodyPr>
          <a:lstStyle/>
          <a:p>
            <a:r>
              <a:rPr lang="en-US" sz="2800" dirty="0"/>
              <a:t>80% of weekly grain servings are whole grain rich</a:t>
            </a:r>
          </a:p>
        </p:txBody>
      </p:sp>
    </p:spTree>
    <p:extLst>
      <p:ext uri="{BB962C8B-B14F-4D97-AF65-F5344CB8AC3E}">
        <p14:creationId xmlns:p14="http://schemas.microsoft.com/office/powerpoint/2010/main" val="1214125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B365DF0E9468B48AE4DD00B1BAEDF9B" ma:contentTypeVersion="17" ma:contentTypeDescription="Create a new document." ma:contentTypeScope="" ma:versionID="f8b41e56295a827307524cbf90604c46">
  <xsd:schema xmlns:xsd="http://www.w3.org/2001/XMLSchema" xmlns:xs="http://www.w3.org/2001/XMLSchema" xmlns:p="http://schemas.microsoft.com/office/2006/metadata/properties" xmlns:ns2="213474fa-0b28-4442-ac08-47cd989a66e6" xmlns:ns3="65810660-6ff6-409c-bc7c-93fe0ce546db" xmlns:ns4="e4664c3e-f049-4574-bd7d-7499d2032cca" targetNamespace="http://schemas.microsoft.com/office/2006/metadata/properties" ma:root="true" ma:fieldsID="ca08f162f83e0f48c92474450ceb4172" ns2:_="" ns3:_="" ns4:_="">
    <xsd:import namespace="213474fa-0b28-4442-ac08-47cd989a66e6"/>
    <xsd:import namespace="65810660-6ff6-409c-bc7c-93fe0ce546db"/>
    <xsd:import namespace="e4664c3e-f049-4574-bd7d-7499d2032cc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4: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3474fa-0b28-4442-ac08-47cd989a66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c0d83692-8000-456c-81e0-753272234f0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5810660-6ff6-409c-bc7c-93fe0ce546d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4664c3e-f049-4574-bd7d-7499d2032cca"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b6477cd5-50b3-487e-9c2d-3b571252d9cb}" ma:internalName="TaxCatchAll" ma:showField="CatchAllData" ma:web="6adb6e0f-7e94-4c58-aa56-30d3c03a8fb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LengthInSeconds xmlns="213474fa-0b28-4442-ac08-47cd989a66e6" xsi:nil="true"/>
    <SharedWithUsers xmlns="65810660-6ff6-409c-bc7c-93fe0ce546db">
      <UserInfo>
        <DisplayName/>
        <AccountId xsi:nil="true"/>
        <AccountType/>
      </UserInfo>
    </SharedWithUsers>
    <lcf76f155ced4ddcb4097134ff3c332f xmlns="213474fa-0b28-4442-ac08-47cd989a66e6">
      <Terms xmlns="http://schemas.microsoft.com/office/infopath/2007/PartnerControls"/>
    </lcf76f155ced4ddcb4097134ff3c332f>
    <TaxCatchAll xmlns="e4664c3e-f049-4574-bd7d-7499d2032cc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C24F501-F168-48D0-87BE-9BB0D21361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3474fa-0b28-4442-ac08-47cd989a66e6"/>
    <ds:schemaRef ds:uri="65810660-6ff6-409c-bc7c-93fe0ce546db"/>
    <ds:schemaRef ds:uri="e4664c3e-f049-4574-bd7d-7499d2032cc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D80C8B4-0590-4EC4-9496-D2B022790951}">
  <ds:schemaRefs>
    <ds:schemaRef ds:uri="213474fa-0b28-4442-ac08-47cd989a66e6"/>
    <ds:schemaRef ds:uri="http://purl.org/dc/elements/1.1/"/>
    <ds:schemaRef ds:uri="http://schemas.microsoft.com/office/2006/metadata/properties"/>
    <ds:schemaRef ds:uri="http://purl.org/dc/terms/"/>
    <ds:schemaRef ds:uri="http://www.w3.org/XML/1998/namespace"/>
    <ds:schemaRef ds:uri="http://schemas.openxmlformats.org/package/2006/metadata/core-properties"/>
    <ds:schemaRef ds:uri="http://schemas.microsoft.com/office/2006/documentManagement/types"/>
    <ds:schemaRef ds:uri="http://schemas.microsoft.com/office/infopath/2007/PartnerControls"/>
    <ds:schemaRef ds:uri="e4664c3e-f049-4574-bd7d-7499d2032cca"/>
    <ds:schemaRef ds:uri="65810660-6ff6-409c-bc7c-93fe0ce546db"/>
    <ds:schemaRef ds:uri="http://purl.org/dc/dcmitype/"/>
  </ds:schemaRefs>
</ds:datastoreItem>
</file>

<file path=customXml/itemProps3.xml><?xml version="1.0" encoding="utf-8"?>
<ds:datastoreItem xmlns:ds="http://schemas.openxmlformats.org/officeDocument/2006/customXml" ds:itemID="{4D55CD06-C250-416B-A4D7-3C16B369647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Facet</Template>
  <TotalTime>823</TotalTime>
  <Words>3383</Words>
  <Application>Microsoft Office PowerPoint</Application>
  <PresentationFormat>Custom</PresentationFormat>
  <Paragraphs>393</Paragraphs>
  <Slides>27</Slides>
  <Notes>27</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Facet</vt:lpstr>
      <vt:lpstr>Back to School Training</vt:lpstr>
      <vt:lpstr>Meal Pattern Review</vt:lpstr>
      <vt:lpstr>Lunch Meal Pattern</vt:lpstr>
      <vt:lpstr>Fruit Component</vt:lpstr>
      <vt:lpstr>Lunch Meal Pattern - Vegetables</vt:lpstr>
      <vt:lpstr>Vegetable Subgroups</vt:lpstr>
      <vt:lpstr>Lunch Meal Pattern - Grains</vt:lpstr>
      <vt:lpstr>How do I know if a product is Whole Grain Rich?</vt:lpstr>
      <vt:lpstr>Whole Grain Rich Criteria</vt:lpstr>
      <vt:lpstr>Meal Planning Options for Whole Grain-Rich Requirement  Option: Plan menu so enriched grains are served only on one day</vt:lpstr>
      <vt:lpstr>Menu Planning Options for Whole Grain-Rich Requirement Option: Incorporate small amounts of enriched grains throughout the week</vt:lpstr>
      <vt:lpstr>Whole Grain Resource</vt:lpstr>
      <vt:lpstr>Lunch Meal Pattern – Meat/Meat Alternate</vt:lpstr>
      <vt:lpstr>Lunch Meal Pattern - Milk</vt:lpstr>
      <vt:lpstr>Crediting Tip Sheets</vt:lpstr>
      <vt:lpstr>Lunch Dietary Specifications</vt:lpstr>
      <vt:lpstr>Added Sugar Limits</vt:lpstr>
      <vt:lpstr>New Dietary Specification – Added Sugar</vt:lpstr>
      <vt:lpstr>Is it a Reimbursable Lunch?</vt:lpstr>
      <vt:lpstr>Is this a Reimbursable Lunch?</vt:lpstr>
      <vt:lpstr>Breakfast Meal Pattern</vt:lpstr>
      <vt:lpstr>Substituting Vegetables for Fruit at Breakfast</vt:lpstr>
      <vt:lpstr>Reimbursable Breakfast?</vt:lpstr>
      <vt:lpstr>Is it Reimbursable?</vt:lpstr>
      <vt:lpstr>Is it a Reimbursable Breakfast?</vt:lpstr>
      <vt:lpstr>Afterschool Snack Program Meal Pattern – Serve 2 components</vt:lpstr>
      <vt:lpstr>Contact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Back to School Training</dc:title>
  <dc:creator>Mattern, Emily (MDE)</dc:creator>
  <cp:lastModifiedBy>Mattern, Emily (MDE)</cp:lastModifiedBy>
  <cp:revision>4</cp:revision>
  <dcterms:created xsi:type="dcterms:W3CDTF">2023-05-22T14:48:53Z</dcterms:created>
  <dcterms:modified xsi:type="dcterms:W3CDTF">2025-07-14T16:40:25Z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f46dfe0-534f-4c95-815c-5b1af86b9823_Enabled">
    <vt:lpwstr>true</vt:lpwstr>
  </property>
  <property fmtid="{D5CDD505-2E9C-101B-9397-08002B2CF9AE}" pid="3" name="MSIP_Label_2f46dfe0-534f-4c95-815c-5b1af86b9823_SetDate">
    <vt:lpwstr>2023-05-22T14:53:02Z</vt:lpwstr>
  </property>
  <property fmtid="{D5CDD505-2E9C-101B-9397-08002B2CF9AE}" pid="4" name="MSIP_Label_2f46dfe0-534f-4c95-815c-5b1af86b9823_Method">
    <vt:lpwstr>Privileged</vt:lpwstr>
  </property>
  <property fmtid="{D5CDD505-2E9C-101B-9397-08002B2CF9AE}" pid="5" name="MSIP_Label_2f46dfe0-534f-4c95-815c-5b1af86b9823_Name">
    <vt:lpwstr>2f46dfe0-534f-4c95-815c-5b1af86b9823</vt:lpwstr>
  </property>
  <property fmtid="{D5CDD505-2E9C-101B-9397-08002B2CF9AE}" pid="6" name="MSIP_Label_2f46dfe0-534f-4c95-815c-5b1af86b9823_SiteId">
    <vt:lpwstr>d5fb7087-3777-42ad-966a-892ef47225d1</vt:lpwstr>
  </property>
  <property fmtid="{D5CDD505-2E9C-101B-9397-08002B2CF9AE}" pid="7" name="MSIP_Label_2f46dfe0-534f-4c95-815c-5b1af86b9823_ActionId">
    <vt:lpwstr>a5c52fbb-2e03-4f8e-ac45-ec546c22ab9f</vt:lpwstr>
  </property>
  <property fmtid="{D5CDD505-2E9C-101B-9397-08002B2CF9AE}" pid="8" name="MSIP_Label_2f46dfe0-534f-4c95-815c-5b1af86b9823_ContentBits">
    <vt:lpwstr>0</vt:lpwstr>
  </property>
  <property fmtid="{D5CDD505-2E9C-101B-9397-08002B2CF9AE}" pid="9" name="ContentTypeId">
    <vt:lpwstr>0x0101007B365DF0E9468B48AE4DD00B1BAEDF9B</vt:lpwstr>
  </property>
  <property fmtid="{D5CDD505-2E9C-101B-9397-08002B2CF9AE}" pid="10" name="ComplianceAssetId">
    <vt:lpwstr/>
  </property>
  <property fmtid="{D5CDD505-2E9C-101B-9397-08002B2CF9AE}" pid="11" name="_ExtendedDescription">
    <vt:lpwstr/>
  </property>
  <property fmtid="{D5CDD505-2E9C-101B-9397-08002B2CF9AE}" pid="12" name="TriggerFlowInfo">
    <vt:lpwstr/>
  </property>
  <property fmtid="{D5CDD505-2E9C-101B-9397-08002B2CF9AE}" pid="13" name="MediaServiceImageTags">
    <vt:lpwstr/>
  </property>
</Properties>
</file>