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modernComment_161_43B1B175.xml" ContentType="application/vnd.ms-powerpoint.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4" r:id="rId1"/>
    <p:sldMasterId id="2147484296" r:id="rId2"/>
  </p:sldMasterIdLst>
  <p:notesMasterIdLst>
    <p:notesMasterId r:id="rId69"/>
  </p:notesMasterIdLst>
  <p:handoutMasterIdLst>
    <p:handoutMasterId r:id="rId70"/>
  </p:handoutMasterIdLst>
  <p:sldIdLst>
    <p:sldId id="260" r:id="rId3"/>
    <p:sldId id="360" r:id="rId4"/>
    <p:sldId id="365" r:id="rId5"/>
    <p:sldId id="270" r:id="rId6"/>
    <p:sldId id="269" r:id="rId7"/>
    <p:sldId id="277" r:id="rId8"/>
    <p:sldId id="278" r:id="rId9"/>
    <p:sldId id="261" r:id="rId10"/>
    <p:sldId id="263" r:id="rId11"/>
    <p:sldId id="301" r:id="rId12"/>
    <p:sldId id="283" r:id="rId13"/>
    <p:sldId id="305" r:id="rId14"/>
    <p:sldId id="297" r:id="rId15"/>
    <p:sldId id="298" r:id="rId16"/>
    <p:sldId id="291" r:id="rId17"/>
    <p:sldId id="293" r:id="rId18"/>
    <p:sldId id="294" r:id="rId19"/>
    <p:sldId id="289" r:id="rId20"/>
    <p:sldId id="290" r:id="rId21"/>
    <p:sldId id="265" r:id="rId22"/>
    <p:sldId id="284" r:id="rId23"/>
    <p:sldId id="347" r:id="rId24"/>
    <p:sldId id="343" r:id="rId25"/>
    <p:sldId id="351" r:id="rId26"/>
    <p:sldId id="352" r:id="rId27"/>
    <p:sldId id="350" r:id="rId28"/>
    <p:sldId id="353" r:id="rId29"/>
    <p:sldId id="264" r:id="rId30"/>
    <p:sldId id="349" r:id="rId31"/>
    <p:sldId id="344" r:id="rId32"/>
    <p:sldId id="300" r:id="rId33"/>
    <p:sldId id="345" r:id="rId34"/>
    <p:sldId id="306" r:id="rId35"/>
    <p:sldId id="307" r:id="rId36"/>
    <p:sldId id="308" r:id="rId37"/>
    <p:sldId id="309" r:id="rId38"/>
    <p:sldId id="310" r:id="rId39"/>
    <p:sldId id="315" r:id="rId40"/>
    <p:sldId id="313" r:id="rId41"/>
    <p:sldId id="312" r:id="rId42"/>
    <p:sldId id="311" r:id="rId43"/>
    <p:sldId id="316" r:id="rId44"/>
    <p:sldId id="317" r:id="rId45"/>
    <p:sldId id="321" r:id="rId46"/>
    <p:sldId id="322" r:id="rId47"/>
    <p:sldId id="323" r:id="rId48"/>
    <p:sldId id="324" r:id="rId49"/>
    <p:sldId id="325" r:id="rId50"/>
    <p:sldId id="328" r:id="rId51"/>
    <p:sldId id="330" r:id="rId52"/>
    <p:sldId id="331" r:id="rId53"/>
    <p:sldId id="332" r:id="rId54"/>
    <p:sldId id="333" r:id="rId55"/>
    <p:sldId id="336" r:id="rId56"/>
    <p:sldId id="339" r:id="rId57"/>
    <p:sldId id="354" r:id="rId58"/>
    <p:sldId id="355" r:id="rId59"/>
    <p:sldId id="356" r:id="rId60"/>
    <p:sldId id="357" r:id="rId61"/>
    <p:sldId id="358" r:id="rId62"/>
    <p:sldId id="359" r:id="rId63"/>
    <p:sldId id="361" r:id="rId64"/>
    <p:sldId id="362" r:id="rId65"/>
    <p:sldId id="363" r:id="rId66"/>
    <p:sldId id="303" r:id="rId67"/>
    <p:sldId id="348" r:id="rId68"/>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1pPr>
    <a:lvl2pPr marL="4572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2pPr>
    <a:lvl3pPr marL="9144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3pPr>
    <a:lvl4pPr marL="13716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4pPr>
    <a:lvl5pPr marL="1828800" algn="l" rtl="0" eaLnBrk="0" fontAlgn="base" hangingPunct="0">
      <a:spcBef>
        <a:spcPct val="0"/>
      </a:spcBef>
      <a:spcAft>
        <a:spcPct val="0"/>
      </a:spcAft>
      <a:defRPr kern="1200">
        <a:solidFill>
          <a:schemeClr val="tx1"/>
        </a:solidFill>
        <a:latin typeface="Georgia" panose="02040502050405020303" pitchFamily="18" charset="0"/>
        <a:ea typeface="+mn-ea"/>
        <a:cs typeface="+mn-cs"/>
      </a:defRPr>
    </a:lvl5pPr>
    <a:lvl6pPr marL="2286000" algn="l" defTabSz="914400" rtl="0" eaLnBrk="1" latinLnBrk="0" hangingPunct="1">
      <a:defRPr kern="1200">
        <a:solidFill>
          <a:schemeClr val="tx1"/>
        </a:solidFill>
        <a:latin typeface="Georgia" panose="02040502050405020303" pitchFamily="18" charset="0"/>
        <a:ea typeface="+mn-ea"/>
        <a:cs typeface="+mn-cs"/>
      </a:defRPr>
    </a:lvl6pPr>
    <a:lvl7pPr marL="2743200" algn="l" defTabSz="914400" rtl="0" eaLnBrk="1" latinLnBrk="0" hangingPunct="1">
      <a:defRPr kern="1200">
        <a:solidFill>
          <a:schemeClr val="tx1"/>
        </a:solidFill>
        <a:latin typeface="Georgia" panose="02040502050405020303" pitchFamily="18" charset="0"/>
        <a:ea typeface="+mn-ea"/>
        <a:cs typeface="+mn-cs"/>
      </a:defRPr>
    </a:lvl7pPr>
    <a:lvl8pPr marL="3200400" algn="l" defTabSz="914400" rtl="0" eaLnBrk="1" latinLnBrk="0" hangingPunct="1">
      <a:defRPr kern="1200">
        <a:solidFill>
          <a:schemeClr val="tx1"/>
        </a:solidFill>
        <a:latin typeface="Georgia" panose="02040502050405020303" pitchFamily="18" charset="0"/>
        <a:ea typeface="+mn-ea"/>
        <a:cs typeface="+mn-cs"/>
      </a:defRPr>
    </a:lvl8pPr>
    <a:lvl9pPr marL="3657600" algn="l" defTabSz="914400" rtl="0" eaLnBrk="1" latinLnBrk="0" hangingPunct="1">
      <a:defRPr kern="1200">
        <a:solidFill>
          <a:schemeClr val="tx1"/>
        </a:solidFill>
        <a:latin typeface="Georgia" panose="020405020504050203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71AA2D-3996-2DD5-6B90-53FAAFCC4CC0}" name="England, Glenda (DHHS)" initials="GE" userId="S::EnglandG@michigan.gov::0af684c2-7bdd-426c-b0f0-1d3f7e1b54b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158" autoAdjust="0"/>
  </p:normalViewPr>
  <p:slideViewPr>
    <p:cSldViewPr>
      <p:cViewPr varScale="1">
        <p:scale>
          <a:sx n="83" d="100"/>
          <a:sy n="83" d="100"/>
        </p:scale>
        <p:origin x="1374" y="90"/>
      </p:cViewPr>
      <p:guideLst>
        <p:guide orient="horz" pos="2160"/>
        <p:guide pos="2880"/>
      </p:guideLst>
    </p:cSldViewPr>
  </p:slideViewPr>
  <p:notesTextViewPr>
    <p:cViewPr>
      <p:scale>
        <a:sx n="1" d="1"/>
        <a:sy n="1" d="1"/>
      </p:scale>
      <p:origin x="0" y="0"/>
    </p:cViewPr>
  </p:notesTextViewPr>
  <p:sorterViewPr>
    <p:cViewPr>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handoutMaster" Target="handoutMasters/handoutMaster1.xml"/><Relationship Id="rId75"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comments/modernComment_161_43B1B175.xml><?xml version="1.0" encoding="utf-8"?>
<p188:cmLst xmlns:a="http://schemas.openxmlformats.org/drawingml/2006/main" xmlns:r="http://schemas.openxmlformats.org/officeDocument/2006/relationships" xmlns:p188="http://schemas.microsoft.com/office/powerpoint/2018/8/main">
  <p188:cm id="{47AA0D77-0385-4243-9279-43B7827AA6B4}" authorId="{8171AA2D-3996-2DD5-6B90-53FAAFCC4CC0}" created="2025-10-08T15:59:48.502">
    <ac:txMkLst xmlns:ac="http://schemas.microsoft.com/office/drawing/2013/main/command">
      <pc:docMk xmlns:pc="http://schemas.microsoft.com/office/powerpoint/2013/main/command"/>
      <pc:sldMk xmlns:pc="http://schemas.microsoft.com/office/powerpoint/2013/main/command" cId="1135718773" sldId="353"/>
      <ac:spMk id="3" creationId="{4C281F94-CC9A-7C16-0D98-F3F255671422}"/>
      <ac:txMk cp="0" len="21">
        <ac:context len="345" hash="2902049775"/>
      </ac:txMk>
    </ac:txMkLst>
    <p188:pos x="3252470" y="287655"/>
    <p188:txBody>
      <a:bodyPr/>
      <a:lstStyle/>
      <a:p>
        <a:r>
          <a:rPr lang="en-US"/>
          <a:t>Add some talking points in notes so I do not miss categories this applies to</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F421DDB-B391-4A8C-8BE7-A6D1EFB3EA14}"/>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dirty="0"/>
          </a:p>
        </p:txBody>
      </p:sp>
      <p:sp>
        <p:nvSpPr>
          <p:cNvPr id="3" name="Date Placeholder 2">
            <a:extLst>
              <a:ext uri="{FF2B5EF4-FFF2-40B4-BE49-F238E27FC236}">
                <a16:creationId xmlns:a16="http://schemas.microsoft.com/office/drawing/2014/main" id="{E1977660-878B-4877-A108-7FCA8057E4E0}"/>
              </a:ext>
            </a:extLst>
          </p:cNvPr>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endParaRPr lang="en-US" dirty="0"/>
          </a:p>
        </p:txBody>
      </p:sp>
      <p:sp>
        <p:nvSpPr>
          <p:cNvPr id="4" name="Footer Placeholder 3">
            <a:extLst>
              <a:ext uri="{FF2B5EF4-FFF2-40B4-BE49-F238E27FC236}">
                <a16:creationId xmlns:a16="http://schemas.microsoft.com/office/drawing/2014/main" id="{5143EEA9-5C16-40A2-93C4-AA86E53DBB42}"/>
              </a:ext>
            </a:extLst>
          </p:cNvPr>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dirty="0"/>
          </a:p>
        </p:txBody>
      </p:sp>
      <p:sp>
        <p:nvSpPr>
          <p:cNvPr id="5" name="Slide Number Placeholder 4">
            <a:extLst>
              <a:ext uri="{FF2B5EF4-FFF2-40B4-BE49-F238E27FC236}">
                <a16:creationId xmlns:a16="http://schemas.microsoft.com/office/drawing/2014/main" id="{FFA011C3-F72C-4993-8D0F-EBC194B4C045}"/>
              </a:ext>
            </a:extLst>
          </p:cNvPr>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E478EAC-8683-41DE-A877-343A986D7DDE}"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988932B-8548-4958-A3B2-CCEF51FE436D}"/>
              </a:ext>
            </a:extLst>
          </p:cNvPr>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vl1pPr>
          </a:lstStyle>
          <a:p>
            <a:pPr>
              <a:defRPr/>
            </a:pPr>
            <a:endParaRPr lang="en-US" dirty="0"/>
          </a:p>
        </p:txBody>
      </p:sp>
      <p:sp>
        <p:nvSpPr>
          <p:cNvPr id="3" name="Date Placeholder 2">
            <a:extLst>
              <a:ext uri="{FF2B5EF4-FFF2-40B4-BE49-F238E27FC236}">
                <a16:creationId xmlns:a16="http://schemas.microsoft.com/office/drawing/2014/main" id="{D0A890B2-230C-4E79-B3EE-C8584EC24F15}"/>
              </a:ext>
            </a:extLst>
          </p:cNvPr>
          <p:cNvSpPr>
            <a:spLocks noGrp="1"/>
          </p:cNvSpPr>
          <p:nvPr>
            <p:ph type="dt" idx="1"/>
          </p:nvPr>
        </p:nvSpPr>
        <p:spPr>
          <a:xfrm>
            <a:off x="3970338" y="0"/>
            <a:ext cx="3038475" cy="465138"/>
          </a:xfrm>
          <a:prstGeom prst="rect">
            <a:avLst/>
          </a:prstGeom>
        </p:spPr>
        <p:txBody>
          <a:bodyPr vert="horz" lIns="91440" tIns="45720" rIns="91440" bIns="45720" rtlCol="0"/>
          <a:lstStyle>
            <a:lvl1pPr algn="r" eaLnBrk="1" hangingPunct="1">
              <a:defRPr sz="1200"/>
            </a:lvl1pPr>
          </a:lstStyle>
          <a:p>
            <a:pPr>
              <a:defRPr/>
            </a:pPr>
            <a:endParaRPr lang="en-US" dirty="0"/>
          </a:p>
        </p:txBody>
      </p:sp>
      <p:sp>
        <p:nvSpPr>
          <p:cNvPr id="4" name="Slide Image Placeholder 3">
            <a:extLst>
              <a:ext uri="{FF2B5EF4-FFF2-40B4-BE49-F238E27FC236}">
                <a16:creationId xmlns:a16="http://schemas.microsoft.com/office/drawing/2014/main" id="{1CF19643-2613-4B2E-BB98-1E55CB8294DF}"/>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0B86ACE-A378-483A-B2AD-475748990245}"/>
              </a:ext>
            </a:extLst>
          </p:cNvPr>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7B0A727F-F062-4F2A-AF88-2A69B8C8A54A}"/>
              </a:ext>
            </a:extLst>
          </p:cNvPr>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vl1pPr>
          </a:lstStyle>
          <a:p>
            <a:pPr>
              <a:defRPr/>
            </a:pPr>
            <a:endParaRPr lang="en-US" dirty="0"/>
          </a:p>
        </p:txBody>
      </p:sp>
      <p:sp>
        <p:nvSpPr>
          <p:cNvPr id="7" name="Slide Number Placeholder 6">
            <a:extLst>
              <a:ext uri="{FF2B5EF4-FFF2-40B4-BE49-F238E27FC236}">
                <a16:creationId xmlns:a16="http://schemas.microsoft.com/office/drawing/2014/main" id="{F6CD4BB4-4D41-4C90-94E9-2CEE18A56CE8}"/>
              </a:ext>
            </a:extLst>
          </p:cNvPr>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FFE4F1F-2F80-4A47-A6CE-1E2C7C6E28E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E7D8AE-15D3-4CFC-A697-AB6C100F9E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8625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2F57B918-CB1B-4672-8A3B-A2C34937AE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9C855583-8186-44B8-B3E9-42024210DF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56C8C370-6F40-4FFA-AF5E-E6A77111D4CA}"/>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DBAFF0E-AB9F-45BD-9A25-3F362515C5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1DBF5AB6-9A1B-44CA-9786-A82E117ED1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Working toward final approval </a:t>
            </a:r>
          </a:p>
        </p:txBody>
      </p:sp>
      <p:sp>
        <p:nvSpPr>
          <p:cNvPr id="2" name="Date Placeholder 1">
            <a:extLst>
              <a:ext uri="{FF2B5EF4-FFF2-40B4-BE49-F238E27FC236}">
                <a16:creationId xmlns:a16="http://schemas.microsoft.com/office/drawing/2014/main" id="{00F62EAE-B17B-4988-BADD-28FE5B3E91CD}"/>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6521133E-9E66-48E0-8137-36293CB4AD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74F2ACB0-CF44-4969-8FC1-4EAA597C72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Working toward final approval </a:t>
            </a:r>
          </a:p>
        </p:txBody>
      </p:sp>
      <p:sp>
        <p:nvSpPr>
          <p:cNvPr id="2" name="Date Placeholder 1">
            <a:extLst>
              <a:ext uri="{FF2B5EF4-FFF2-40B4-BE49-F238E27FC236}">
                <a16:creationId xmlns:a16="http://schemas.microsoft.com/office/drawing/2014/main" id="{00F5DBE2-A127-4D59-A700-9753153A0FAE}"/>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5B42A4EB-4FA5-48FA-AEFD-360FFD670E7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76831715-8375-4653-A186-4A66BB741D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Working toward final approval </a:t>
            </a:r>
          </a:p>
        </p:txBody>
      </p:sp>
      <p:sp>
        <p:nvSpPr>
          <p:cNvPr id="2" name="Date Placeholder 1">
            <a:extLst>
              <a:ext uri="{FF2B5EF4-FFF2-40B4-BE49-F238E27FC236}">
                <a16:creationId xmlns:a16="http://schemas.microsoft.com/office/drawing/2014/main" id="{7BA80937-CCEE-4F8D-80C7-646C02C658F5}"/>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FC2EED5C-E570-448C-8540-9AD15B704C3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B4264370-6C6B-449C-A589-5D40E7B0DF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http://www.michigan.gov/documents/contract_7696_7.pdf </a:t>
            </a:r>
          </a:p>
        </p:txBody>
      </p:sp>
      <p:sp>
        <p:nvSpPr>
          <p:cNvPr id="2" name="Date Placeholder 1">
            <a:extLst>
              <a:ext uri="{FF2B5EF4-FFF2-40B4-BE49-F238E27FC236}">
                <a16:creationId xmlns:a16="http://schemas.microsoft.com/office/drawing/2014/main" id="{3FC30839-E5FC-4370-8B96-AB85C4615FDB}"/>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79DE5676-4429-44C1-8BD7-D6ACFF82C26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D81C0CF6-4E6E-4089-B7DE-C9AF424012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Note: Later in the presentation we will identify how these carve-outs are identified on the proposed MCO Common Formulary cover sheet and the MCO Common Formulary drug listing.</a:t>
            </a:r>
          </a:p>
        </p:txBody>
      </p:sp>
      <p:sp>
        <p:nvSpPr>
          <p:cNvPr id="2" name="Date Placeholder 1">
            <a:extLst>
              <a:ext uri="{FF2B5EF4-FFF2-40B4-BE49-F238E27FC236}">
                <a16:creationId xmlns:a16="http://schemas.microsoft.com/office/drawing/2014/main" id="{B7869537-C347-463F-9121-78872058F89A}"/>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84C4B969-CA29-4B3C-A5D2-D217B1BD31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032FC3B0-3EDA-4CE2-8CC7-683E37D30B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 name="Date Placeholder 1">
            <a:extLst>
              <a:ext uri="{FF2B5EF4-FFF2-40B4-BE49-F238E27FC236}">
                <a16:creationId xmlns:a16="http://schemas.microsoft.com/office/drawing/2014/main" id="{4F59F492-FE45-48AC-B552-AB355265BFF7}"/>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CF0721B-3194-4C54-B9B0-D4B7CC5452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6BA2BDA7-3F3D-4404-98AA-1A4F7A7B98E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 name="Date Placeholder 1">
            <a:extLst>
              <a:ext uri="{FF2B5EF4-FFF2-40B4-BE49-F238E27FC236}">
                <a16:creationId xmlns:a16="http://schemas.microsoft.com/office/drawing/2014/main" id="{DD0A280F-DBEF-454D-9558-5537351974D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06C27298-E2B0-4F50-8761-5544535E0E7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D5C10ACE-3B3D-4BFD-B50E-A383900146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Note: 2012 CSHCS transition</a:t>
            </a:r>
          </a:p>
        </p:txBody>
      </p:sp>
      <p:sp>
        <p:nvSpPr>
          <p:cNvPr id="2" name="Date Placeholder 1">
            <a:extLst>
              <a:ext uri="{FF2B5EF4-FFF2-40B4-BE49-F238E27FC236}">
                <a16:creationId xmlns:a16="http://schemas.microsoft.com/office/drawing/2014/main" id="{25B15FD9-CBE0-4F92-A46E-721434DDCBE8}"/>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682E7FDF-8A8B-45EC-984E-F6ED6E616DFA}"/>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E7D8AE-15D3-4CFC-A697-AB6C100F9E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80907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58D1CA39-087C-43AD-8481-A8E68301939C}"/>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1521377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7D60141-4171-4A39-B9D8-134AAC418901}"/>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4229934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7D60141-4171-4A39-B9D8-134AAC418901}"/>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3786667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7D60141-4171-4A39-B9D8-134AAC418901}"/>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068815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7D60141-4171-4A39-B9D8-134AAC418901}"/>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9404915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1FAC0293-BDBB-493F-92C3-AA9D6144D2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FA8FDC04-21AC-480F-B736-5A28EAEE131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6F95E9C5-28CD-478A-A536-195091675E5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7D60141-4171-4A39-B9D8-134AAC418901}"/>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145068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ABE93FDA-217F-4239-A441-A7A49086F6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1524B86-502A-4BD1-8B66-3AC88F969E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F1AB23B0-1697-4300-B76D-1D1A5599802B}"/>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6267532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0622EB3C-755F-4FF2-A366-B5B2D0D76D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2C03AECA-F725-42C6-9EE7-653A55338E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7B4BA835-BC5B-4E46-90FF-837059E65CA0}"/>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0622EB3C-755F-4FF2-A366-B5B2D0D76D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2C03AECA-F725-42C6-9EE7-653A55338E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FD428ECB-3FE2-4E26-9803-46D2CC0F14BE}"/>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3854360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E7D8AE-15D3-4CFC-A697-AB6C100F9E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4398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EA7708B2-257E-4AD6-938D-E7EC1D20AE1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F5A61F0A-AF86-4070-8D76-811C663CD77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D9EB4CBD-C6F4-4F30-A743-9A75F2720CDE}"/>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0E57A561-2D44-4FBA-96C8-67627E66254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76D05147-F937-49D8-B485-F6A6207299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BB20E18-F835-4B70-9486-C2D362B14D19}"/>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4A04D8DA-DBAC-46E6-9BFC-BBCD4C3BE2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C6E4BBD7-11F4-415D-98CD-AE70D98F3F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806F89AC-9F4D-4862-841A-BA478C98AD5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4E285B57-ABCA-43E9-991A-5A1FAD7ED0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39186C71-E78E-4B9F-A7DF-17133C5881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9A566AC4-5ED9-4A6E-8534-F9713B014D3F}"/>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1539A0DB-0744-4104-A959-FF1B586DA8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A980612D-8793-4258-9755-00245F5B07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998B516D-77B6-40EE-9B27-F456784E88F3}"/>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0C2A8922-3D53-4C22-A466-C3A8A2515D4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79F64CD2-70FE-4274-9C04-A94A6CD9B80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7F2B4C74-B30D-415C-B2C0-8AED1A4C3247}"/>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93F08ADC-533B-45D5-B670-C16B05F459D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FE95452C-E7CE-462D-80EC-CC16688FC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479D996F-312D-48B9-AA18-8344FC776AC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9421706E-FBE9-42F1-9DB0-D78FB5E2B6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09EB020A-8C2A-4BD7-9520-F9AA4C1B46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5977BC93-C50F-4FB9-B845-5B81D34C44A0}"/>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12D28A65-C443-4AC1-9604-86C887B54C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886FD208-41D3-420A-9B1C-5731594174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C40A704D-9838-4FD9-B6FA-C915C8525F9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57B3122C-4518-4645-B953-0CA4957F0D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8B4B5CC5-67E6-46E6-9BF3-5773286301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7D870F9-B5D9-43A5-A74B-EB143336ACAF}"/>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E7D8AE-15D3-4CFC-A697-AB6C100F9E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54315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D84A7EA3-C654-4266-BBF8-50325B2365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a:extLst>
              <a:ext uri="{FF2B5EF4-FFF2-40B4-BE49-F238E27FC236}">
                <a16:creationId xmlns:a16="http://schemas.microsoft.com/office/drawing/2014/main" id="{8318969E-3F65-4726-B6E4-BB76995EB7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D7410636-C03B-4A4A-9318-8F7D94E0EE40}"/>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535D2885-2645-4E71-BDE7-FCE2FC0162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a:extLst>
              <a:ext uri="{FF2B5EF4-FFF2-40B4-BE49-F238E27FC236}">
                <a16:creationId xmlns:a16="http://schemas.microsoft.com/office/drawing/2014/main" id="{A89ACF2A-6C5B-4D82-B814-5B605B3220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1A086D1C-3C6C-4EDD-8DAD-D9DBAFBEE75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FA716965-18C7-4ED7-BC8A-B2E7E981CC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4EF73256-AE9F-4EFA-A425-0353EBF5722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00C16FA9-6206-4E08-A76F-AC3DEEA6A46A}"/>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A14C8CCA-953E-4B10-ABF0-E6A1AA7DD3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a:extLst>
              <a:ext uri="{FF2B5EF4-FFF2-40B4-BE49-F238E27FC236}">
                <a16:creationId xmlns:a16="http://schemas.microsoft.com/office/drawing/2014/main" id="{61B2777B-1B54-4A3E-A896-FDFF289DE4C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9E6BDA5D-173C-40BF-8D29-A600E8649D0D}"/>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367CCA90-D7CF-475B-AFCB-A0B7411F52D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a:extLst>
              <a:ext uri="{FF2B5EF4-FFF2-40B4-BE49-F238E27FC236}">
                <a16:creationId xmlns:a16="http://schemas.microsoft.com/office/drawing/2014/main" id="{4E721AEC-1375-4F47-A8A6-22B1A2DF85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88423E6-AF98-40B8-A132-92AED89DD7B1}"/>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55748014-D5C9-428F-BEE0-F4D1AD618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a:extLst>
              <a:ext uri="{FF2B5EF4-FFF2-40B4-BE49-F238E27FC236}">
                <a16:creationId xmlns:a16="http://schemas.microsoft.com/office/drawing/2014/main" id="{7C098FB7-7FB3-41D8-B293-809C2B5424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29272A9E-675F-4695-9F00-F48EF9A849EB}"/>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BA08901A-F90C-405D-8EA7-1A35FFC6C3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a:extLst>
              <a:ext uri="{FF2B5EF4-FFF2-40B4-BE49-F238E27FC236}">
                <a16:creationId xmlns:a16="http://schemas.microsoft.com/office/drawing/2014/main" id="{658AA583-3650-40A3-A0CD-26D56CD39DA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810F808C-6E35-4756-8D33-CBC83400A8DD}"/>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a:extLst>
              <a:ext uri="{FF2B5EF4-FFF2-40B4-BE49-F238E27FC236}">
                <a16:creationId xmlns:a16="http://schemas.microsoft.com/office/drawing/2014/main" id="{E5532074-EE70-4815-864D-2F214AEF12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a:extLst>
              <a:ext uri="{FF2B5EF4-FFF2-40B4-BE49-F238E27FC236}">
                <a16:creationId xmlns:a16="http://schemas.microsoft.com/office/drawing/2014/main" id="{0A49BA59-BD06-4CCC-8054-6B34E131BB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989620E3-7682-4812-8173-3EF74D276787}"/>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BEBD90E6-0B4E-4BFA-B077-960321C970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a:extLst>
              <a:ext uri="{FF2B5EF4-FFF2-40B4-BE49-F238E27FC236}">
                <a16:creationId xmlns:a16="http://schemas.microsoft.com/office/drawing/2014/main" id="{8B8AFA22-3375-4952-AA89-1BE6E02C19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2C712E3F-3D02-4CD5-B0F8-DB20E19DB3DB}"/>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a:extLst>
              <a:ext uri="{FF2B5EF4-FFF2-40B4-BE49-F238E27FC236}">
                <a16:creationId xmlns:a16="http://schemas.microsoft.com/office/drawing/2014/main" id="{0519A098-F0B4-4DEC-8841-10B27ADF484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a:extLst>
              <a:ext uri="{FF2B5EF4-FFF2-40B4-BE49-F238E27FC236}">
                <a16:creationId xmlns:a16="http://schemas.microsoft.com/office/drawing/2014/main" id="{877D24A7-EA88-4CA6-A14B-DDE528D481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D565B96-BD35-4384-BA1C-65D4AE349A5A}"/>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E7D8AE-15D3-4CFC-A697-AB6C100F9E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74559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a:extLst>
              <a:ext uri="{FF2B5EF4-FFF2-40B4-BE49-F238E27FC236}">
                <a16:creationId xmlns:a16="http://schemas.microsoft.com/office/drawing/2014/main" id="{8EEF00BB-B3DE-4412-9A94-0D4AF3E31C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a:extLst>
              <a:ext uri="{FF2B5EF4-FFF2-40B4-BE49-F238E27FC236}">
                <a16:creationId xmlns:a16="http://schemas.microsoft.com/office/drawing/2014/main" id="{C6F27410-C4F0-42FC-B41C-E0C9C00D806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592111C-9749-4D58-8DA9-E36BB932F806}"/>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a:extLst>
              <a:ext uri="{FF2B5EF4-FFF2-40B4-BE49-F238E27FC236}">
                <a16:creationId xmlns:a16="http://schemas.microsoft.com/office/drawing/2014/main" id="{44395428-93A7-45F6-9331-7F9A7A60B0A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a:extLst>
              <a:ext uri="{FF2B5EF4-FFF2-40B4-BE49-F238E27FC236}">
                <a16:creationId xmlns:a16="http://schemas.microsoft.com/office/drawing/2014/main" id="{85637E8B-F687-407F-B144-F7C6E8A5D9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276E5125-6D82-4248-9867-F61805BF26D4}"/>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33038038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5839472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4848217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8182872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9038145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9858809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517903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0F0CE65A-0522-4D13-9BC6-AD984E352A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CF2BB3DD-D262-42FE-A26F-F66356F99E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653C0F76-5007-41B1-B226-6421BCACD0DC}"/>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8580190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59EEE2FE-1A3A-4795-9E61-7B596E2E2A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a:extLst>
              <a:ext uri="{FF2B5EF4-FFF2-40B4-BE49-F238E27FC236}">
                <a16:creationId xmlns:a16="http://schemas.microsoft.com/office/drawing/2014/main" id="{40A5367D-52BA-4416-9EF2-E1D8B9A510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B498CB2C-817B-49A4-A191-872A5FA88593}"/>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3095950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a:extLst>
              <a:ext uri="{FF2B5EF4-FFF2-40B4-BE49-F238E27FC236}">
                <a16:creationId xmlns:a16="http://schemas.microsoft.com/office/drawing/2014/main" id="{0C6CFD09-8F9B-45C1-AE81-8D44253187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a:extLst>
              <a:ext uri="{FF2B5EF4-FFF2-40B4-BE49-F238E27FC236}">
                <a16:creationId xmlns:a16="http://schemas.microsoft.com/office/drawing/2014/main" id="{70735880-C40B-4545-A686-4CE0FF02D31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596F2A86-904D-41C0-BE53-8D25A61E9E58}"/>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a:extLst>
              <a:ext uri="{FF2B5EF4-FFF2-40B4-BE49-F238E27FC236}">
                <a16:creationId xmlns:a16="http://schemas.microsoft.com/office/drawing/2014/main" id="{0C6CFD09-8F9B-45C1-AE81-8D44253187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a:extLst>
              <a:ext uri="{FF2B5EF4-FFF2-40B4-BE49-F238E27FC236}">
                <a16:creationId xmlns:a16="http://schemas.microsoft.com/office/drawing/2014/main" id="{70735880-C40B-4545-A686-4CE0FF02D31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5C800C00-9155-4128-99E2-18A5CED824C0}"/>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324027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072A088E-873D-432C-BD5C-12497EF007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C243DF77-783D-4A47-AB4E-052ED22A13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1B6DA2C1-A625-4F5D-AEC8-11D316FD7010}"/>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E360AAB-1959-4C54-8370-BEFB6908F8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91288BCE-B921-4A29-837B-0A0A10836B5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0310431-E9BB-4526-BBA4-0C9AE2CE07AB}"/>
              </a:ext>
            </a:extLst>
          </p:cNvPr>
          <p:cNvSpPr>
            <a:spLocks noGrp="1"/>
          </p:cNvSpPr>
          <p:nvPr>
            <p:ph type="dt" idx="1"/>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911A716-DA8B-489D-82BD-5B2242E18E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2CE646B5-3D44-4BCA-846E-77FA56D14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 name="Date Placeholder 1">
            <a:extLst>
              <a:ext uri="{FF2B5EF4-FFF2-40B4-BE49-F238E27FC236}">
                <a16:creationId xmlns:a16="http://schemas.microsoft.com/office/drawing/2014/main" id="{A5AA96B3-369F-4D8B-B31C-1CDD280B3264}"/>
              </a:ext>
            </a:extLst>
          </p:cNvPr>
          <p:cNvSpPr>
            <a:spLocks noGrp="1"/>
          </p:cNvSpPr>
          <p:nvPr>
            <p:ph type="dt" idx="1"/>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E39CAC6-175D-4247-A241-9396DF8523FA}"/>
              </a:ext>
            </a:extLst>
          </p:cNvPr>
          <p:cNvSpPr>
            <a:spLocks noGrp="1"/>
          </p:cNvSpPr>
          <p:nvPr>
            <p:ph type="dt" sz="half" idx="10"/>
          </p:nvPr>
        </p:nvSpPr>
        <p:spPr/>
        <p:txBody>
          <a:bodyPr/>
          <a:lstStyle>
            <a:lvl1pPr>
              <a:defRPr/>
            </a:lvl1pPr>
          </a:lstStyle>
          <a:p>
            <a:pPr>
              <a:defRPr/>
            </a:pPr>
            <a:fld id="{D632B647-5A3A-4B36-A502-DC2C8FD81F07}" type="datetime1">
              <a:rPr lang="en-US" smtClean="0"/>
              <a:t>10/14/2025</a:t>
            </a:fld>
            <a:endParaRPr lang="en-US" dirty="0"/>
          </a:p>
        </p:txBody>
      </p:sp>
      <p:sp>
        <p:nvSpPr>
          <p:cNvPr id="5" name="Footer Placeholder 4">
            <a:extLst>
              <a:ext uri="{FF2B5EF4-FFF2-40B4-BE49-F238E27FC236}">
                <a16:creationId xmlns:a16="http://schemas.microsoft.com/office/drawing/2014/main" id="{0EEC4346-ADD1-45FB-A6C2-EE84CCA20DC5}"/>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CD6652DF-D605-4A44-B6F8-015D0EDE5C16}"/>
              </a:ext>
            </a:extLst>
          </p:cNvPr>
          <p:cNvSpPr>
            <a:spLocks noGrp="1"/>
          </p:cNvSpPr>
          <p:nvPr>
            <p:ph type="sldNum" sz="quarter" idx="12"/>
          </p:nvPr>
        </p:nvSpPr>
        <p:spPr/>
        <p:txBody>
          <a:bodyPr/>
          <a:lstStyle>
            <a:lvl1pPr>
              <a:defRPr/>
            </a:lvl1pPr>
          </a:lstStyle>
          <a:p>
            <a:pPr>
              <a:defRPr/>
            </a:pPr>
            <a:fld id="{9E63E09A-7B21-4D8A-813A-49AE16777998}" type="slidenum">
              <a:rPr lang="en-US" altLang="en-US"/>
              <a:pPr>
                <a:defRPr/>
              </a:pPr>
              <a:t>‹#›</a:t>
            </a:fld>
            <a:endParaRPr lang="en-US" altLang="en-US" dirty="0"/>
          </a:p>
        </p:txBody>
      </p:sp>
    </p:spTree>
    <p:extLst>
      <p:ext uri="{BB962C8B-B14F-4D97-AF65-F5344CB8AC3E}">
        <p14:creationId xmlns:p14="http://schemas.microsoft.com/office/powerpoint/2010/main" val="3204419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620393-3CB9-4E89-8AA5-F7DAB1C9D25F}"/>
              </a:ext>
            </a:extLst>
          </p:cNvPr>
          <p:cNvSpPr>
            <a:spLocks noGrp="1"/>
          </p:cNvSpPr>
          <p:nvPr>
            <p:ph type="dt" sz="half" idx="10"/>
          </p:nvPr>
        </p:nvSpPr>
        <p:spPr/>
        <p:txBody>
          <a:bodyPr/>
          <a:lstStyle>
            <a:lvl1pPr>
              <a:defRPr/>
            </a:lvl1pPr>
          </a:lstStyle>
          <a:p>
            <a:pPr>
              <a:defRPr/>
            </a:pPr>
            <a:fld id="{1FC53D0B-6B34-4621-A3DD-A793653178E9}" type="datetime1">
              <a:rPr lang="en-US" smtClean="0"/>
              <a:t>10/14/2025</a:t>
            </a:fld>
            <a:endParaRPr lang="en-US" dirty="0"/>
          </a:p>
        </p:txBody>
      </p:sp>
      <p:sp>
        <p:nvSpPr>
          <p:cNvPr id="5" name="Footer Placeholder 4">
            <a:extLst>
              <a:ext uri="{FF2B5EF4-FFF2-40B4-BE49-F238E27FC236}">
                <a16:creationId xmlns:a16="http://schemas.microsoft.com/office/drawing/2014/main" id="{71AE8138-F6F6-4F0F-ADCD-88F0C18794D4}"/>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E73F3B34-073B-4E07-8B6C-3149F520031B}"/>
              </a:ext>
            </a:extLst>
          </p:cNvPr>
          <p:cNvSpPr>
            <a:spLocks noGrp="1"/>
          </p:cNvSpPr>
          <p:nvPr>
            <p:ph type="sldNum" sz="quarter" idx="12"/>
          </p:nvPr>
        </p:nvSpPr>
        <p:spPr/>
        <p:txBody>
          <a:bodyPr/>
          <a:lstStyle>
            <a:lvl1pPr>
              <a:defRPr/>
            </a:lvl1pPr>
          </a:lstStyle>
          <a:p>
            <a:pPr>
              <a:defRPr/>
            </a:pPr>
            <a:fld id="{7670C767-E7AF-4779-AFE6-FEFCF0509FA7}" type="slidenum">
              <a:rPr lang="en-US" altLang="en-US"/>
              <a:pPr>
                <a:defRPr/>
              </a:pPr>
              <a:t>‹#›</a:t>
            </a:fld>
            <a:endParaRPr lang="en-US" altLang="en-US" dirty="0"/>
          </a:p>
        </p:txBody>
      </p:sp>
    </p:spTree>
    <p:extLst>
      <p:ext uri="{BB962C8B-B14F-4D97-AF65-F5344CB8AC3E}">
        <p14:creationId xmlns:p14="http://schemas.microsoft.com/office/powerpoint/2010/main" val="960269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9938E4-1EE9-4AC7-B088-6022ABD1E8CC}"/>
              </a:ext>
            </a:extLst>
          </p:cNvPr>
          <p:cNvSpPr>
            <a:spLocks noGrp="1"/>
          </p:cNvSpPr>
          <p:nvPr>
            <p:ph type="dt" sz="half" idx="10"/>
          </p:nvPr>
        </p:nvSpPr>
        <p:spPr/>
        <p:txBody>
          <a:bodyPr/>
          <a:lstStyle>
            <a:lvl1pPr>
              <a:defRPr/>
            </a:lvl1pPr>
          </a:lstStyle>
          <a:p>
            <a:pPr>
              <a:defRPr/>
            </a:pPr>
            <a:fld id="{0027C799-2168-4DFD-BB52-DF18C2ABA87C}" type="datetime1">
              <a:rPr lang="en-US" smtClean="0"/>
              <a:t>10/14/2025</a:t>
            </a:fld>
            <a:endParaRPr lang="en-US" dirty="0"/>
          </a:p>
        </p:txBody>
      </p:sp>
      <p:sp>
        <p:nvSpPr>
          <p:cNvPr id="5" name="Footer Placeholder 4">
            <a:extLst>
              <a:ext uri="{FF2B5EF4-FFF2-40B4-BE49-F238E27FC236}">
                <a16:creationId xmlns:a16="http://schemas.microsoft.com/office/drawing/2014/main" id="{9B84EE25-DC1C-43E3-A3A8-C1627C9B611B}"/>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BE104D3A-6E88-4F15-992C-BB60545892ED}"/>
              </a:ext>
            </a:extLst>
          </p:cNvPr>
          <p:cNvSpPr>
            <a:spLocks noGrp="1"/>
          </p:cNvSpPr>
          <p:nvPr>
            <p:ph type="sldNum" sz="quarter" idx="12"/>
          </p:nvPr>
        </p:nvSpPr>
        <p:spPr/>
        <p:txBody>
          <a:bodyPr/>
          <a:lstStyle>
            <a:lvl1pPr>
              <a:defRPr/>
            </a:lvl1pPr>
          </a:lstStyle>
          <a:p>
            <a:pPr>
              <a:defRPr/>
            </a:pPr>
            <a:fld id="{BCD68696-B59D-4B20-871A-B4B0270C04DA}" type="slidenum">
              <a:rPr lang="en-US" altLang="en-US"/>
              <a:pPr>
                <a:defRPr/>
              </a:pPr>
              <a:t>‹#›</a:t>
            </a:fld>
            <a:endParaRPr lang="en-US" altLang="en-US" dirty="0"/>
          </a:p>
        </p:txBody>
      </p:sp>
    </p:spTree>
    <p:extLst>
      <p:ext uri="{BB962C8B-B14F-4D97-AF65-F5344CB8AC3E}">
        <p14:creationId xmlns:p14="http://schemas.microsoft.com/office/powerpoint/2010/main" val="3229126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824AD7E-8E07-025E-1C1B-43AC6C5221F5}"/>
              </a:ext>
            </a:extLst>
          </p:cNvPr>
          <p:cNvSpPr/>
          <p:nvPr userDrawn="1"/>
        </p:nvSpPr>
        <p:spPr>
          <a:xfrm>
            <a:off x="0" y="1"/>
            <a:ext cx="9144000" cy="4948881"/>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Logo&#10;&#10;Description automatically generated">
            <a:extLst>
              <a:ext uri="{FF2B5EF4-FFF2-40B4-BE49-F238E27FC236}">
                <a16:creationId xmlns:a16="http://schemas.microsoft.com/office/drawing/2014/main" id="{94B56E5C-6779-5966-1163-B4449A84A7ED}"/>
              </a:ext>
            </a:extLst>
          </p:cNvPr>
          <p:cNvPicPr>
            <a:picLocks noChangeAspect="1"/>
          </p:cNvPicPr>
          <p:nvPr userDrawn="1"/>
        </p:nvPicPr>
        <p:blipFill>
          <a:blip r:embed="rId2"/>
          <a:stretch>
            <a:fillRect/>
          </a:stretch>
        </p:blipFill>
        <p:spPr>
          <a:xfrm>
            <a:off x="3343275" y="5040956"/>
            <a:ext cx="2457450" cy="1670162"/>
          </a:xfrm>
          <a:prstGeom prst="rect">
            <a:avLst/>
          </a:prstGeom>
        </p:spPr>
      </p:pic>
      <p:sp>
        <p:nvSpPr>
          <p:cNvPr id="2" name="Title 1">
            <a:extLst>
              <a:ext uri="{FF2B5EF4-FFF2-40B4-BE49-F238E27FC236}">
                <a16:creationId xmlns:a16="http://schemas.microsoft.com/office/drawing/2014/main" id="{F901AFED-6283-EF14-828F-F1564B66E2AB}"/>
              </a:ext>
            </a:extLst>
          </p:cNvPr>
          <p:cNvSpPr>
            <a:spLocks noGrp="1"/>
          </p:cNvSpPr>
          <p:nvPr>
            <p:ph type="ctrTitle"/>
          </p:nvPr>
        </p:nvSpPr>
        <p:spPr>
          <a:xfrm>
            <a:off x="1143000" y="1122363"/>
            <a:ext cx="6858000" cy="2387600"/>
          </a:xfrm>
        </p:spPr>
        <p:txBody>
          <a:bodyPr anchor="b"/>
          <a:lstStyle>
            <a:lvl1pPr algn="ctr">
              <a:defRPr sz="45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476C3C61-8C36-77AD-9E0A-9FA62B81BB46}"/>
              </a:ext>
            </a:extLst>
          </p:cNvPr>
          <p:cNvSpPr>
            <a:spLocks noGrp="1"/>
          </p:cNvSpPr>
          <p:nvPr>
            <p:ph type="subTitle" idx="1"/>
          </p:nvPr>
        </p:nvSpPr>
        <p:spPr>
          <a:xfrm>
            <a:off x="1143000" y="3602038"/>
            <a:ext cx="6858000" cy="1655762"/>
          </a:xfrm>
        </p:spPr>
        <p:txBody>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3453667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9144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dirty="0"/>
          </a:p>
        </p:txBody>
      </p:sp>
      <p:sp>
        <p:nvSpPr>
          <p:cNvPr id="3" name="TextBox 2">
            <a:extLst>
              <a:ext uri="{FF2B5EF4-FFF2-40B4-BE49-F238E27FC236}">
                <a16:creationId xmlns:a16="http://schemas.microsoft.com/office/drawing/2014/main" id="{CCDC166C-E526-839A-DBBD-4DC49227CD0E}"/>
              </a:ext>
            </a:extLst>
          </p:cNvPr>
          <p:cNvSpPr txBox="1"/>
          <p:nvPr userDrawn="1"/>
        </p:nvSpPr>
        <p:spPr>
          <a:xfrm>
            <a:off x="811091" y="2274839"/>
            <a:ext cx="7616336" cy="1938992"/>
          </a:xfrm>
          <a:prstGeom prst="rect">
            <a:avLst/>
          </a:prstGeom>
          <a:noFill/>
        </p:spPr>
        <p:txBody>
          <a:bodyPr wrap="square" rtlCol="0">
            <a:spAutoFit/>
          </a:bodyPr>
          <a:lstStyle/>
          <a:p>
            <a:pPr marL="0" indent="0" algn="l">
              <a:buNone/>
            </a:pPr>
            <a:r>
              <a:rPr lang="en-US" sz="2400" b="0" i="0" dirty="0">
                <a:solidFill>
                  <a:schemeClr val="bg1"/>
                </a:solidFill>
                <a:effectLst/>
                <a:latin typeface="Arial" panose="020B0604020202020204" pitchFamily="34" charset="0"/>
                <a:cs typeface="Arial" panose="020B0604020202020204" pitchFamily="34" charset="0"/>
              </a:rPr>
              <a:t>MISSION: </a:t>
            </a:r>
          </a:p>
          <a:p>
            <a:pPr marL="0" indent="0" algn="l">
              <a:buNone/>
            </a:pPr>
            <a:r>
              <a:rPr lang="en-US" sz="2400" b="0" i="0" dirty="0">
                <a:solidFill>
                  <a:schemeClr val="bg1"/>
                </a:solidFill>
                <a:effectLst/>
                <a:latin typeface="Arial" panose="020B0604020202020204" pitchFamily="34" charset="0"/>
                <a:cs typeface="Arial" panose="020B0604020202020204" pitchFamily="34" charset="0"/>
              </a:rPr>
              <a:t>Michigan Department of Health and Human Services (MDHHS) provides opportunities, services, and programs that promote a healthy, safe and stable environment for residents to be self-sufficient.</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3380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9144000" cy="6858000"/>
          </a:xfrm>
          <a:prstGeom prst="rect">
            <a:avLst/>
          </a:prstGeom>
          <a:solidFill>
            <a:srgbClr val="009D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9D4E"/>
              </a:solidFill>
            </a:endParaRP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dirty="0"/>
          </a:p>
        </p:txBody>
      </p:sp>
      <p:sp>
        <p:nvSpPr>
          <p:cNvPr id="3" name="TextBox 2">
            <a:extLst>
              <a:ext uri="{FF2B5EF4-FFF2-40B4-BE49-F238E27FC236}">
                <a16:creationId xmlns:a16="http://schemas.microsoft.com/office/drawing/2014/main" id="{CCDC166C-E526-839A-DBBD-4DC49227CD0E}"/>
              </a:ext>
            </a:extLst>
          </p:cNvPr>
          <p:cNvSpPr txBox="1"/>
          <p:nvPr userDrawn="1"/>
        </p:nvSpPr>
        <p:spPr>
          <a:xfrm>
            <a:off x="811091" y="2274839"/>
            <a:ext cx="7616336" cy="646331"/>
          </a:xfrm>
          <a:prstGeom prst="rect">
            <a:avLst/>
          </a:prstGeom>
          <a:noFill/>
        </p:spPr>
        <p:txBody>
          <a:bodyPr wrap="square" rtlCol="0">
            <a:spAutoFit/>
          </a:bodyPr>
          <a:lstStyle/>
          <a:p>
            <a:pPr marL="0" indent="0" algn="l">
              <a:buNone/>
            </a:pPr>
            <a:r>
              <a:rPr lang="en-US" sz="1200" b="0" i="0" dirty="0">
                <a:solidFill>
                  <a:schemeClr val="bg1"/>
                </a:solidFill>
                <a:effectLst/>
                <a:latin typeface="Arial" panose="020B0604020202020204" pitchFamily="34" charset="0"/>
                <a:cs typeface="Arial" panose="020B0604020202020204" pitchFamily="34" charset="0"/>
              </a:rPr>
              <a:t>MISSION: </a:t>
            </a:r>
          </a:p>
          <a:p>
            <a:pPr marL="0" indent="0" algn="l">
              <a:buNone/>
            </a:pPr>
            <a:r>
              <a:rPr lang="en-US" sz="1200" b="0" i="0" dirty="0">
                <a:solidFill>
                  <a:schemeClr val="bg1"/>
                </a:solidFill>
                <a:effectLst/>
                <a:latin typeface="Arial" panose="020B0604020202020204" pitchFamily="34" charset="0"/>
                <a:cs typeface="Arial" panose="020B0604020202020204" pitchFamily="34" charset="0"/>
              </a:rPr>
              <a:t>Michigan Department of Health and Human Services (MDHHS) provides opportunities, services, and programs that promote a healthy, safe and stable environment for residents to be self-sufficient.</a:t>
            </a:r>
            <a:endParaRPr lang="en-US"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28880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160492-787F-85FD-8490-F5257C1F930F}"/>
              </a:ext>
            </a:extLst>
          </p:cNvPr>
          <p:cNvSpPr/>
          <p:nvPr userDrawn="1"/>
        </p:nvSpPr>
        <p:spPr>
          <a:xfrm>
            <a:off x="0" y="0"/>
            <a:ext cx="9144000" cy="1325564"/>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F34B63-C06B-E934-D5FE-35E3A6DF4B28}"/>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C73C2B83-950D-446E-C1BD-1E58F255B1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62F970C-3214-5EDC-CB6A-52407D451205}"/>
              </a:ext>
            </a:extLst>
          </p:cNvPr>
          <p:cNvSpPr>
            <a:spLocks noGrp="1"/>
          </p:cNvSpPr>
          <p:nvPr>
            <p:ph type="sldNum" sz="quarter" idx="12"/>
          </p:nvPr>
        </p:nvSpPr>
        <p:spPr/>
        <p:txBody>
          <a:bodyPr/>
          <a:lstStyle/>
          <a:p>
            <a:fld id="{809B3C54-BE60-8D42-B958-D833F7DCCF0A}" type="slidenum">
              <a:rPr lang="en-US" smtClean="0"/>
              <a:t>‹#›</a:t>
            </a:fld>
            <a:endParaRPr lang="en-US" dirty="0"/>
          </a:p>
        </p:txBody>
      </p:sp>
      <p:pic>
        <p:nvPicPr>
          <p:cNvPr id="8" name="Picture 7" descr="Logo&#10;&#10;Description automatically generated">
            <a:extLst>
              <a:ext uri="{FF2B5EF4-FFF2-40B4-BE49-F238E27FC236}">
                <a16:creationId xmlns:a16="http://schemas.microsoft.com/office/drawing/2014/main" id="{68BD528A-FAD6-81BB-1EB4-827ADE020FAE}"/>
              </a:ext>
            </a:extLst>
          </p:cNvPr>
          <p:cNvPicPr>
            <a:picLocks noChangeAspect="1"/>
          </p:cNvPicPr>
          <p:nvPr userDrawn="1"/>
        </p:nvPicPr>
        <p:blipFill>
          <a:blip r:embed="rId2"/>
          <a:stretch>
            <a:fillRect/>
          </a:stretch>
        </p:blipFill>
        <p:spPr>
          <a:xfrm>
            <a:off x="7721428" y="384841"/>
            <a:ext cx="1108247" cy="555882"/>
          </a:xfrm>
          <a:prstGeom prst="rect">
            <a:avLst/>
          </a:prstGeom>
        </p:spPr>
      </p:pic>
    </p:spTree>
    <p:extLst>
      <p:ext uri="{BB962C8B-B14F-4D97-AF65-F5344CB8AC3E}">
        <p14:creationId xmlns:p14="http://schemas.microsoft.com/office/powerpoint/2010/main" val="2501581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160492-787F-85FD-8490-F5257C1F930F}"/>
              </a:ext>
            </a:extLst>
          </p:cNvPr>
          <p:cNvSpPr/>
          <p:nvPr userDrawn="1"/>
        </p:nvSpPr>
        <p:spPr>
          <a:xfrm>
            <a:off x="0" y="0"/>
            <a:ext cx="9144000" cy="1325564"/>
          </a:xfrm>
          <a:prstGeom prst="rect">
            <a:avLst/>
          </a:prstGeom>
          <a:solidFill>
            <a:srgbClr val="009D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F34B63-C06B-E934-D5FE-35E3A6DF4B28}"/>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C73C2B83-950D-446E-C1BD-1E58F255B1BD}"/>
              </a:ext>
            </a:extLst>
          </p:cNvPr>
          <p:cNvSpPr>
            <a:spLocks noGrp="1"/>
          </p:cNvSpPr>
          <p:nvPr>
            <p:ph idx="1"/>
          </p:nvPr>
        </p:nvSpPr>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62F970C-3214-5EDC-CB6A-52407D451205}"/>
              </a:ext>
            </a:extLst>
          </p:cNvPr>
          <p:cNvSpPr>
            <a:spLocks noGrp="1"/>
          </p:cNvSpPr>
          <p:nvPr>
            <p:ph type="sldNum" sz="quarter" idx="12"/>
          </p:nvPr>
        </p:nvSpPr>
        <p:spPr/>
        <p:txBody>
          <a:bodyPr/>
          <a:lstStyle/>
          <a:p>
            <a:fld id="{809B3C54-BE60-8D42-B958-D833F7DCCF0A}" type="slidenum">
              <a:rPr lang="en-US" smtClean="0"/>
              <a:t>‹#›</a:t>
            </a:fld>
            <a:endParaRPr lang="en-US" dirty="0"/>
          </a:p>
        </p:txBody>
      </p:sp>
      <p:pic>
        <p:nvPicPr>
          <p:cNvPr id="8" name="Picture 7" descr="Logo&#10;&#10;Description automatically generated">
            <a:extLst>
              <a:ext uri="{FF2B5EF4-FFF2-40B4-BE49-F238E27FC236}">
                <a16:creationId xmlns:a16="http://schemas.microsoft.com/office/drawing/2014/main" id="{68BD528A-FAD6-81BB-1EB4-827ADE020FAE}"/>
              </a:ext>
            </a:extLst>
          </p:cNvPr>
          <p:cNvPicPr>
            <a:picLocks noChangeAspect="1"/>
          </p:cNvPicPr>
          <p:nvPr userDrawn="1"/>
        </p:nvPicPr>
        <p:blipFill>
          <a:blip r:embed="rId2"/>
          <a:stretch>
            <a:fillRect/>
          </a:stretch>
        </p:blipFill>
        <p:spPr>
          <a:xfrm>
            <a:off x="7721428" y="384841"/>
            <a:ext cx="1108247" cy="555882"/>
          </a:xfrm>
          <a:prstGeom prst="rect">
            <a:avLst/>
          </a:prstGeom>
        </p:spPr>
      </p:pic>
    </p:spTree>
    <p:extLst>
      <p:ext uri="{BB962C8B-B14F-4D97-AF65-F5344CB8AC3E}">
        <p14:creationId xmlns:p14="http://schemas.microsoft.com/office/powerpoint/2010/main" val="5988444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09FDA-4B9A-BE2A-B621-0055829471E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D3C8F63-449F-DE35-5768-2528F89862A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6CA44DCD-D27D-03A2-EA28-3E878A406490}"/>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117336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C8D5B03-AF55-B078-9735-BC04D403FE45}"/>
              </a:ext>
            </a:extLst>
          </p:cNvPr>
          <p:cNvSpPr/>
          <p:nvPr userDrawn="1"/>
        </p:nvSpPr>
        <p:spPr>
          <a:xfrm>
            <a:off x="0" y="0"/>
            <a:ext cx="9144000" cy="1325564"/>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Logo&#10;&#10;Description automatically generated">
            <a:extLst>
              <a:ext uri="{FF2B5EF4-FFF2-40B4-BE49-F238E27FC236}">
                <a16:creationId xmlns:a16="http://schemas.microsoft.com/office/drawing/2014/main" id="{DF22A19E-9CD5-DE59-0966-468CB68B1E6E}"/>
              </a:ext>
            </a:extLst>
          </p:cNvPr>
          <p:cNvPicPr>
            <a:picLocks noChangeAspect="1"/>
          </p:cNvPicPr>
          <p:nvPr userDrawn="1"/>
        </p:nvPicPr>
        <p:blipFill>
          <a:blip r:embed="rId2"/>
          <a:stretch>
            <a:fillRect/>
          </a:stretch>
        </p:blipFill>
        <p:spPr>
          <a:xfrm>
            <a:off x="7721428" y="384841"/>
            <a:ext cx="1108247" cy="555882"/>
          </a:xfrm>
          <a:prstGeom prst="rect">
            <a:avLst/>
          </a:prstGeom>
        </p:spPr>
      </p:pic>
      <p:sp>
        <p:nvSpPr>
          <p:cNvPr id="2" name="Title 1">
            <a:extLst>
              <a:ext uri="{FF2B5EF4-FFF2-40B4-BE49-F238E27FC236}">
                <a16:creationId xmlns:a16="http://schemas.microsoft.com/office/drawing/2014/main" id="{4579283F-0F50-5019-0A76-8176EFC4260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7501BE59-1388-7371-D6A0-8ADA67364221}"/>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946AAF-EB99-4096-71FF-F13FCA6F59A8}"/>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22E687AE-0A1C-8E11-AEA6-1565018296F7}"/>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765118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B12952-505E-4353-9404-0FCF97FE7320}"/>
              </a:ext>
            </a:extLst>
          </p:cNvPr>
          <p:cNvSpPr/>
          <p:nvPr userDrawn="1"/>
        </p:nvSpPr>
        <p:spPr>
          <a:xfrm>
            <a:off x="0" y="0"/>
            <a:ext cx="9144000" cy="1325564"/>
          </a:xfrm>
          <a:prstGeom prst="rect">
            <a:avLst/>
          </a:prstGeom>
          <a:solidFill>
            <a:srgbClr val="009D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Logo&#10;&#10;Description automatically generated">
            <a:extLst>
              <a:ext uri="{FF2B5EF4-FFF2-40B4-BE49-F238E27FC236}">
                <a16:creationId xmlns:a16="http://schemas.microsoft.com/office/drawing/2014/main" id="{960892C6-F724-239E-0B54-8F06D9CC6E42}"/>
              </a:ext>
            </a:extLst>
          </p:cNvPr>
          <p:cNvPicPr>
            <a:picLocks noChangeAspect="1"/>
          </p:cNvPicPr>
          <p:nvPr userDrawn="1"/>
        </p:nvPicPr>
        <p:blipFill>
          <a:blip r:embed="rId2"/>
          <a:stretch>
            <a:fillRect/>
          </a:stretch>
        </p:blipFill>
        <p:spPr>
          <a:xfrm>
            <a:off x="7721428" y="384841"/>
            <a:ext cx="1108247" cy="555882"/>
          </a:xfrm>
          <a:prstGeom prst="rect">
            <a:avLst/>
          </a:prstGeom>
        </p:spPr>
      </p:pic>
      <p:sp>
        <p:nvSpPr>
          <p:cNvPr id="2" name="Title 1">
            <a:extLst>
              <a:ext uri="{FF2B5EF4-FFF2-40B4-BE49-F238E27FC236}">
                <a16:creationId xmlns:a16="http://schemas.microsoft.com/office/drawing/2014/main" id="{4579283F-0F50-5019-0A76-8176EFC42608}"/>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7501BE59-1388-7371-D6A0-8ADA67364221}"/>
              </a:ext>
            </a:extLst>
          </p:cNvPr>
          <p:cNvSpPr>
            <a:spLocks noGrp="1"/>
          </p:cNvSpPr>
          <p:nvPr>
            <p:ph sz="half" idx="1"/>
          </p:nvPr>
        </p:nvSpPr>
        <p:spPr>
          <a:xfrm>
            <a:off x="628650" y="1825625"/>
            <a:ext cx="3886200" cy="4351338"/>
          </a:xfrm>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946AAF-EB99-4096-71FF-F13FCA6F59A8}"/>
              </a:ext>
            </a:extLst>
          </p:cNvPr>
          <p:cNvSpPr>
            <a:spLocks noGrp="1"/>
          </p:cNvSpPr>
          <p:nvPr>
            <p:ph sz="half" idx="2"/>
          </p:nvPr>
        </p:nvSpPr>
        <p:spPr>
          <a:xfrm>
            <a:off x="4629150" y="1825625"/>
            <a:ext cx="3886200" cy="4351338"/>
          </a:xfrm>
        </p:spPr>
        <p:txBody>
          <a:bodyPr/>
          <a:lstStyle>
            <a:lvl1pPr>
              <a:buClr>
                <a:srgbClr val="009D4E"/>
              </a:buClr>
              <a:defRPr/>
            </a:lvl1pPr>
            <a:lvl2pPr>
              <a:buClr>
                <a:srgbClr val="009D4E"/>
              </a:buClr>
              <a:defRPr/>
            </a:lvl2pPr>
            <a:lvl3pPr>
              <a:buClr>
                <a:srgbClr val="009D4E"/>
              </a:buClr>
              <a:defRPr/>
            </a:lvl3pPr>
            <a:lvl4pPr>
              <a:buClr>
                <a:srgbClr val="009D4E"/>
              </a:buClr>
              <a:defRPr/>
            </a:lvl4pPr>
            <a:lvl5pPr>
              <a:buClr>
                <a:srgbClr val="009D4E"/>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22E687AE-0A1C-8E11-AEA6-1565018296F7}"/>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3951512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54722"/>
            <a:ext cx="8229600" cy="114300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0CD2C3-2022-4959-9089-BD55285532E3}"/>
              </a:ext>
            </a:extLst>
          </p:cNvPr>
          <p:cNvSpPr>
            <a:spLocks noGrp="1"/>
          </p:cNvSpPr>
          <p:nvPr>
            <p:ph type="dt" sz="half" idx="10"/>
          </p:nvPr>
        </p:nvSpPr>
        <p:spPr/>
        <p:txBody>
          <a:bodyPr/>
          <a:lstStyle>
            <a:lvl1pPr>
              <a:defRPr/>
            </a:lvl1pPr>
          </a:lstStyle>
          <a:p>
            <a:pPr>
              <a:defRPr/>
            </a:pPr>
            <a:fld id="{972A94FF-E2AA-43C6-BD25-CF29DCB8D754}" type="datetime1">
              <a:rPr lang="en-US" smtClean="0"/>
              <a:t>10/14/2025</a:t>
            </a:fld>
            <a:endParaRPr lang="en-US" dirty="0"/>
          </a:p>
        </p:txBody>
      </p:sp>
      <p:sp>
        <p:nvSpPr>
          <p:cNvPr id="5" name="Footer Placeholder 4">
            <a:extLst>
              <a:ext uri="{FF2B5EF4-FFF2-40B4-BE49-F238E27FC236}">
                <a16:creationId xmlns:a16="http://schemas.microsoft.com/office/drawing/2014/main" id="{5D37FC0E-A722-48DE-9178-447E4E79B73E}"/>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55A7AEE1-7D42-45B4-A7DF-1D25E95C835D}"/>
              </a:ext>
            </a:extLst>
          </p:cNvPr>
          <p:cNvSpPr>
            <a:spLocks noGrp="1"/>
          </p:cNvSpPr>
          <p:nvPr>
            <p:ph type="sldNum" sz="quarter" idx="12"/>
          </p:nvPr>
        </p:nvSpPr>
        <p:spPr/>
        <p:txBody>
          <a:bodyPr/>
          <a:lstStyle>
            <a:lvl1pPr>
              <a:defRPr/>
            </a:lvl1pPr>
          </a:lstStyle>
          <a:p>
            <a:pPr>
              <a:defRPr/>
            </a:pPr>
            <a:fld id="{544B354E-1D99-4A92-8A6C-40B40E08E8C7}" type="slidenum">
              <a:rPr lang="en-US" altLang="en-US"/>
              <a:pPr>
                <a:defRPr/>
              </a:pPr>
              <a:t>‹#›</a:t>
            </a:fld>
            <a:endParaRPr lang="en-US" altLang="en-US" dirty="0"/>
          </a:p>
        </p:txBody>
      </p:sp>
    </p:spTree>
    <p:extLst>
      <p:ext uri="{BB962C8B-B14F-4D97-AF65-F5344CB8AC3E}">
        <p14:creationId xmlns:p14="http://schemas.microsoft.com/office/powerpoint/2010/main" val="3788179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ABCBC2B-1E5D-70D4-C2B0-10A8719BCB76}"/>
              </a:ext>
            </a:extLst>
          </p:cNvPr>
          <p:cNvSpPr/>
          <p:nvPr userDrawn="1"/>
        </p:nvSpPr>
        <p:spPr>
          <a:xfrm>
            <a:off x="0" y="0"/>
            <a:ext cx="9144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Logo&#10;&#10;Description automatically generated">
            <a:extLst>
              <a:ext uri="{FF2B5EF4-FFF2-40B4-BE49-F238E27FC236}">
                <a16:creationId xmlns:a16="http://schemas.microsoft.com/office/drawing/2014/main" id="{D572CC5A-87C4-9C3E-6432-EA8C1EC05EA2}"/>
              </a:ext>
            </a:extLst>
          </p:cNvPr>
          <p:cNvPicPr>
            <a:picLocks noChangeAspect="1"/>
          </p:cNvPicPr>
          <p:nvPr userDrawn="1"/>
        </p:nvPicPr>
        <p:blipFill>
          <a:blip r:embed="rId2"/>
          <a:stretch>
            <a:fillRect/>
          </a:stretch>
        </p:blipFill>
        <p:spPr>
          <a:xfrm>
            <a:off x="4017877" y="5747265"/>
            <a:ext cx="1108247" cy="555882"/>
          </a:xfrm>
          <a:prstGeom prst="rect">
            <a:avLst/>
          </a:prstGeom>
        </p:spPr>
      </p:pic>
      <p:sp>
        <p:nvSpPr>
          <p:cNvPr id="2" name="Title 1">
            <a:extLst>
              <a:ext uri="{FF2B5EF4-FFF2-40B4-BE49-F238E27FC236}">
                <a16:creationId xmlns:a16="http://schemas.microsoft.com/office/drawing/2014/main" id="{8642D213-47C3-6884-5268-D0240E7E157C}"/>
              </a:ext>
            </a:extLst>
          </p:cNvPr>
          <p:cNvSpPr>
            <a:spLocks noGrp="1"/>
          </p:cNvSpPr>
          <p:nvPr>
            <p:ph type="title"/>
          </p:nvPr>
        </p:nvSpPr>
        <p:spPr>
          <a:xfrm>
            <a:off x="628650" y="2766219"/>
            <a:ext cx="7886700" cy="1325563"/>
          </a:xfrm>
        </p:spPr>
        <p:txBody>
          <a:bodyPr/>
          <a:lstStyle>
            <a:lvl1pPr algn="ctr">
              <a:defRPr>
                <a:solidFill>
                  <a:schemeClr val="bg1"/>
                </a:solidFill>
              </a:defRPr>
            </a:lvl1pPr>
          </a:lstStyle>
          <a:p>
            <a:r>
              <a:rPr lang="en-US" dirty="0"/>
              <a:t>Click to edit Master title style</a:t>
            </a: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dirty="0"/>
          </a:p>
        </p:txBody>
      </p:sp>
    </p:spTree>
    <p:extLst>
      <p:ext uri="{BB962C8B-B14F-4D97-AF65-F5344CB8AC3E}">
        <p14:creationId xmlns:p14="http://schemas.microsoft.com/office/powerpoint/2010/main" val="4158269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29B3B15-B613-95A9-B12D-1986BCB57B87}"/>
              </a:ext>
            </a:extLst>
          </p:cNvPr>
          <p:cNvSpPr/>
          <p:nvPr userDrawn="1"/>
        </p:nvSpPr>
        <p:spPr>
          <a:xfrm>
            <a:off x="0" y="0"/>
            <a:ext cx="9144000" cy="6858000"/>
          </a:xfrm>
          <a:prstGeom prst="rect">
            <a:avLst/>
          </a:prstGeom>
          <a:solidFill>
            <a:srgbClr val="009D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Logo&#10;&#10;Description automatically generated">
            <a:extLst>
              <a:ext uri="{FF2B5EF4-FFF2-40B4-BE49-F238E27FC236}">
                <a16:creationId xmlns:a16="http://schemas.microsoft.com/office/drawing/2014/main" id="{D572CC5A-87C4-9C3E-6432-EA8C1EC05EA2}"/>
              </a:ext>
            </a:extLst>
          </p:cNvPr>
          <p:cNvPicPr>
            <a:picLocks noChangeAspect="1"/>
          </p:cNvPicPr>
          <p:nvPr userDrawn="1"/>
        </p:nvPicPr>
        <p:blipFill>
          <a:blip r:embed="rId2"/>
          <a:stretch>
            <a:fillRect/>
          </a:stretch>
        </p:blipFill>
        <p:spPr>
          <a:xfrm>
            <a:off x="4017877" y="5747265"/>
            <a:ext cx="1108247" cy="555882"/>
          </a:xfrm>
          <a:prstGeom prst="rect">
            <a:avLst/>
          </a:prstGeom>
        </p:spPr>
      </p:pic>
      <p:sp>
        <p:nvSpPr>
          <p:cNvPr id="2" name="Title 1">
            <a:extLst>
              <a:ext uri="{FF2B5EF4-FFF2-40B4-BE49-F238E27FC236}">
                <a16:creationId xmlns:a16="http://schemas.microsoft.com/office/drawing/2014/main" id="{8642D213-47C3-6884-5268-D0240E7E157C}"/>
              </a:ext>
            </a:extLst>
          </p:cNvPr>
          <p:cNvSpPr>
            <a:spLocks noGrp="1"/>
          </p:cNvSpPr>
          <p:nvPr>
            <p:ph type="title"/>
          </p:nvPr>
        </p:nvSpPr>
        <p:spPr>
          <a:xfrm>
            <a:off x="628650" y="2766219"/>
            <a:ext cx="7886700" cy="1325563"/>
          </a:xfrm>
        </p:spPr>
        <p:txBody>
          <a:bodyPr/>
          <a:lstStyle>
            <a:lvl1pPr algn="ctr">
              <a:defRPr>
                <a:solidFill>
                  <a:schemeClr val="bg1"/>
                </a:solidFill>
              </a:defRPr>
            </a:lvl1pPr>
          </a:lstStyle>
          <a:p>
            <a:r>
              <a:rPr lang="en-US" dirty="0"/>
              <a:t>Click to edit Master title style</a:t>
            </a:r>
          </a:p>
        </p:txBody>
      </p:sp>
      <p:sp>
        <p:nvSpPr>
          <p:cNvPr id="5" name="Slide Number Placeholder 4">
            <a:extLst>
              <a:ext uri="{FF2B5EF4-FFF2-40B4-BE49-F238E27FC236}">
                <a16:creationId xmlns:a16="http://schemas.microsoft.com/office/drawing/2014/main" id="{B9FA76AF-C2CB-C3AC-FFB2-89F3610C0F64}"/>
              </a:ext>
            </a:extLst>
          </p:cNvPr>
          <p:cNvSpPr>
            <a:spLocks noGrp="1"/>
          </p:cNvSpPr>
          <p:nvPr>
            <p:ph type="sldNum" sz="quarter" idx="12"/>
          </p:nvPr>
        </p:nvSpPr>
        <p:spPr/>
        <p:txBody>
          <a:bodyPr/>
          <a:lstStyle>
            <a:lvl1pPr>
              <a:defRPr>
                <a:solidFill>
                  <a:schemeClr val="bg1"/>
                </a:solidFill>
              </a:defRPr>
            </a:lvl1pPr>
          </a:lstStyle>
          <a:p>
            <a:fld id="{809B3C54-BE60-8D42-B958-D833F7DCCF0A}" type="slidenum">
              <a:rPr lang="en-US" smtClean="0"/>
              <a:pPr/>
              <a:t>‹#›</a:t>
            </a:fld>
            <a:endParaRPr lang="en-US" dirty="0"/>
          </a:p>
        </p:txBody>
      </p:sp>
    </p:spTree>
    <p:extLst>
      <p:ext uri="{BB962C8B-B14F-4D97-AF65-F5344CB8AC3E}">
        <p14:creationId xmlns:p14="http://schemas.microsoft.com/office/powerpoint/2010/main" val="4090931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1D299B-0049-C495-7303-C7E7F2C5690A}"/>
              </a:ext>
            </a:extLst>
          </p:cNvPr>
          <p:cNvSpPr/>
          <p:nvPr userDrawn="1"/>
        </p:nvSpPr>
        <p:spPr>
          <a:xfrm>
            <a:off x="0" y="0"/>
            <a:ext cx="4572000" cy="6858000"/>
          </a:xfrm>
          <a:prstGeom prst="rect">
            <a:avLst/>
          </a:prstGeom>
          <a:solidFill>
            <a:srgbClr val="0F40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2115CEE-E90C-859F-4450-7BFE02B8B860}"/>
              </a:ext>
            </a:extLst>
          </p:cNvPr>
          <p:cNvSpPr>
            <a:spLocks noGrp="1"/>
          </p:cNvSpPr>
          <p:nvPr>
            <p:ph type="title"/>
          </p:nvPr>
        </p:nvSpPr>
        <p:spPr>
          <a:xfrm>
            <a:off x="629841" y="457200"/>
            <a:ext cx="2949178" cy="1600200"/>
          </a:xfrm>
        </p:spPr>
        <p:txBody>
          <a:bodyPr anchor="b"/>
          <a:lstStyle>
            <a:lvl1pPr>
              <a:defRPr sz="24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84E435E-BBAF-A2E7-72ED-13955A61E686}"/>
              </a:ext>
            </a:extLst>
          </p:cNvPr>
          <p:cNvSpPr>
            <a:spLocks noGrp="1"/>
          </p:cNvSpPr>
          <p:nvPr>
            <p:ph idx="1"/>
          </p:nvPr>
        </p:nvSpPr>
        <p:spPr>
          <a:xfrm>
            <a:off x="4888522" y="987426"/>
            <a:ext cx="3947747"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58B35BCC-586E-5461-F968-A677903C262C}"/>
              </a:ext>
            </a:extLst>
          </p:cNvPr>
          <p:cNvSpPr>
            <a:spLocks noGrp="1"/>
          </p:cNvSpPr>
          <p:nvPr>
            <p:ph type="body" sz="half" idx="2"/>
          </p:nvPr>
        </p:nvSpPr>
        <p:spPr>
          <a:xfrm>
            <a:off x="629841" y="2057400"/>
            <a:ext cx="2949178" cy="3811588"/>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B6DACF30-0588-8FD5-402F-B4A287C345F1}"/>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1370731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5E3212-1013-E0B9-F253-D720381EDC2C}"/>
              </a:ext>
            </a:extLst>
          </p:cNvPr>
          <p:cNvSpPr/>
          <p:nvPr userDrawn="1"/>
        </p:nvSpPr>
        <p:spPr>
          <a:xfrm>
            <a:off x="0" y="0"/>
            <a:ext cx="4572000" cy="6858000"/>
          </a:xfrm>
          <a:prstGeom prst="rect">
            <a:avLst/>
          </a:prstGeom>
          <a:solidFill>
            <a:srgbClr val="009D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2115CEE-E90C-859F-4450-7BFE02B8B860}"/>
              </a:ext>
            </a:extLst>
          </p:cNvPr>
          <p:cNvSpPr>
            <a:spLocks noGrp="1"/>
          </p:cNvSpPr>
          <p:nvPr>
            <p:ph type="title"/>
          </p:nvPr>
        </p:nvSpPr>
        <p:spPr>
          <a:xfrm>
            <a:off x="629841" y="457200"/>
            <a:ext cx="2949178" cy="1600200"/>
          </a:xfrm>
        </p:spPr>
        <p:txBody>
          <a:bodyPr anchor="b"/>
          <a:lstStyle>
            <a:lvl1pPr>
              <a:defRPr sz="24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84E435E-BBAF-A2E7-72ED-13955A61E686}"/>
              </a:ext>
            </a:extLst>
          </p:cNvPr>
          <p:cNvSpPr>
            <a:spLocks noGrp="1"/>
          </p:cNvSpPr>
          <p:nvPr>
            <p:ph idx="1"/>
          </p:nvPr>
        </p:nvSpPr>
        <p:spPr>
          <a:xfrm>
            <a:off x="4888522" y="987426"/>
            <a:ext cx="3947747" cy="4873625"/>
          </a:xfrm>
        </p:spPr>
        <p:txBody>
          <a:bodyPr/>
          <a:lstStyle>
            <a:lvl1pPr>
              <a:buClr>
                <a:srgbClr val="009D4E"/>
              </a:buClr>
              <a:defRPr sz="2400"/>
            </a:lvl1pPr>
            <a:lvl2pPr>
              <a:buClr>
                <a:srgbClr val="009D4E"/>
              </a:buClr>
              <a:defRPr sz="2100"/>
            </a:lvl2pPr>
            <a:lvl3pPr>
              <a:buClr>
                <a:srgbClr val="009D4E"/>
              </a:buClr>
              <a:defRPr sz="1800"/>
            </a:lvl3pPr>
            <a:lvl4pPr>
              <a:buClr>
                <a:srgbClr val="009D4E"/>
              </a:buClr>
              <a:defRPr sz="1500"/>
            </a:lvl4pPr>
            <a:lvl5pPr>
              <a:buClr>
                <a:srgbClr val="009D4E"/>
              </a:buClr>
              <a:defRPr sz="15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58B35BCC-586E-5461-F968-A677903C262C}"/>
              </a:ext>
            </a:extLst>
          </p:cNvPr>
          <p:cNvSpPr>
            <a:spLocks noGrp="1"/>
          </p:cNvSpPr>
          <p:nvPr>
            <p:ph type="body" sz="half" idx="2"/>
          </p:nvPr>
        </p:nvSpPr>
        <p:spPr>
          <a:xfrm>
            <a:off x="629841" y="2057400"/>
            <a:ext cx="2949178" cy="3811588"/>
          </a:xfrm>
        </p:spPr>
        <p:txBody>
          <a:bodyPr/>
          <a:lstStyle>
            <a:lvl1pPr marL="0" indent="0">
              <a:buNone/>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B6DACF30-0588-8FD5-402F-B4A287C345F1}"/>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3409315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1A0F12-0037-DEAA-51A6-2975296D34D2}"/>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1274937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ADE34-B508-5EA4-A7DD-B2547FCC4B7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2862E915-6E0C-CDEF-B898-CC9BC1FF2651}"/>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F183CF40-EE2C-F6C1-4A5C-A0B8996466C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a:extLst>
              <a:ext uri="{FF2B5EF4-FFF2-40B4-BE49-F238E27FC236}">
                <a16:creationId xmlns:a16="http://schemas.microsoft.com/office/drawing/2014/main" id="{9523A05F-7391-3BA5-66B9-DBFA40B081AD}"/>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30403417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A632D-1587-8BBF-987D-73D0553F28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3D30CE-0100-C31E-C67C-59D9DC2407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0C201053-E4FF-3304-A78F-4E6CE3FA083C}"/>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19560347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1FD0D6-B10A-B2B8-A1A6-F50589A92A4B}"/>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05A245-94A3-005B-BF71-F1E5A8ABC899}"/>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2220FF3C-0E25-A3A3-C189-F10F3B4C46A3}"/>
              </a:ext>
            </a:extLst>
          </p:cNvPr>
          <p:cNvSpPr>
            <a:spLocks noGrp="1"/>
          </p:cNvSpPr>
          <p:nvPr>
            <p:ph type="sldNum" sz="quarter" idx="12"/>
          </p:nvPr>
        </p:nvSpPr>
        <p:spPr/>
        <p:txBody>
          <a:bodyPr/>
          <a:lstStyle/>
          <a:p>
            <a:fld id="{809B3C54-BE60-8D42-B958-D833F7DCCF0A}" type="slidenum">
              <a:rPr lang="en-US" smtClean="0"/>
              <a:t>‹#›</a:t>
            </a:fld>
            <a:endParaRPr lang="en-US" dirty="0"/>
          </a:p>
        </p:txBody>
      </p:sp>
    </p:spTree>
    <p:extLst>
      <p:ext uri="{BB962C8B-B14F-4D97-AF65-F5344CB8AC3E}">
        <p14:creationId xmlns:p14="http://schemas.microsoft.com/office/powerpoint/2010/main" val="1834324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BA0FD8-E868-4EC3-9721-4FADE5E4A1C7}"/>
              </a:ext>
            </a:extLst>
          </p:cNvPr>
          <p:cNvSpPr>
            <a:spLocks noGrp="1"/>
          </p:cNvSpPr>
          <p:nvPr>
            <p:ph type="dt" sz="half" idx="10"/>
          </p:nvPr>
        </p:nvSpPr>
        <p:spPr/>
        <p:txBody>
          <a:bodyPr/>
          <a:lstStyle>
            <a:lvl1pPr>
              <a:defRPr/>
            </a:lvl1pPr>
          </a:lstStyle>
          <a:p>
            <a:pPr>
              <a:defRPr/>
            </a:pPr>
            <a:fld id="{5858CC5B-EDBA-46F5-8875-CDE8FA6FAB1D}" type="datetime1">
              <a:rPr lang="en-US" smtClean="0"/>
              <a:t>10/14/2025</a:t>
            </a:fld>
            <a:endParaRPr lang="en-US" dirty="0"/>
          </a:p>
        </p:txBody>
      </p:sp>
      <p:sp>
        <p:nvSpPr>
          <p:cNvPr id="5" name="Footer Placeholder 4">
            <a:extLst>
              <a:ext uri="{FF2B5EF4-FFF2-40B4-BE49-F238E27FC236}">
                <a16:creationId xmlns:a16="http://schemas.microsoft.com/office/drawing/2014/main" id="{FAC8FB6A-8002-4904-A809-A0962F14EB56}"/>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1242E584-65A8-4BB6-8F96-BFA8F6E7C718}"/>
              </a:ext>
            </a:extLst>
          </p:cNvPr>
          <p:cNvSpPr>
            <a:spLocks noGrp="1"/>
          </p:cNvSpPr>
          <p:nvPr>
            <p:ph type="sldNum" sz="quarter" idx="12"/>
          </p:nvPr>
        </p:nvSpPr>
        <p:spPr/>
        <p:txBody>
          <a:bodyPr/>
          <a:lstStyle>
            <a:lvl1pPr>
              <a:defRPr/>
            </a:lvl1pPr>
          </a:lstStyle>
          <a:p>
            <a:pPr>
              <a:defRPr/>
            </a:pPr>
            <a:fld id="{D261C69D-6684-4EE8-ABAF-84C5B6791213}" type="slidenum">
              <a:rPr lang="en-US" altLang="en-US"/>
              <a:pPr>
                <a:defRPr/>
              </a:pPr>
              <a:t>‹#›</a:t>
            </a:fld>
            <a:endParaRPr lang="en-US" altLang="en-US" dirty="0"/>
          </a:p>
        </p:txBody>
      </p:sp>
    </p:spTree>
    <p:extLst>
      <p:ext uri="{BB962C8B-B14F-4D97-AF65-F5344CB8AC3E}">
        <p14:creationId xmlns:p14="http://schemas.microsoft.com/office/powerpoint/2010/main" val="293890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8BA12E08-5824-4268-9905-C8AA5A2909C3}"/>
              </a:ext>
            </a:extLst>
          </p:cNvPr>
          <p:cNvSpPr>
            <a:spLocks noGrp="1"/>
          </p:cNvSpPr>
          <p:nvPr>
            <p:ph type="dt" sz="half" idx="10"/>
          </p:nvPr>
        </p:nvSpPr>
        <p:spPr/>
        <p:txBody>
          <a:bodyPr/>
          <a:lstStyle>
            <a:lvl1pPr>
              <a:defRPr/>
            </a:lvl1pPr>
          </a:lstStyle>
          <a:p>
            <a:pPr>
              <a:defRPr/>
            </a:pPr>
            <a:fld id="{3EEB649A-9694-4774-99AF-A17F28E8C4C5}" type="datetime1">
              <a:rPr lang="en-US" smtClean="0"/>
              <a:t>10/14/2025</a:t>
            </a:fld>
            <a:endParaRPr lang="en-US" dirty="0"/>
          </a:p>
        </p:txBody>
      </p:sp>
      <p:sp>
        <p:nvSpPr>
          <p:cNvPr id="6" name="Footer Placeholder 4">
            <a:extLst>
              <a:ext uri="{FF2B5EF4-FFF2-40B4-BE49-F238E27FC236}">
                <a16:creationId xmlns:a16="http://schemas.microsoft.com/office/drawing/2014/main" id="{D507F6F6-38A4-47BD-BA4D-18E4B6ED2525}"/>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3D2B1DA6-2041-4254-ABB5-3E77A59952EE}"/>
              </a:ext>
            </a:extLst>
          </p:cNvPr>
          <p:cNvSpPr>
            <a:spLocks noGrp="1"/>
          </p:cNvSpPr>
          <p:nvPr>
            <p:ph type="sldNum" sz="quarter" idx="12"/>
          </p:nvPr>
        </p:nvSpPr>
        <p:spPr/>
        <p:txBody>
          <a:bodyPr/>
          <a:lstStyle>
            <a:lvl1pPr>
              <a:defRPr/>
            </a:lvl1pPr>
          </a:lstStyle>
          <a:p>
            <a:pPr>
              <a:defRPr/>
            </a:pPr>
            <a:fld id="{A9E0B42D-AA74-446C-8D63-A13CACE9E062}" type="slidenum">
              <a:rPr lang="en-US" altLang="en-US"/>
              <a:pPr>
                <a:defRPr/>
              </a:pPr>
              <a:t>‹#›</a:t>
            </a:fld>
            <a:endParaRPr lang="en-US" altLang="en-US" dirty="0"/>
          </a:p>
        </p:txBody>
      </p:sp>
    </p:spTree>
    <p:extLst>
      <p:ext uri="{BB962C8B-B14F-4D97-AF65-F5344CB8AC3E}">
        <p14:creationId xmlns:p14="http://schemas.microsoft.com/office/powerpoint/2010/main" val="292188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49BBF6C-14C0-4D1A-B909-2C8E35CF387B}"/>
              </a:ext>
            </a:extLst>
          </p:cNvPr>
          <p:cNvSpPr>
            <a:spLocks noGrp="1"/>
          </p:cNvSpPr>
          <p:nvPr>
            <p:ph type="dt" sz="half" idx="10"/>
          </p:nvPr>
        </p:nvSpPr>
        <p:spPr/>
        <p:txBody>
          <a:bodyPr/>
          <a:lstStyle>
            <a:lvl1pPr>
              <a:defRPr/>
            </a:lvl1pPr>
          </a:lstStyle>
          <a:p>
            <a:pPr>
              <a:defRPr/>
            </a:pPr>
            <a:fld id="{7EE54EE6-D8D8-4A9D-96E0-D46258EF2A9C}" type="datetime1">
              <a:rPr lang="en-US" smtClean="0"/>
              <a:t>10/14/2025</a:t>
            </a:fld>
            <a:endParaRPr lang="en-US" dirty="0"/>
          </a:p>
        </p:txBody>
      </p:sp>
      <p:sp>
        <p:nvSpPr>
          <p:cNvPr id="8" name="Footer Placeholder 4">
            <a:extLst>
              <a:ext uri="{FF2B5EF4-FFF2-40B4-BE49-F238E27FC236}">
                <a16:creationId xmlns:a16="http://schemas.microsoft.com/office/drawing/2014/main" id="{70226E6D-E895-4122-904B-5E116380DA29}"/>
              </a:ext>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5">
            <a:extLst>
              <a:ext uri="{FF2B5EF4-FFF2-40B4-BE49-F238E27FC236}">
                <a16:creationId xmlns:a16="http://schemas.microsoft.com/office/drawing/2014/main" id="{0B9DF843-A99A-4A71-9EE2-6E4215FAC783}"/>
              </a:ext>
            </a:extLst>
          </p:cNvPr>
          <p:cNvSpPr>
            <a:spLocks noGrp="1"/>
          </p:cNvSpPr>
          <p:nvPr>
            <p:ph type="sldNum" sz="quarter" idx="12"/>
          </p:nvPr>
        </p:nvSpPr>
        <p:spPr/>
        <p:txBody>
          <a:bodyPr/>
          <a:lstStyle>
            <a:lvl1pPr>
              <a:defRPr/>
            </a:lvl1pPr>
          </a:lstStyle>
          <a:p>
            <a:pPr>
              <a:defRPr/>
            </a:pPr>
            <a:fld id="{E96BF78E-619E-475A-9C80-312F48A587EC}" type="slidenum">
              <a:rPr lang="en-US" altLang="en-US"/>
              <a:pPr>
                <a:defRPr/>
              </a:pPr>
              <a:t>‹#›</a:t>
            </a:fld>
            <a:endParaRPr lang="en-US" altLang="en-US" dirty="0"/>
          </a:p>
        </p:txBody>
      </p:sp>
    </p:spTree>
    <p:extLst>
      <p:ext uri="{BB962C8B-B14F-4D97-AF65-F5344CB8AC3E}">
        <p14:creationId xmlns:p14="http://schemas.microsoft.com/office/powerpoint/2010/main" val="95588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4BD1FBB-4BBE-4F0A-9F36-4EEB8FB9354E}"/>
              </a:ext>
            </a:extLst>
          </p:cNvPr>
          <p:cNvSpPr>
            <a:spLocks noGrp="1"/>
          </p:cNvSpPr>
          <p:nvPr>
            <p:ph type="dt" sz="half" idx="10"/>
          </p:nvPr>
        </p:nvSpPr>
        <p:spPr/>
        <p:txBody>
          <a:bodyPr/>
          <a:lstStyle>
            <a:lvl1pPr>
              <a:defRPr/>
            </a:lvl1pPr>
          </a:lstStyle>
          <a:p>
            <a:pPr>
              <a:defRPr/>
            </a:pPr>
            <a:fld id="{C2B4C109-79EC-40A5-AB25-1A0A2CEA3CBE}" type="datetime1">
              <a:rPr lang="en-US" smtClean="0"/>
              <a:t>10/14/2025</a:t>
            </a:fld>
            <a:endParaRPr lang="en-US" dirty="0"/>
          </a:p>
        </p:txBody>
      </p:sp>
      <p:sp>
        <p:nvSpPr>
          <p:cNvPr id="4" name="Footer Placeholder 4">
            <a:extLst>
              <a:ext uri="{FF2B5EF4-FFF2-40B4-BE49-F238E27FC236}">
                <a16:creationId xmlns:a16="http://schemas.microsoft.com/office/drawing/2014/main" id="{08DE647D-689A-4C0B-823A-795DF169EE49}"/>
              </a:ext>
            </a:extLst>
          </p:cNvPr>
          <p:cNvSpPr>
            <a:spLocks noGrp="1"/>
          </p:cNvSpPr>
          <p:nvPr>
            <p:ph type="ftr" sz="quarter" idx="11"/>
          </p:nvPr>
        </p:nvSpPr>
        <p:spPr/>
        <p:txBody>
          <a:bodyPr/>
          <a:lstStyle>
            <a:lvl1pPr>
              <a:defRPr/>
            </a:lvl1pPr>
          </a:lstStyle>
          <a:p>
            <a:pPr>
              <a:defRPr/>
            </a:pPr>
            <a:endParaRPr lang="en-US" dirty="0"/>
          </a:p>
        </p:txBody>
      </p:sp>
      <p:sp>
        <p:nvSpPr>
          <p:cNvPr id="5" name="Slide Number Placeholder 5">
            <a:extLst>
              <a:ext uri="{FF2B5EF4-FFF2-40B4-BE49-F238E27FC236}">
                <a16:creationId xmlns:a16="http://schemas.microsoft.com/office/drawing/2014/main" id="{A9AEAEC9-E16E-4904-8C36-126D603DBB8A}"/>
              </a:ext>
            </a:extLst>
          </p:cNvPr>
          <p:cNvSpPr>
            <a:spLocks noGrp="1"/>
          </p:cNvSpPr>
          <p:nvPr>
            <p:ph type="sldNum" sz="quarter" idx="12"/>
          </p:nvPr>
        </p:nvSpPr>
        <p:spPr/>
        <p:txBody>
          <a:bodyPr/>
          <a:lstStyle>
            <a:lvl1pPr>
              <a:defRPr/>
            </a:lvl1pPr>
          </a:lstStyle>
          <a:p>
            <a:pPr>
              <a:defRPr/>
            </a:pPr>
            <a:fld id="{FDADCCCB-FA41-4E1F-87D1-883B817FDD14}" type="slidenum">
              <a:rPr lang="en-US" altLang="en-US"/>
              <a:pPr>
                <a:defRPr/>
              </a:pPr>
              <a:t>‹#›</a:t>
            </a:fld>
            <a:endParaRPr lang="en-US" altLang="en-US" dirty="0"/>
          </a:p>
        </p:txBody>
      </p:sp>
    </p:spTree>
    <p:extLst>
      <p:ext uri="{BB962C8B-B14F-4D97-AF65-F5344CB8AC3E}">
        <p14:creationId xmlns:p14="http://schemas.microsoft.com/office/powerpoint/2010/main" val="2875555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2DA1BAE-6AF6-413F-8216-FC955A7F0792}"/>
              </a:ext>
            </a:extLst>
          </p:cNvPr>
          <p:cNvSpPr>
            <a:spLocks noGrp="1"/>
          </p:cNvSpPr>
          <p:nvPr>
            <p:ph type="dt" sz="half" idx="10"/>
          </p:nvPr>
        </p:nvSpPr>
        <p:spPr/>
        <p:txBody>
          <a:bodyPr/>
          <a:lstStyle>
            <a:lvl1pPr>
              <a:defRPr/>
            </a:lvl1pPr>
          </a:lstStyle>
          <a:p>
            <a:pPr>
              <a:defRPr/>
            </a:pPr>
            <a:fld id="{F1835491-E5E9-4B3B-B58D-FAC99BD9B517}" type="datetime1">
              <a:rPr lang="en-US" smtClean="0"/>
              <a:t>10/14/2025</a:t>
            </a:fld>
            <a:endParaRPr lang="en-US" dirty="0"/>
          </a:p>
        </p:txBody>
      </p:sp>
      <p:sp>
        <p:nvSpPr>
          <p:cNvPr id="3" name="Footer Placeholder 4">
            <a:extLst>
              <a:ext uri="{FF2B5EF4-FFF2-40B4-BE49-F238E27FC236}">
                <a16:creationId xmlns:a16="http://schemas.microsoft.com/office/drawing/2014/main" id="{E8983AE1-8FDF-4E46-BE9D-AE76949F89AE}"/>
              </a:ext>
            </a:extLst>
          </p:cNvPr>
          <p:cNvSpPr>
            <a:spLocks noGrp="1"/>
          </p:cNvSpPr>
          <p:nvPr>
            <p:ph type="ftr" sz="quarter" idx="11"/>
          </p:nvPr>
        </p:nvSpPr>
        <p:spPr/>
        <p:txBody>
          <a:bodyPr/>
          <a:lstStyle>
            <a:lvl1pPr>
              <a:defRPr/>
            </a:lvl1pPr>
          </a:lstStyle>
          <a:p>
            <a:pPr>
              <a:defRPr/>
            </a:pPr>
            <a:endParaRPr lang="en-US" dirty="0"/>
          </a:p>
        </p:txBody>
      </p:sp>
      <p:sp>
        <p:nvSpPr>
          <p:cNvPr id="4" name="Slide Number Placeholder 5">
            <a:extLst>
              <a:ext uri="{FF2B5EF4-FFF2-40B4-BE49-F238E27FC236}">
                <a16:creationId xmlns:a16="http://schemas.microsoft.com/office/drawing/2014/main" id="{B911EC3A-362D-4550-8321-2CC7302F4BBE}"/>
              </a:ext>
            </a:extLst>
          </p:cNvPr>
          <p:cNvSpPr>
            <a:spLocks noGrp="1"/>
          </p:cNvSpPr>
          <p:nvPr>
            <p:ph type="sldNum" sz="quarter" idx="12"/>
          </p:nvPr>
        </p:nvSpPr>
        <p:spPr/>
        <p:txBody>
          <a:bodyPr/>
          <a:lstStyle>
            <a:lvl1pPr>
              <a:defRPr/>
            </a:lvl1pPr>
          </a:lstStyle>
          <a:p>
            <a:pPr>
              <a:defRPr/>
            </a:pPr>
            <a:fld id="{7C3679FD-B894-4096-BF64-3E9D9C3FB9CA}" type="slidenum">
              <a:rPr lang="en-US" altLang="en-US"/>
              <a:pPr>
                <a:defRPr/>
              </a:pPr>
              <a:t>‹#›</a:t>
            </a:fld>
            <a:endParaRPr lang="en-US" altLang="en-US" dirty="0"/>
          </a:p>
        </p:txBody>
      </p:sp>
    </p:spTree>
    <p:extLst>
      <p:ext uri="{BB962C8B-B14F-4D97-AF65-F5344CB8AC3E}">
        <p14:creationId xmlns:p14="http://schemas.microsoft.com/office/powerpoint/2010/main" val="3690130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FCC8898-2E9C-4375-AC3A-6AD01E0C2F2C}"/>
              </a:ext>
            </a:extLst>
          </p:cNvPr>
          <p:cNvSpPr>
            <a:spLocks noGrp="1"/>
          </p:cNvSpPr>
          <p:nvPr>
            <p:ph type="dt" sz="half" idx="10"/>
          </p:nvPr>
        </p:nvSpPr>
        <p:spPr/>
        <p:txBody>
          <a:bodyPr/>
          <a:lstStyle>
            <a:lvl1pPr>
              <a:defRPr/>
            </a:lvl1pPr>
          </a:lstStyle>
          <a:p>
            <a:pPr>
              <a:defRPr/>
            </a:pPr>
            <a:fld id="{24F8673D-224E-42B3-AAEB-F60A04BF0E99}" type="datetime1">
              <a:rPr lang="en-US" smtClean="0"/>
              <a:t>10/14/2025</a:t>
            </a:fld>
            <a:endParaRPr lang="en-US" dirty="0"/>
          </a:p>
        </p:txBody>
      </p:sp>
      <p:sp>
        <p:nvSpPr>
          <p:cNvPr id="6" name="Footer Placeholder 4">
            <a:extLst>
              <a:ext uri="{FF2B5EF4-FFF2-40B4-BE49-F238E27FC236}">
                <a16:creationId xmlns:a16="http://schemas.microsoft.com/office/drawing/2014/main" id="{3DC49E50-6954-4356-BE76-F447A60921C6}"/>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1EBD11DA-15E0-4E2B-A1B1-A63E5B3F8115}"/>
              </a:ext>
            </a:extLst>
          </p:cNvPr>
          <p:cNvSpPr>
            <a:spLocks noGrp="1"/>
          </p:cNvSpPr>
          <p:nvPr>
            <p:ph type="sldNum" sz="quarter" idx="12"/>
          </p:nvPr>
        </p:nvSpPr>
        <p:spPr/>
        <p:txBody>
          <a:bodyPr/>
          <a:lstStyle>
            <a:lvl1pPr>
              <a:defRPr/>
            </a:lvl1pPr>
          </a:lstStyle>
          <a:p>
            <a:pPr>
              <a:defRPr/>
            </a:pPr>
            <a:fld id="{FA27D983-6D16-4DE3-8C01-0825B6F2EE0F}" type="slidenum">
              <a:rPr lang="en-US" altLang="en-US"/>
              <a:pPr>
                <a:defRPr/>
              </a:pPr>
              <a:t>‹#›</a:t>
            </a:fld>
            <a:endParaRPr lang="en-US" altLang="en-US" dirty="0"/>
          </a:p>
        </p:txBody>
      </p:sp>
    </p:spTree>
    <p:extLst>
      <p:ext uri="{BB962C8B-B14F-4D97-AF65-F5344CB8AC3E}">
        <p14:creationId xmlns:p14="http://schemas.microsoft.com/office/powerpoint/2010/main" val="655827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1DFDF0E9-64BD-4DCE-B10C-5B07B777B153}"/>
              </a:ext>
            </a:extLst>
          </p:cNvPr>
          <p:cNvSpPr>
            <a:spLocks noGrp="1"/>
          </p:cNvSpPr>
          <p:nvPr>
            <p:ph type="dt" sz="half" idx="10"/>
          </p:nvPr>
        </p:nvSpPr>
        <p:spPr/>
        <p:txBody>
          <a:bodyPr/>
          <a:lstStyle>
            <a:lvl1pPr>
              <a:defRPr/>
            </a:lvl1pPr>
          </a:lstStyle>
          <a:p>
            <a:pPr>
              <a:defRPr/>
            </a:pPr>
            <a:fld id="{3E31469D-8BF1-4EA4-9A94-6D46E219893D}" type="datetime1">
              <a:rPr lang="en-US" smtClean="0"/>
              <a:t>10/14/2025</a:t>
            </a:fld>
            <a:endParaRPr lang="en-US" dirty="0"/>
          </a:p>
        </p:txBody>
      </p:sp>
      <p:sp>
        <p:nvSpPr>
          <p:cNvPr id="6" name="Footer Placeholder 4">
            <a:extLst>
              <a:ext uri="{FF2B5EF4-FFF2-40B4-BE49-F238E27FC236}">
                <a16:creationId xmlns:a16="http://schemas.microsoft.com/office/drawing/2014/main" id="{A4E4700F-9048-426D-8AB4-2325A218E36B}"/>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33F30046-1B16-4069-B2DB-1BC4EED62D4F}"/>
              </a:ext>
            </a:extLst>
          </p:cNvPr>
          <p:cNvSpPr>
            <a:spLocks noGrp="1"/>
          </p:cNvSpPr>
          <p:nvPr>
            <p:ph type="sldNum" sz="quarter" idx="12"/>
          </p:nvPr>
        </p:nvSpPr>
        <p:spPr/>
        <p:txBody>
          <a:bodyPr/>
          <a:lstStyle>
            <a:lvl1pPr>
              <a:defRPr/>
            </a:lvl1pPr>
          </a:lstStyle>
          <a:p>
            <a:pPr>
              <a:defRPr/>
            </a:pPr>
            <a:fld id="{C4CC02B4-2381-4A64-8DEE-E430E9C05392}" type="slidenum">
              <a:rPr lang="en-US" altLang="en-US"/>
              <a:pPr>
                <a:defRPr/>
              </a:pPr>
              <a:t>‹#›</a:t>
            </a:fld>
            <a:endParaRPr lang="en-US" altLang="en-US" dirty="0"/>
          </a:p>
        </p:txBody>
      </p:sp>
    </p:spTree>
    <p:extLst>
      <p:ext uri="{BB962C8B-B14F-4D97-AF65-F5344CB8AC3E}">
        <p14:creationId xmlns:p14="http://schemas.microsoft.com/office/powerpoint/2010/main" val="1031235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56BD96E-95A7-4064-B826-1CD688643A5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AD9C076-B8E4-4A38-857F-D9DA1FAEAF03}"/>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D040C5C-B19A-425B-91F6-00A8C4A3BFA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fld id="{09110717-7E3E-4D88-B69D-ACE13E6A9C89}" type="datetime1">
              <a:rPr lang="en-US" smtClean="0"/>
              <a:t>10/14/2025</a:t>
            </a:fld>
            <a:endParaRPr lang="en-US" dirty="0"/>
          </a:p>
        </p:txBody>
      </p:sp>
      <p:sp>
        <p:nvSpPr>
          <p:cNvPr id="5" name="Footer Placeholder 4">
            <a:extLst>
              <a:ext uri="{FF2B5EF4-FFF2-40B4-BE49-F238E27FC236}">
                <a16:creationId xmlns:a16="http://schemas.microsoft.com/office/drawing/2014/main" id="{1252BBC6-36B1-43FF-9112-FB3294746E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n-US" dirty="0"/>
          </a:p>
        </p:txBody>
      </p:sp>
      <p:sp>
        <p:nvSpPr>
          <p:cNvPr id="6" name="Slide Number Placeholder 5">
            <a:extLst>
              <a:ext uri="{FF2B5EF4-FFF2-40B4-BE49-F238E27FC236}">
                <a16:creationId xmlns:a16="http://schemas.microsoft.com/office/drawing/2014/main" id="{E331859B-86D6-483A-84BF-32341F42598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578CA8E2-D9FE-4CEE-A46E-7A185CB61734}"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C8ACD4-22B1-6B1D-CBBD-D77CD9845DA4}"/>
              </a:ext>
            </a:extLst>
          </p:cNvPr>
          <p:cNvSpPr>
            <a:spLocks noGrp="1"/>
          </p:cNvSpPr>
          <p:nvPr>
            <p:ph type="title"/>
          </p:nvPr>
        </p:nvSpPr>
        <p:spPr>
          <a:xfrm>
            <a:off x="628650" y="1"/>
            <a:ext cx="6778454" cy="132556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B40C9917-27B6-3046-49AB-03FDCA409AB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08458EF-EA24-7457-AEB7-C34B6377A4E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b="0" i="0">
                <a:solidFill>
                  <a:schemeClr val="tx1">
                    <a:tint val="75000"/>
                  </a:schemeClr>
                </a:solidFill>
                <a:latin typeface="Arial" panose="020B0604020202020204" pitchFamily="34" charset="0"/>
                <a:cs typeface="Arial" panose="020B0604020202020204" pitchFamily="34" charset="0"/>
              </a:defRPr>
            </a:lvl1pPr>
          </a:lstStyle>
          <a:p>
            <a:fld id="{809B3C54-BE60-8D42-B958-D833F7DCCF0A}" type="slidenum">
              <a:rPr lang="en-US" smtClean="0"/>
              <a:pPr/>
              <a:t>‹#›</a:t>
            </a:fld>
            <a:endParaRPr lang="en-US" dirty="0"/>
          </a:p>
        </p:txBody>
      </p:sp>
    </p:spTree>
    <p:extLst>
      <p:ext uri="{BB962C8B-B14F-4D97-AF65-F5344CB8AC3E}">
        <p14:creationId xmlns:p14="http://schemas.microsoft.com/office/powerpoint/2010/main" val="2398987119"/>
      </p:ext>
    </p:extLst>
  </p:cSld>
  <p:clrMap bg1="lt1" tx1="dk1" bg2="lt2" tx2="dk2" accent1="accent1" accent2="accent2" accent3="accent3" accent4="accent4" accent5="accent5" accent6="accent6" hlink="hlink" folHlink="folHlink"/>
  <p:sldLayoutIdLst>
    <p:sldLayoutId id="2147484297" r:id="rId1"/>
    <p:sldLayoutId id="2147484298" r:id="rId2"/>
    <p:sldLayoutId id="2147484299" r:id="rId3"/>
    <p:sldLayoutId id="2147484300" r:id="rId4"/>
    <p:sldLayoutId id="2147484301" r:id="rId5"/>
    <p:sldLayoutId id="2147484302" r:id="rId6"/>
    <p:sldLayoutId id="2147484303" r:id="rId7"/>
    <p:sldLayoutId id="2147484304" r:id="rId8"/>
    <p:sldLayoutId id="2147484305" r:id="rId9"/>
    <p:sldLayoutId id="2147484306" r:id="rId10"/>
    <p:sldLayoutId id="2147484307" r:id="rId11"/>
    <p:sldLayoutId id="2147484308" r:id="rId12"/>
    <p:sldLayoutId id="2147484309" r:id="rId13"/>
    <p:sldLayoutId id="2147484310" r:id="rId14"/>
    <p:sldLayoutId id="2147484311" r:id="rId15"/>
    <p:sldLayoutId id="2147484312" r:id="rId16"/>
  </p:sldLayoutIdLst>
  <p:txStyles>
    <p:titleStyle>
      <a:lvl1pPr algn="l" defTabSz="685800" rtl="0" eaLnBrk="1" latinLnBrk="0" hangingPunct="1">
        <a:lnSpc>
          <a:spcPct val="90000"/>
        </a:lnSpc>
        <a:spcBef>
          <a:spcPct val="0"/>
        </a:spcBef>
        <a:buNone/>
        <a:defRPr sz="3300" b="0" i="0" kern="1200">
          <a:solidFill>
            <a:srgbClr val="0F406B"/>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Clr>
          <a:srgbClr val="0F406B"/>
        </a:buClr>
        <a:buFont typeface="Arial" panose="020B0604020202020204" pitchFamily="34" charset="0"/>
        <a:buChar char="•"/>
        <a:defRPr sz="21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rgbClr val="0F406B"/>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Clr>
          <a:srgbClr val="0F406B"/>
        </a:buClr>
        <a:buFont typeface="Arial" panose="020B0604020202020204" pitchFamily="34" charset="0"/>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Clr>
          <a:srgbClr val="0F406B"/>
        </a:buClr>
        <a:buFont typeface="Arial" panose="020B0604020202020204" pitchFamily="34" charset="0"/>
        <a:buChar char="•"/>
        <a:defRPr sz="1350" b="0" i="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Clr>
          <a:srgbClr val="0F406B"/>
        </a:buClr>
        <a:buFont typeface="Arial" panose="020B0604020202020204" pitchFamily="34" charset="0"/>
        <a:buChar char="•"/>
        <a:defRPr sz="1350" b="0" i="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hyperlink" Target="http://www.michigan.gov/MCOpharmacy" TargetMode="Externa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www.michigan.gov/documents/budget/FY2021_Executive_Budget_680297_7.pdf" TargetMode="External"/><Relationship Id="rId7" Type="http://schemas.openxmlformats.org/officeDocument/2006/relationships/hyperlink" Target="NULL" TargetMode="External"/><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hyperlink" Target="NULL" TargetMode="External"/><Relationship Id="rId5" Type="http://schemas.openxmlformats.org/officeDocument/2006/relationships/hyperlink" Target="NULL" TargetMode="External"/><Relationship Id="rId4" Type="http://schemas.openxmlformats.org/officeDocument/2006/relationships/hyperlink" Target="https://www.michigan.gov/documents/mdhhs/MSA_20-51_695442_7.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 Id="rId5" Type="http://schemas.openxmlformats.org/officeDocument/2006/relationships/hyperlink" Target="NULL" TargetMode="External"/><Relationship Id="rId4" Type="http://schemas.openxmlformats.org/officeDocument/2006/relationships/hyperlink" Target="NUL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hyperlink" Target="http://www.legislature.mi.gov/documents/2021-2022/publicact/htm/2022-PA-0019.htm" TargetMode="External"/><Relationship Id="rId2" Type="http://schemas.microsoft.com/office/2018/10/relationships/comments" Target="../comments/modernComment_161_43B1B175.xml"/><Relationship Id="rId1" Type="http://schemas.openxmlformats.org/officeDocument/2006/relationships/slideLayout" Target="../slideLayouts/slideLayout16.xml"/><Relationship Id="rId4" Type="http://schemas.openxmlformats.org/officeDocument/2006/relationships/hyperlink" Target="http://www.legislature.mi.gov/(S(3fysb0tatu54yzxh4c3p5mse))/mileg.aspx?page=getObject&amp;objectName=mcl-400-109h"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NULL" TargetMode="External"/><Relationship Id="rId7" Type="http://schemas.openxmlformats.org/officeDocument/2006/relationships/hyperlink" Target="http://www.michigan.gov/MCOPharmacy"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NULL" TargetMode="External"/><Relationship Id="rId5" Type="http://schemas.openxmlformats.org/officeDocument/2006/relationships/hyperlink" Target="NULL" TargetMode="External"/><Relationship Id="rId4" Type="http://schemas.openxmlformats.org/officeDocument/2006/relationships/hyperlink" Target="NUL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michigan.gov/MCOpharmacy"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mailto:MSAPolicy@Michigan.gov"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michigan.gov/documents/LISTSERV_127789_7.pdf"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michigan.gov/mdhhs/inside-mdhhs/budgetfinance/boilerplate"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hyperlink" Target="mailto:MDHHSCommonFormulary@michigan.gov"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A815C-4B7B-9656-49C1-0BF1F471DE44}"/>
              </a:ext>
            </a:extLst>
          </p:cNvPr>
          <p:cNvSpPr>
            <a:spLocks noGrp="1"/>
          </p:cNvSpPr>
          <p:nvPr>
            <p:ph type="ctrTitle"/>
          </p:nvPr>
        </p:nvSpPr>
        <p:spPr/>
        <p:txBody>
          <a:bodyPr/>
          <a:lstStyle/>
          <a:p>
            <a:r>
              <a:rPr lang="en-US" dirty="0"/>
              <a:t>Medicaid Health Plan MCO Common Formulary</a:t>
            </a:r>
          </a:p>
        </p:txBody>
      </p:sp>
      <p:sp>
        <p:nvSpPr>
          <p:cNvPr id="3" name="Subtitle 2">
            <a:extLst>
              <a:ext uri="{FF2B5EF4-FFF2-40B4-BE49-F238E27FC236}">
                <a16:creationId xmlns:a16="http://schemas.microsoft.com/office/drawing/2014/main" id="{A924DD73-5CDA-0DBA-D063-52AC84BD4423}"/>
              </a:ext>
            </a:extLst>
          </p:cNvPr>
          <p:cNvSpPr>
            <a:spLocks noGrp="1"/>
          </p:cNvSpPr>
          <p:nvPr>
            <p:ph type="subTitle" idx="1"/>
          </p:nvPr>
        </p:nvSpPr>
        <p:spPr>
          <a:xfrm>
            <a:off x="1143000" y="3489722"/>
            <a:ext cx="6858000" cy="1241822"/>
          </a:xfrm>
        </p:spPr>
        <p:txBody>
          <a:bodyPr/>
          <a:lstStyle/>
          <a:p>
            <a:r>
              <a:rPr lang="en-US" dirty="0"/>
              <a:t>October 20, 2025</a:t>
            </a:r>
          </a:p>
        </p:txBody>
      </p:sp>
    </p:spTree>
    <p:extLst>
      <p:ext uri="{BB962C8B-B14F-4D97-AF65-F5344CB8AC3E}">
        <p14:creationId xmlns:p14="http://schemas.microsoft.com/office/powerpoint/2010/main" val="834992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D9C56DCF-064A-4953-9264-E1123D96288D}"/>
              </a:ext>
            </a:extLst>
          </p:cNvPr>
          <p:cNvSpPr>
            <a:spLocks noGrp="1"/>
          </p:cNvSpPr>
          <p:nvPr>
            <p:ph type="title"/>
          </p:nvPr>
        </p:nvSpPr>
        <p:spPr/>
        <p:txBody>
          <a:bodyPr/>
          <a:lstStyle/>
          <a:p>
            <a:r>
              <a:rPr lang="en-US" altLang="en-US" sz="3200" b="1" dirty="0">
                <a:solidFill>
                  <a:schemeClr val="tx2"/>
                </a:solidFill>
              </a:rPr>
              <a:t>Website</a:t>
            </a:r>
          </a:p>
        </p:txBody>
      </p:sp>
      <p:sp>
        <p:nvSpPr>
          <p:cNvPr id="17411" name="Content Placeholder 2">
            <a:extLst>
              <a:ext uri="{FF2B5EF4-FFF2-40B4-BE49-F238E27FC236}">
                <a16:creationId xmlns:a16="http://schemas.microsoft.com/office/drawing/2014/main" id="{7BA84BCA-9E0C-4F88-BA11-4AE40C745991}"/>
              </a:ext>
            </a:extLst>
          </p:cNvPr>
          <p:cNvSpPr>
            <a:spLocks noGrp="1"/>
          </p:cNvSpPr>
          <p:nvPr>
            <p:ph idx="1"/>
          </p:nvPr>
        </p:nvSpPr>
        <p:spPr>
          <a:xfrm>
            <a:off x="628650" y="1524000"/>
            <a:ext cx="7886700" cy="4652963"/>
          </a:xfrm>
        </p:spPr>
        <p:txBody>
          <a:bodyPr/>
          <a:lstStyle/>
          <a:p>
            <a:r>
              <a:rPr lang="en-US" altLang="en-US" sz="2800" dirty="0">
                <a:hlinkClick r:id="rId2"/>
              </a:rPr>
              <a:t>www.Michigan.gov/MCOpharmacy</a:t>
            </a:r>
            <a:endParaRPr lang="en-US" altLang="en-US" sz="2800" dirty="0"/>
          </a:p>
          <a:p>
            <a:pPr lvl="1"/>
            <a:r>
              <a:rPr lang="en-US" altLang="en-US" sz="2400" dirty="0"/>
              <a:t>Medicaid Health Plan Common Formulary</a:t>
            </a:r>
          </a:p>
          <a:p>
            <a:pPr lvl="1"/>
            <a:r>
              <a:rPr lang="en-US" altLang="en-US" sz="2400" dirty="0"/>
              <a:t>Prior Authorization Criteria</a:t>
            </a:r>
          </a:p>
          <a:p>
            <a:pPr lvl="1"/>
            <a:r>
              <a:rPr lang="en-US" altLang="en-US" sz="2400" dirty="0"/>
              <a:t>Standard Prior Authorization Form</a:t>
            </a:r>
          </a:p>
          <a:p>
            <a:pPr lvl="1"/>
            <a:r>
              <a:rPr lang="en-US" altLang="en-US" sz="2400" dirty="0"/>
              <a:t>Medicaid Health Plan Contact Information</a:t>
            </a:r>
          </a:p>
          <a:p>
            <a:pPr lvl="1"/>
            <a:r>
              <a:rPr lang="en-US" altLang="en-US" sz="2400" dirty="0"/>
              <a:t>General Frequently Asked Questions (FAQ’s)</a:t>
            </a:r>
          </a:p>
          <a:p>
            <a:pPr lvl="1"/>
            <a:r>
              <a:rPr lang="en-US" altLang="en-US" sz="2400" dirty="0"/>
              <a:t>Public Comment Notice </a:t>
            </a:r>
          </a:p>
          <a:p>
            <a:pPr lvl="1"/>
            <a:r>
              <a:rPr lang="en-US" altLang="en-US" sz="2400" dirty="0"/>
              <a:t>Drug Class &amp; Workgroup Review Schedule</a:t>
            </a:r>
          </a:p>
        </p:txBody>
      </p:sp>
      <p:sp>
        <p:nvSpPr>
          <p:cNvPr id="17413" name="Title 1">
            <a:extLst>
              <a:ext uri="{FF2B5EF4-FFF2-40B4-BE49-F238E27FC236}">
                <a16:creationId xmlns:a16="http://schemas.microsoft.com/office/drawing/2014/main" id="{6360E804-BC24-423D-ADB6-1EA0929E7D89}"/>
              </a:ext>
            </a:extLst>
          </p:cNvPr>
          <p:cNvSpPr txBox="1">
            <a:spLocks/>
          </p:cNvSpPr>
          <p:nvPr/>
        </p:nvSpPr>
        <p:spPr bwMode="auto">
          <a:xfrm>
            <a:off x="304800" y="4800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b="1" dirty="0">
                <a:solidFill>
                  <a:schemeClr val="tx2"/>
                </a:solidFill>
              </a:rPr>
              <a:t>Common Formulary Mailbox</a:t>
            </a:r>
          </a:p>
        </p:txBody>
      </p:sp>
      <p:sp>
        <p:nvSpPr>
          <p:cNvPr id="3" name="TextBox 2">
            <a:extLst>
              <a:ext uri="{FF2B5EF4-FFF2-40B4-BE49-F238E27FC236}">
                <a16:creationId xmlns:a16="http://schemas.microsoft.com/office/drawing/2014/main" id="{2698145C-154A-4FA2-860B-E03F1FC3D698}"/>
              </a:ext>
            </a:extLst>
          </p:cNvPr>
          <p:cNvSpPr txBox="1"/>
          <p:nvPr/>
        </p:nvSpPr>
        <p:spPr>
          <a:xfrm>
            <a:off x="609600" y="5675313"/>
            <a:ext cx="7543800" cy="954087"/>
          </a:xfrm>
          <a:prstGeom prst="rect">
            <a:avLst/>
          </a:prstGeom>
          <a:noFill/>
        </p:spPr>
        <p:txBody>
          <a:bodyPr>
            <a:spAutoFit/>
          </a:bodyPr>
          <a:lstStyle/>
          <a:p>
            <a:pPr algn="ctr">
              <a:defRPr/>
            </a:pPr>
            <a:r>
              <a:rPr lang="en-US" sz="2800" dirty="0">
                <a:latin typeface="+mn-lt"/>
                <a:hlinkClick r:id="rId3"/>
              </a:rPr>
              <a:t>MDHHSCOMMONFORMULARY@MICHIGAN.GOV</a:t>
            </a:r>
            <a:endParaRPr lang="en-US" sz="2800" dirty="0">
              <a:latin typeface="+mn-lt"/>
            </a:endParaRPr>
          </a:p>
          <a:p>
            <a:pPr algn="ctr">
              <a:defRPr/>
            </a:pPr>
            <a:endParaRPr lang="en-US" sz="2800" b="1"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a:extLst>
              <a:ext uri="{FF2B5EF4-FFF2-40B4-BE49-F238E27FC236}">
                <a16:creationId xmlns:a16="http://schemas.microsoft.com/office/drawing/2014/main" id="{BD1AF1F7-A7E7-41FA-ADDB-2A9F5CA95E45}"/>
              </a:ext>
            </a:extLst>
          </p:cNvPr>
          <p:cNvSpPr>
            <a:spLocks noGrp="1"/>
          </p:cNvSpPr>
          <p:nvPr>
            <p:ph type="title"/>
          </p:nvPr>
        </p:nvSpPr>
        <p:spPr/>
        <p:txBody>
          <a:bodyPr/>
          <a:lstStyle/>
          <a:p>
            <a:pPr eaLnBrk="1" hangingPunct="1"/>
            <a:r>
              <a:rPr lang="en-US" altLang="en-US" sz="3200" b="1" dirty="0"/>
              <a:t>MHP Common Formulary Review</a:t>
            </a:r>
          </a:p>
        </p:txBody>
      </p:sp>
      <p:sp>
        <p:nvSpPr>
          <p:cNvPr id="18435" name="Content Placeholder 1">
            <a:extLst>
              <a:ext uri="{FF2B5EF4-FFF2-40B4-BE49-F238E27FC236}">
                <a16:creationId xmlns:a16="http://schemas.microsoft.com/office/drawing/2014/main" id="{786F6EC5-CB3E-4FEB-BD0E-76966C9EDCB7}"/>
              </a:ext>
            </a:extLst>
          </p:cNvPr>
          <p:cNvSpPr>
            <a:spLocks noGrp="1"/>
          </p:cNvSpPr>
          <p:nvPr>
            <p:ph idx="1"/>
          </p:nvPr>
        </p:nvSpPr>
        <p:spPr/>
        <p:txBody>
          <a:bodyPr>
            <a:normAutofit fontScale="92500" lnSpcReduction="10000"/>
          </a:bodyPr>
          <a:lstStyle/>
          <a:p>
            <a:r>
              <a:rPr lang="en-US" altLang="en-US" sz="2800" dirty="0"/>
              <a:t>MDHHS convenes a MHP Common Formulary Workgroup of representatives from current contractors</a:t>
            </a:r>
            <a:r>
              <a:rPr lang="en-US" altLang="en-US" dirty="0"/>
              <a:t>.  </a:t>
            </a:r>
            <a:r>
              <a:rPr lang="en-US" altLang="en-US" sz="2000" i="1" dirty="0"/>
              <a:t>See next slide for more details.</a:t>
            </a:r>
          </a:p>
          <a:p>
            <a:endParaRPr lang="en-US" altLang="en-US" sz="800" dirty="0"/>
          </a:p>
          <a:p>
            <a:r>
              <a:rPr lang="en-US" altLang="en-US" sz="2800" dirty="0"/>
              <a:t>The Workgroup makes its drug coverage recommendations to MDHHS.  The MDHHS then shares the Workgroup recommendations with Michigan Pharmacy &amp; Therapeutics Committee. </a:t>
            </a:r>
          </a:p>
          <a:p>
            <a:endParaRPr lang="en-US" altLang="en-US" sz="800" dirty="0"/>
          </a:p>
          <a:p>
            <a:r>
              <a:rPr lang="en-US" altLang="en-US" sz="2800" dirty="0"/>
              <a:t>MDHHS has final approval authority following a comprehensive clinical review and recommendation by the Department’s Office of Medical Affairs physicians.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4">
            <a:extLst>
              <a:ext uri="{FF2B5EF4-FFF2-40B4-BE49-F238E27FC236}">
                <a16:creationId xmlns:a16="http://schemas.microsoft.com/office/drawing/2014/main" id="{860A9F0F-5802-49DD-8B07-7E4CF2855C35}"/>
              </a:ext>
            </a:extLst>
          </p:cNvPr>
          <p:cNvSpPr>
            <a:spLocks noGrp="1"/>
          </p:cNvSpPr>
          <p:nvPr>
            <p:ph type="title"/>
          </p:nvPr>
        </p:nvSpPr>
        <p:spPr/>
        <p:txBody>
          <a:bodyPr/>
          <a:lstStyle/>
          <a:p>
            <a:pPr eaLnBrk="1" hangingPunct="1"/>
            <a:r>
              <a:rPr lang="en-US" altLang="en-US" sz="3200" b="1" dirty="0">
                <a:solidFill>
                  <a:schemeClr val="tx2"/>
                </a:solidFill>
              </a:rPr>
              <a:t>Common Formulary Workgroup</a:t>
            </a:r>
            <a:br>
              <a:rPr lang="en-US" altLang="en-US" sz="3200" b="1" dirty="0">
                <a:solidFill>
                  <a:schemeClr val="tx2"/>
                </a:solidFill>
              </a:rPr>
            </a:br>
            <a:r>
              <a:rPr lang="en-US" altLang="en-US" sz="1600" b="1" dirty="0">
                <a:solidFill>
                  <a:schemeClr val="tx2"/>
                </a:solidFill>
              </a:rPr>
              <a:t>(As of October 1, 2024) </a:t>
            </a:r>
            <a:endParaRPr lang="en-US" altLang="en-US" sz="3200" b="1" dirty="0">
              <a:solidFill>
                <a:schemeClr val="tx2"/>
              </a:solidFill>
            </a:endParaRPr>
          </a:p>
        </p:txBody>
      </p:sp>
      <p:sp>
        <p:nvSpPr>
          <p:cNvPr id="3" name="Rectangle 1">
            <a:extLst>
              <a:ext uri="{FF2B5EF4-FFF2-40B4-BE49-F238E27FC236}">
                <a16:creationId xmlns:a16="http://schemas.microsoft.com/office/drawing/2014/main" id="{81EAF74A-1335-447A-A09A-CD918FFBBE26}"/>
              </a:ext>
            </a:extLst>
          </p:cNvPr>
          <p:cNvSpPr>
            <a:spLocks noChangeArrowheads="1"/>
          </p:cNvSpPr>
          <p:nvPr/>
        </p:nvSpPr>
        <p:spPr bwMode="auto">
          <a:xfrm>
            <a:off x="1296988" y="19573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rgbClr val="FFFFFF"/>
                </a:solidFill>
                <a:effectLst/>
                <a:latin typeface="Arial" panose="020B0604020202020204" pitchFamily="34" charset="0"/>
                <a:ea typeface="Calibri" panose="020F0502020204030204" pitchFamily="34" charset="0"/>
                <a:cs typeface="Times New Roman" panose="02020603050405020304" pitchFamily="18"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a:extLst>
              <a:ext uri="{FF2B5EF4-FFF2-40B4-BE49-F238E27FC236}">
                <a16:creationId xmlns:a16="http://schemas.microsoft.com/office/drawing/2014/main" id="{CC0D30E3-1833-82BA-5908-984CACA40692}"/>
              </a:ext>
            </a:extLst>
          </p:cNvPr>
          <p:cNvPicPr>
            <a:picLocks noChangeAspect="1"/>
          </p:cNvPicPr>
          <p:nvPr/>
        </p:nvPicPr>
        <p:blipFill>
          <a:blip r:embed="rId3"/>
          <a:stretch>
            <a:fillRect/>
          </a:stretch>
        </p:blipFill>
        <p:spPr>
          <a:xfrm>
            <a:off x="990600" y="1524000"/>
            <a:ext cx="7010400" cy="503005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4">
            <a:extLst>
              <a:ext uri="{FF2B5EF4-FFF2-40B4-BE49-F238E27FC236}">
                <a16:creationId xmlns:a16="http://schemas.microsoft.com/office/drawing/2014/main" id="{CE90BFD9-1433-4F75-ABEF-9AB23CEFDED2}"/>
              </a:ext>
            </a:extLst>
          </p:cNvPr>
          <p:cNvSpPr>
            <a:spLocks noGrp="1"/>
          </p:cNvSpPr>
          <p:nvPr>
            <p:ph type="title"/>
          </p:nvPr>
        </p:nvSpPr>
        <p:spPr/>
        <p:txBody>
          <a:bodyPr/>
          <a:lstStyle/>
          <a:p>
            <a:pPr eaLnBrk="1" hangingPunct="1"/>
            <a:r>
              <a:rPr lang="en-US" altLang="en-US" sz="3200" b="1" dirty="0">
                <a:solidFill>
                  <a:schemeClr val="tx2"/>
                </a:solidFill>
              </a:rPr>
              <a:t>MCO Common Formulary Workgroup</a:t>
            </a:r>
          </a:p>
        </p:txBody>
      </p:sp>
      <p:sp>
        <p:nvSpPr>
          <p:cNvPr id="20483" name="Content Placeholder 1">
            <a:extLst>
              <a:ext uri="{FF2B5EF4-FFF2-40B4-BE49-F238E27FC236}">
                <a16:creationId xmlns:a16="http://schemas.microsoft.com/office/drawing/2014/main" id="{969C6414-ECE8-4417-82CC-278BCB2E3FA8}"/>
              </a:ext>
            </a:extLst>
          </p:cNvPr>
          <p:cNvSpPr>
            <a:spLocks noGrp="1"/>
          </p:cNvSpPr>
          <p:nvPr>
            <p:ph idx="1"/>
          </p:nvPr>
        </p:nvSpPr>
        <p:spPr/>
        <p:txBody>
          <a:bodyPr/>
          <a:lstStyle/>
          <a:p>
            <a:r>
              <a:rPr lang="en-US" altLang="en-US" sz="2800" dirty="0"/>
              <a:t>The contracted Medicaid Health Plan’s Medical Directors and Pharmacy Directors are invited to participate in the Workgroup.</a:t>
            </a:r>
            <a:endParaRPr lang="en-US" altLang="en-US" sz="28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a:extLst>
              <a:ext uri="{FF2B5EF4-FFF2-40B4-BE49-F238E27FC236}">
                <a16:creationId xmlns:a16="http://schemas.microsoft.com/office/drawing/2014/main" id="{B6A1A446-AD62-4070-AA9D-B7F9964F6CC4}"/>
              </a:ext>
            </a:extLst>
          </p:cNvPr>
          <p:cNvSpPr>
            <a:spLocks noGrp="1"/>
          </p:cNvSpPr>
          <p:nvPr>
            <p:ph type="title"/>
          </p:nvPr>
        </p:nvSpPr>
        <p:spPr/>
        <p:txBody>
          <a:bodyPr/>
          <a:lstStyle/>
          <a:p>
            <a:pPr eaLnBrk="1" hangingPunct="1"/>
            <a:r>
              <a:rPr lang="en-US" altLang="en-US" sz="3200" b="1" dirty="0"/>
              <a:t>Workgroup Recommendations</a:t>
            </a:r>
          </a:p>
        </p:txBody>
      </p:sp>
      <p:sp>
        <p:nvSpPr>
          <p:cNvPr id="13315" name="Content Placeholder 1">
            <a:extLst>
              <a:ext uri="{FF2B5EF4-FFF2-40B4-BE49-F238E27FC236}">
                <a16:creationId xmlns:a16="http://schemas.microsoft.com/office/drawing/2014/main" id="{A3579ED4-0C4D-486B-BB03-00BBA5A28200}"/>
              </a:ext>
            </a:extLst>
          </p:cNvPr>
          <p:cNvSpPr>
            <a:spLocks noGrp="1"/>
          </p:cNvSpPr>
          <p:nvPr>
            <p:ph idx="1"/>
          </p:nvPr>
        </p:nvSpPr>
        <p:spPr>
          <a:xfrm>
            <a:off x="457200" y="1524000"/>
            <a:ext cx="8058150" cy="4652963"/>
          </a:xfrm>
        </p:spPr>
        <p:txBody>
          <a:bodyPr>
            <a:normAutofit fontScale="92500" lnSpcReduction="20000"/>
          </a:bodyPr>
          <a:lstStyle/>
          <a:p>
            <a:pPr>
              <a:defRPr/>
            </a:pPr>
            <a:r>
              <a:rPr lang="en-US" altLang="en-US" sz="2800" dirty="0"/>
              <a:t>The recommendations made by the Workgroup to MDHHS included:</a:t>
            </a:r>
          </a:p>
          <a:p>
            <a:pPr lvl="1">
              <a:defRPr/>
            </a:pPr>
            <a:r>
              <a:rPr lang="en-US" altLang="en-US" sz="2400" dirty="0"/>
              <a:t>Drugs to include in the MHP Common Formulary</a:t>
            </a:r>
          </a:p>
          <a:p>
            <a:pPr lvl="1">
              <a:defRPr/>
            </a:pPr>
            <a:r>
              <a:rPr lang="en-US" altLang="en-US" sz="2400" dirty="0"/>
              <a:t>Utilization Management of included drugs</a:t>
            </a:r>
          </a:p>
          <a:p>
            <a:pPr marL="342900" lvl="1" indent="0">
              <a:buNone/>
              <a:defRPr/>
            </a:pPr>
            <a:endParaRPr lang="en-US" altLang="en-US" sz="2400" dirty="0"/>
          </a:p>
          <a:p>
            <a:pPr marL="457200" lvl="1" indent="0">
              <a:buFont typeface="Arial" panose="020B0604020202020204" pitchFamily="34" charset="0"/>
              <a:buNone/>
              <a:defRPr/>
            </a:pPr>
            <a:endParaRPr lang="en-US" altLang="en-US" sz="800" dirty="0"/>
          </a:p>
          <a:p>
            <a:pPr eaLnBrk="1" hangingPunct="1">
              <a:spcBef>
                <a:spcPct val="0"/>
              </a:spcBef>
              <a:defRPr/>
            </a:pPr>
            <a:r>
              <a:rPr lang="en-US" altLang="en-US" sz="2800" dirty="0"/>
              <a:t>The purpose of Utilization Management is to ensure the drug being used is medically necessary,  clinically appropriate, safe for the patient, and a cost-effective treatment option for the clinical circumstances. </a:t>
            </a:r>
          </a:p>
          <a:p>
            <a:pPr marL="0" indent="0" eaLnBrk="1" hangingPunct="1">
              <a:spcBef>
                <a:spcPct val="0"/>
              </a:spcBef>
              <a:buNone/>
              <a:defRPr/>
            </a:pPr>
            <a:r>
              <a:rPr lang="en-US" altLang="en-US" sz="2800" dirty="0"/>
              <a:t> </a:t>
            </a:r>
          </a:p>
          <a:p>
            <a:pPr eaLnBrk="1" hangingPunct="1">
              <a:spcBef>
                <a:spcPct val="0"/>
              </a:spcBef>
              <a:defRPr/>
            </a:pPr>
            <a:r>
              <a:rPr lang="en-US" altLang="en-US" sz="2800" dirty="0"/>
              <a:t>Examples of Utilization Management include, but may not be limited to:</a:t>
            </a:r>
          </a:p>
          <a:p>
            <a:pPr eaLnBrk="1" hangingPunct="1">
              <a:spcBef>
                <a:spcPct val="0"/>
              </a:spcBef>
              <a:defRPr/>
            </a:pPr>
            <a:endParaRPr lang="en-US" altLang="en-US" sz="800" dirty="0"/>
          </a:p>
          <a:p>
            <a:pPr lvl="1" eaLnBrk="1" hangingPunct="1">
              <a:spcBef>
                <a:spcPct val="0"/>
              </a:spcBef>
              <a:defRPr/>
            </a:pPr>
            <a:r>
              <a:rPr lang="en-US" altLang="en-US" sz="2400" dirty="0"/>
              <a:t>Prior Authorization (PA), quantity limits, age edits</a:t>
            </a:r>
          </a:p>
          <a:p>
            <a:pPr>
              <a:defRPr/>
            </a:pPr>
            <a:endParaRPr lang="en-US" altLang="en-US" sz="2800" dirty="0"/>
          </a:p>
          <a:p>
            <a:pPr>
              <a:defRPr/>
            </a:pPr>
            <a:endParaRPr lang="en-US" altLang="en-US" sz="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F38F238D-3EED-4AAB-96C5-60028A4ED6C6}"/>
              </a:ext>
            </a:extLst>
          </p:cNvPr>
          <p:cNvSpPr>
            <a:spLocks noGrp="1"/>
          </p:cNvSpPr>
          <p:nvPr>
            <p:ph type="title"/>
          </p:nvPr>
        </p:nvSpPr>
        <p:spPr/>
        <p:txBody>
          <a:bodyPr/>
          <a:lstStyle/>
          <a:p>
            <a:r>
              <a:rPr lang="en-US" altLang="en-US" sz="3200" b="1" dirty="0">
                <a:solidFill>
                  <a:schemeClr val="tx2"/>
                </a:solidFill>
              </a:rPr>
              <a:t>Michigan Pharmaceutical Product List (MPPL)</a:t>
            </a:r>
            <a:endParaRPr lang="en-US" altLang="en-US" sz="3200" b="1" dirty="0"/>
          </a:p>
        </p:txBody>
      </p:sp>
      <p:sp>
        <p:nvSpPr>
          <p:cNvPr id="17411" name="Content Placeholder 2">
            <a:extLst>
              <a:ext uri="{FF2B5EF4-FFF2-40B4-BE49-F238E27FC236}">
                <a16:creationId xmlns:a16="http://schemas.microsoft.com/office/drawing/2014/main" id="{DC23B0E5-DA6A-4BEB-9CD2-9D4C9575A280}"/>
              </a:ext>
            </a:extLst>
          </p:cNvPr>
          <p:cNvSpPr>
            <a:spLocks noGrp="1"/>
          </p:cNvSpPr>
          <p:nvPr>
            <p:ph idx="1"/>
          </p:nvPr>
        </p:nvSpPr>
        <p:spPr/>
        <p:txBody>
          <a:bodyPr/>
          <a:lstStyle/>
          <a:p>
            <a:pPr>
              <a:defRPr/>
            </a:pPr>
            <a:r>
              <a:rPr lang="en-US" altLang="en-US" sz="2800" dirty="0"/>
              <a:t>The Medicaid Health Plans are contractually required to have a process to approve physicians’ requests to prescribe </a:t>
            </a:r>
            <a:r>
              <a:rPr lang="en-US" altLang="en-US" sz="2800" b="1" dirty="0"/>
              <a:t>any medically appropriate drug that is covered under the Michigan Pharmaceutical Product List (MPPL).</a:t>
            </a:r>
          </a:p>
          <a:p>
            <a:pPr>
              <a:defRPr/>
            </a:pPr>
            <a:endParaRPr lang="en-US" altLang="en-US" sz="800" dirty="0"/>
          </a:p>
          <a:p>
            <a:pPr>
              <a:defRPr/>
            </a:pPr>
            <a:r>
              <a:rPr lang="en-US" altLang="en-US" sz="2800" dirty="0"/>
              <a:t>Exception: Those products on the MPPL that are carved-out and billed at point-of-sale as a Fee-For-Service pharmacy benefit.</a:t>
            </a:r>
          </a:p>
          <a:p>
            <a:pPr marL="0" indent="0">
              <a:buFont typeface="Arial" panose="020B0604020202020204" pitchFamily="34" charset="0"/>
              <a:buNone/>
              <a:defRPr/>
            </a:pPr>
            <a:endParaRPr lang="en-US" alt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4">
            <a:extLst>
              <a:ext uri="{FF2B5EF4-FFF2-40B4-BE49-F238E27FC236}">
                <a16:creationId xmlns:a16="http://schemas.microsoft.com/office/drawing/2014/main" id="{9826C020-832C-493C-822D-F87BE6B7B497}"/>
              </a:ext>
            </a:extLst>
          </p:cNvPr>
          <p:cNvSpPr>
            <a:spLocks noGrp="1"/>
          </p:cNvSpPr>
          <p:nvPr>
            <p:ph type="title"/>
          </p:nvPr>
        </p:nvSpPr>
        <p:spPr/>
        <p:txBody>
          <a:bodyPr/>
          <a:lstStyle/>
          <a:p>
            <a:pPr eaLnBrk="1" hangingPunct="1"/>
            <a:r>
              <a:rPr lang="en-US" altLang="en-US" sz="3200" b="1" dirty="0">
                <a:solidFill>
                  <a:schemeClr val="tx2"/>
                </a:solidFill>
              </a:rPr>
              <a:t>Drugs That Are Carved Out of Managed Care</a:t>
            </a:r>
          </a:p>
        </p:txBody>
      </p:sp>
      <p:sp>
        <p:nvSpPr>
          <p:cNvPr id="13315" name="Content Placeholder 1">
            <a:extLst>
              <a:ext uri="{FF2B5EF4-FFF2-40B4-BE49-F238E27FC236}">
                <a16:creationId xmlns:a16="http://schemas.microsoft.com/office/drawing/2014/main" id="{AD0EE07B-A678-4C0D-9A09-0303B7CFC303}"/>
              </a:ext>
            </a:extLst>
          </p:cNvPr>
          <p:cNvSpPr>
            <a:spLocks noGrp="1"/>
          </p:cNvSpPr>
          <p:nvPr>
            <p:ph idx="1"/>
          </p:nvPr>
        </p:nvSpPr>
        <p:spPr/>
        <p:txBody>
          <a:bodyPr/>
          <a:lstStyle/>
          <a:p>
            <a:pPr marL="0" indent="0">
              <a:buFont typeface="Arial" charset="0"/>
              <a:buNone/>
              <a:defRPr/>
            </a:pPr>
            <a:r>
              <a:rPr lang="en-US" altLang="en-US" sz="2800" dirty="0"/>
              <a:t>Carve-Out drugs currently billed as a Fee-for-Service point-of-sale pharmacy benefit that </a:t>
            </a:r>
            <a:r>
              <a:rPr lang="en-US" altLang="en-US" sz="2800" u="sng" dirty="0">
                <a:solidFill>
                  <a:srgbClr val="0070C0"/>
                </a:solidFill>
              </a:rPr>
              <a:t>will remain unchanged</a:t>
            </a:r>
            <a:r>
              <a:rPr lang="en-US" altLang="en-US" sz="2800" dirty="0"/>
              <a:t>, include but are not limited to:</a:t>
            </a:r>
          </a:p>
          <a:p>
            <a:pPr marL="0" indent="0">
              <a:buFont typeface="Arial" charset="0"/>
              <a:buNone/>
              <a:defRPr/>
            </a:pPr>
            <a:endParaRPr lang="en-US" altLang="en-US" sz="2800" dirty="0"/>
          </a:p>
          <a:p>
            <a:pPr marL="0" indent="0">
              <a:buFont typeface="Arial" charset="0"/>
              <a:buNone/>
              <a:defRPr/>
            </a:pPr>
            <a:endParaRPr lang="en-US" altLang="en-US" sz="800" dirty="0"/>
          </a:p>
          <a:p>
            <a:pPr lvl="1">
              <a:buFont typeface="Arial" charset="0"/>
              <a:buChar char="–"/>
              <a:defRPr/>
            </a:pPr>
            <a:r>
              <a:rPr lang="en-US" altLang="en-US" sz="2200" dirty="0"/>
              <a:t>HIV antivirals</a:t>
            </a:r>
          </a:p>
          <a:p>
            <a:pPr lvl="1">
              <a:buFont typeface="Arial" charset="0"/>
              <a:buChar char="–"/>
              <a:defRPr/>
            </a:pPr>
            <a:r>
              <a:rPr lang="en-US" altLang="en-US" sz="2200" dirty="0"/>
              <a:t>Behavioral Health/Psychotropics</a:t>
            </a:r>
          </a:p>
          <a:p>
            <a:pPr lvl="1">
              <a:buFont typeface="Arial" charset="0"/>
              <a:buChar char="–"/>
              <a:defRPr/>
            </a:pPr>
            <a:r>
              <a:rPr lang="en-US" altLang="en-US" sz="2200" dirty="0"/>
              <a:t>Select substance abuse treatments</a:t>
            </a:r>
          </a:p>
          <a:p>
            <a:pPr eaLnBrk="1" hangingPunct="1">
              <a:buFont typeface="Arial" charset="0"/>
              <a:buChar char="•"/>
              <a:defRPr/>
            </a:pPr>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8D127905-8F69-473D-B0AE-A025DCA5AA84}"/>
              </a:ext>
            </a:extLst>
          </p:cNvPr>
          <p:cNvSpPr>
            <a:spLocks noGrp="1"/>
          </p:cNvSpPr>
          <p:nvPr>
            <p:ph type="title"/>
          </p:nvPr>
        </p:nvSpPr>
        <p:spPr/>
        <p:txBody>
          <a:bodyPr/>
          <a:lstStyle/>
          <a:p>
            <a:r>
              <a:rPr lang="en-US" altLang="en-US" sz="3200" b="1" dirty="0"/>
              <a:t>MDHHS Public Health Initiatives</a:t>
            </a:r>
            <a:endParaRPr lang="en-US" altLang="en-US" b="1" dirty="0"/>
          </a:p>
        </p:txBody>
      </p:sp>
      <p:sp>
        <p:nvSpPr>
          <p:cNvPr id="34819" name="Content Placeholder 2">
            <a:extLst>
              <a:ext uri="{FF2B5EF4-FFF2-40B4-BE49-F238E27FC236}">
                <a16:creationId xmlns:a16="http://schemas.microsoft.com/office/drawing/2014/main" id="{41EC9243-1873-41A6-8BA8-696A02CE87F5}"/>
              </a:ext>
            </a:extLst>
          </p:cNvPr>
          <p:cNvSpPr>
            <a:spLocks noGrp="1"/>
          </p:cNvSpPr>
          <p:nvPr>
            <p:ph idx="1"/>
          </p:nvPr>
        </p:nvSpPr>
        <p:spPr/>
        <p:txBody>
          <a:bodyPr>
            <a:normAutofit/>
          </a:bodyPr>
          <a:lstStyle/>
          <a:p>
            <a:r>
              <a:rPr lang="en-US" altLang="en-US" sz="2800" dirty="0"/>
              <a:t>Oral Contraceptives: up to 12-months supply per fill</a:t>
            </a:r>
          </a:p>
          <a:p>
            <a:r>
              <a:rPr lang="en-US" altLang="en-US" sz="2800" dirty="0"/>
              <a:t>Tobacco Cessation products</a:t>
            </a:r>
          </a:p>
          <a:p>
            <a:r>
              <a:rPr lang="en-US" altLang="en-US" sz="2800" dirty="0"/>
              <a:t>Naloxone nasal spray and vials to reduce effects of opioid overdose</a:t>
            </a:r>
          </a:p>
          <a:p>
            <a:r>
              <a:rPr lang="en-US" altLang="en-US" sz="2800" dirty="0"/>
              <a:t>Opioid safety edits</a:t>
            </a:r>
          </a:p>
          <a:p>
            <a:pPr marL="0" indent="0">
              <a:buNone/>
            </a:pPr>
            <a:endParaRPr lang="en-US" altLang="en-US" sz="17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4D13FA91-7C0A-456D-8527-0B9474F6D16A}"/>
              </a:ext>
            </a:extLst>
          </p:cNvPr>
          <p:cNvSpPr>
            <a:spLocks noGrp="1"/>
          </p:cNvSpPr>
          <p:nvPr>
            <p:ph type="title"/>
          </p:nvPr>
        </p:nvSpPr>
        <p:spPr/>
        <p:txBody>
          <a:bodyPr/>
          <a:lstStyle/>
          <a:p>
            <a:pPr>
              <a:defRPr/>
            </a:pPr>
            <a:r>
              <a:rPr lang="en-US" sz="3200" b="1" dirty="0">
                <a:solidFill>
                  <a:schemeClr val="accent1">
                    <a:lumMod val="75000"/>
                  </a:schemeClr>
                </a:solidFill>
              </a:rPr>
              <a:t>Products Covered As A Medical Benefit</a:t>
            </a:r>
          </a:p>
        </p:txBody>
      </p:sp>
      <p:sp>
        <p:nvSpPr>
          <p:cNvPr id="21507" name="Content Placeholder 2">
            <a:extLst>
              <a:ext uri="{FF2B5EF4-FFF2-40B4-BE49-F238E27FC236}">
                <a16:creationId xmlns:a16="http://schemas.microsoft.com/office/drawing/2014/main" id="{F286FF3B-41CB-49A9-9DF2-0399B3443392}"/>
              </a:ext>
            </a:extLst>
          </p:cNvPr>
          <p:cNvSpPr>
            <a:spLocks noGrp="1"/>
          </p:cNvSpPr>
          <p:nvPr>
            <p:ph idx="1"/>
          </p:nvPr>
        </p:nvSpPr>
        <p:spPr/>
        <p:txBody>
          <a:bodyPr>
            <a:normAutofit lnSpcReduction="10000"/>
          </a:bodyPr>
          <a:lstStyle/>
          <a:p>
            <a:pPr>
              <a:defRPr/>
            </a:pPr>
            <a:r>
              <a:rPr lang="en-US" altLang="en-US" sz="2700" dirty="0"/>
              <a:t>The Common Formulary includes drugs that are covered as an outpatient point-of-sale pharmacy benefit.  </a:t>
            </a:r>
          </a:p>
          <a:p>
            <a:pPr>
              <a:defRPr/>
            </a:pPr>
            <a:endParaRPr lang="en-US" altLang="en-US" sz="800" dirty="0"/>
          </a:p>
          <a:p>
            <a:pPr>
              <a:defRPr/>
            </a:pPr>
            <a:r>
              <a:rPr lang="en-US" altLang="en-US" sz="2700" dirty="0"/>
              <a:t>Examples of products that are not identified on the Common Formulary because health plans </a:t>
            </a:r>
            <a:r>
              <a:rPr lang="en-US" altLang="en-US" sz="2700" b="1" u="sng" dirty="0"/>
              <a:t>may</a:t>
            </a:r>
            <a:r>
              <a:rPr lang="en-US" altLang="en-US" sz="2700" u="sng" dirty="0"/>
              <a:t> continue to cover as a medical benefit including, but not limited to:</a:t>
            </a:r>
          </a:p>
          <a:p>
            <a:pPr marL="0" indent="0">
              <a:buFont typeface="Arial" panose="020B0604020202020204" pitchFamily="34" charset="0"/>
              <a:buNone/>
              <a:defRPr/>
            </a:pPr>
            <a:endParaRPr lang="en-US" altLang="en-US" sz="1200" u="sng" dirty="0"/>
          </a:p>
          <a:p>
            <a:pPr lvl="1">
              <a:defRPr/>
            </a:pPr>
            <a:r>
              <a:rPr lang="en-US" altLang="en-US" sz="2400" dirty="0"/>
              <a:t>Physician-administered injectable drugs</a:t>
            </a:r>
          </a:p>
          <a:p>
            <a:pPr lvl="1">
              <a:defRPr/>
            </a:pPr>
            <a:r>
              <a:rPr lang="en-US" altLang="en-US" sz="2400" dirty="0"/>
              <a:t>Select Vaccines</a:t>
            </a:r>
          </a:p>
          <a:p>
            <a:pPr lvl="1">
              <a:defRPr/>
            </a:pPr>
            <a:r>
              <a:rPr lang="en-US" altLang="en-US" sz="2400" dirty="0"/>
              <a:t>Intrauterine Devices</a:t>
            </a:r>
          </a:p>
          <a:p>
            <a:pPr marL="457200" lvl="1" indent="0">
              <a:buFont typeface="Arial" panose="020B0604020202020204" pitchFamily="34" charset="0"/>
              <a:buNone/>
              <a:defRPr/>
            </a:pPr>
            <a:endParaRPr lang="en-US" alt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AC669CC5-7512-4197-98E7-0118194677D2}"/>
              </a:ext>
            </a:extLst>
          </p:cNvPr>
          <p:cNvSpPr>
            <a:spLocks noGrp="1"/>
          </p:cNvSpPr>
          <p:nvPr>
            <p:ph type="title"/>
          </p:nvPr>
        </p:nvSpPr>
        <p:spPr/>
        <p:txBody>
          <a:bodyPr/>
          <a:lstStyle/>
          <a:p>
            <a:r>
              <a:rPr lang="en-US" altLang="en-US" sz="3200" b="1" dirty="0"/>
              <a:t>Vitamins and Supplements</a:t>
            </a:r>
          </a:p>
        </p:txBody>
      </p:sp>
      <p:sp>
        <p:nvSpPr>
          <p:cNvPr id="37891" name="Content Placeholder 2">
            <a:extLst>
              <a:ext uri="{FF2B5EF4-FFF2-40B4-BE49-F238E27FC236}">
                <a16:creationId xmlns:a16="http://schemas.microsoft.com/office/drawing/2014/main" id="{304D7308-E968-4C56-A25C-AC8355841B93}"/>
              </a:ext>
            </a:extLst>
          </p:cNvPr>
          <p:cNvSpPr>
            <a:spLocks noGrp="1"/>
          </p:cNvSpPr>
          <p:nvPr>
            <p:ph idx="1"/>
          </p:nvPr>
        </p:nvSpPr>
        <p:spPr/>
        <p:txBody>
          <a:bodyPr/>
          <a:lstStyle/>
          <a:p>
            <a:r>
              <a:rPr lang="en-US" altLang="en-US" sz="2800" dirty="0"/>
              <a:t>Prenatal vitamins are available for coverage for women of child-bearing age.</a:t>
            </a:r>
          </a:p>
          <a:p>
            <a:endParaRPr lang="en-US" altLang="en-US" sz="800" dirty="0"/>
          </a:p>
          <a:p>
            <a:r>
              <a:rPr lang="en-US" altLang="en-US" sz="2800" dirty="0"/>
              <a:t>Vitamin D, Folic Acid and fluoride are available for coverage for select ages and conditions.</a:t>
            </a:r>
          </a:p>
          <a:p>
            <a:endParaRPr lang="en-US" altLang="en-US" sz="800" dirty="0"/>
          </a:p>
          <a:p>
            <a:r>
              <a:rPr lang="en-US" altLang="en-US" sz="2800" dirty="0"/>
              <a:t>Additional select vitamins are covered only for members in the Children’s Special Health Care Services (CSHCS) program as indicated on the Michigan Pharmaceutical Products List (MPPL).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4643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4">
            <a:extLst>
              <a:ext uri="{FF2B5EF4-FFF2-40B4-BE49-F238E27FC236}">
                <a16:creationId xmlns:a16="http://schemas.microsoft.com/office/drawing/2014/main" id="{87F28192-D2AF-455C-ABA4-D63066E8C74F}"/>
              </a:ext>
            </a:extLst>
          </p:cNvPr>
          <p:cNvSpPr>
            <a:spLocks noGrp="1"/>
          </p:cNvSpPr>
          <p:nvPr>
            <p:ph type="title"/>
          </p:nvPr>
        </p:nvSpPr>
        <p:spPr/>
        <p:txBody>
          <a:bodyPr/>
          <a:lstStyle/>
          <a:p>
            <a:pPr eaLnBrk="1" hangingPunct="1"/>
            <a:r>
              <a:rPr lang="en-US" altLang="en-US" sz="3200" b="1" dirty="0">
                <a:solidFill>
                  <a:schemeClr val="tx2"/>
                </a:solidFill>
              </a:rPr>
              <a:t>Transition of Formulary Changes</a:t>
            </a:r>
          </a:p>
        </p:txBody>
      </p:sp>
      <p:sp>
        <p:nvSpPr>
          <p:cNvPr id="3075" name="Content Placeholder 1">
            <a:extLst>
              <a:ext uri="{FF2B5EF4-FFF2-40B4-BE49-F238E27FC236}">
                <a16:creationId xmlns:a16="http://schemas.microsoft.com/office/drawing/2014/main" id="{FDB2389C-C6C8-4D86-B49A-64F2281F633E}"/>
              </a:ext>
            </a:extLst>
          </p:cNvPr>
          <p:cNvSpPr>
            <a:spLocks noGrp="1"/>
          </p:cNvSpPr>
          <p:nvPr>
            <p:ph idx="1"/>
          </p:nvPr>
        </p:nvSpPr>
        <p:spPr/>
        <p:txBody>
          <a:bodyPr>
            <a:normAutofit fontScale="92500" lnSpcReduction="10000"/>
          </a:bodyPr>
          <a:lstStyle/>
          <a:p>
            <a:pPr>
              <a:buFont typeface="Arial" charset="0"/>
              <a:buChar char="•"/>
              <a:defRPr/>
            </a:pPr>
            <a:r>
              <a:rPr lang="en-US" altLang="en-US" sz="2800" dirty="0"/>
              <a:t>Formulary changes do occur periodically.  These changes are usually a result of new drugs becoming available, clinical efficacy studies, and drug cost or manufacturer rebate changes.</a:t>
            </a:r>
          </a:p>
          <a:p>
            <a:pPr marL="0" indent="0">
              <a:buFont typeface="Arial" panose="020B0604020202020204" pitchFamily="34" charset="0"/>
              <a:buNone/>
              <a:defRPr/>
            </a:pPr>
            <a:endParaRPr lang="en-US" altLang="en-US" sz="700" dirty="0"/>
          </a:p>
          <a:p>
            <a:pPr>
              <a:buFont typeface="Arial" charset="0"/>
              <a:buChar char="•"/>
              <a:defRPr/>
            </a:pPr>
            <a:r>
              <a:rPr lang="en-US" altLang="en-US" sz="2600" i="1" dirty="0"/>
              <a:t>For safety and continuity of care reasons, Health Plans can approve additional transition time based on their clinical judgement related to individual member medical necessity reviews and any prescriber impact analyses.  </a:t>
            </a:r>
          </a:p>
          <a:p>
            <a:pPr>
              <a:buFont typeface="Arial" charset="0"/>
              <a:buChar char="•"/>
              <a:defRPr/>
            </a:pPr>
            <a:r>
              <a:rPr lang="en-US" altLang="en-US" sz="2600" i="1" dirty="0"/>
              <a:t> Additionally, the Workgroup can make recommendations to MDHHS for grandfathering of coverage based on member utilization and to ensure the smoothest transition possible for Plan members.</a:t>
            </a:r>
          </a:p>
          <a:p>
            <a:pPr>
              <a:buFont typeface="Arial" charset="0"/>
              <a:buChar char="•"/>
              <a:defRPr/>
            </a:pPr>
            <a:endParaRPr lang="en-US" altLang="en-US" dirty="0"/>
          </a:p>
          <a:p>
            <a:pPr>
              <a:buFont typeface="Arial" charset="0"/>
              <a:buChar char="•"/>
              <a:defRPr/>
            </a:pPr>
            <a:endParaRPr lang="en-US" altLang="en-US" dirty="0"/>
          </a:p>
          <a:p>
            <a:pPr marL="0" indent="0">
              <a:buFont typeface="Arial" charset="0"/>
              <a:buNone/>
              <a:defRPr/>
            </a:pPr>
            <a:endParaRPr lang="en-US" altLang="en-US" dirty="0"/>
          </a:p>
          <a:p>
            <a:pPr eaLnBrk="1" hangingPunct="1">
              <a:buFont typeface="Arial" charset="0"/>
              <a:buChar char="•"/>
              <a:defRPr/>
            </a:pPr>
            <a:endParaRPr lang="en-US"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t>Maintenance of Common Formulary</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lnSpcReduction="10000"/>
          </a:bodyPr>
          <a:lstStyle/>
          <a:p>
            <a:pPr>
              <a:defRPr/>
            </a:pPr>
            <a:r>
              <a:rPr lang="en-US" altLang="en-US" sz="2600" dirty="0"/>
              <a:t>The MDHHS leads the MHP Common Formulary Workgroup meetings. </a:t>
            </a:r>
          </a:p>
          <a:p>
            <a:pPr>
              <a:defRPr/>
            </a:pPr>
            <a:endParaRPr lang="en-US" altLang="en-US" sz="800" dirty="0"/>
          </a:p>
          <a:p>
            <a:pPr>
              <a:defRPr/>
            </a:pPr>
            <a:r>
              <a:rPr lang="en-US" altLang="en-US" sz="2600" dirty="0"/>
              <a:t>The physicians in the Department’s Office of Medical Affairs serve in a clinical advisory role while the Department’s Pharmacy Management Division staff serve in an operational oversight role</a:t>
            </a:r>
          </a:p>
          <a:p>
            <a:pPr marL="0" indent="0">
              <a:buNone/>
              <a:defRPr/>
            </a:pPr>
            <a:endParaRPr lang="en-US" altLang="en-US" sz="800" dirty="0"/>
          </a:p>
          <a:p>
            <a:pPr>
              <a:defRPr/>
            </a:pPr>
            <a:r>
              <a:rPr lang="en-US" altLang="en-US" sz="2600" dirty="0"/>
              <a:t>The Workgroup </a:t>
            </a:r>
            <a:r>
              <a:rPr lang="en-US" altLang="en-US" sz="2600" u="sng" dirty="0"/>
              <a:t>meets at least quarterly </a:t>
            </a:r>
            <a:r>
              <a:rPr lang="en-US" altLang="en-US" sz="2600" dirty="0"/>
              <a:t>to discuss new drug products.</a:t>
            </a:r>
          </a:p>
          <a:p>
            <a:pPr>
              <a:defRPr/>
            </a:pPr>
            <a:endParaRPr lang="en-US" altLang="en-US" sz="800" dirty="0"/>
          </a:p>
          <a:p>
            <a:pPr>
              <a:defRPr/>
            </a:pPr>
            <a:r>
              <a:rPr lang="en-US" altLang="en-US" sz="2600" dirty="0"/>
              <a:t>Each drug class is reviewed at least annually by the Workgroup.  The drug review schedule is on the website.</a:t>
            </a:r>
          </a:p>
          <a:p>
            <a:pPr>
              <a:defRPr/>
            </a:pPr>
            <a:endParaRPr lang="en-US" altLang="en-US" sz="800" i="1" dirty="0"/>
          </a:p>
          <a:p>
            <a:pPr>
              <a:defRPr/>
            </a:pPr>
            <a:endParaRPr lang="en-US" altLang="en-US" sz="800" dirty="0"/>
          </a:p>
          <a:p>
            <a:pPr marL="0" indent="0">
              <a:buFont typeface="Arial" panose="020B0604020202020204" pitchFamily="34" charset="0"/>
              <a:buNone/>
              <a:defRPr/>
            </a:pPr>
            <a:endParaRPr lang="en-US" altLang="en-US" sz="3000" dirty="0"/>
          </a:p>
          <a:p>
            <a:pPr>
              <a:defRPr/>
            </a:pPr>
            <a:endParaRPr lang="en-US" altLang="en-US" sz="3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t>Maintenance of Common Formulary</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a:bodyPr>
          <a:lstStyle/>
          <a:p>
            <a:pPr>
              <a:defRPr/>
            </a:pPr>
            <a:r>
              <a:rPr lang="en-US" sz="2400" dirty="0"/>
              <a:t>This is the tenth Common Formulary Stakeholder Meeting that MDHHS has held, and MDHHS continues to support holding annual stakeholder meetings on the Common Formulary in addition to quarterly written public comment</a:t>
            </a:r>
          </a:p>
          <a:p>
            <a:pPr marL="0" indent="0">
              <a:buNone/>
              <a:defRPr/>
            </a:pPr>
            <a:endParaRPr lang="en-US" altLang="en-US" sz="900" dirty="0"/>
          </a:p>
          <a:p>
            <a:pPr>
              <a:defRPr/>
            </a:pPr>
            <a:r>
              <a:rPr lang="en-US" altLang="en-US" sz="2400" dirty="0"/>
              <a:t>ALL public comment including recommendations submitted to the Common Formulary mailbox and brought from the Plan’s workgroup representatives (e.g., Plans’ P&amp;T Committees’ recommendations) are reviewed/considered.</a:t>
            </a:r>
          </a:p>
          <a:p>
            <a:pPr>
              <a:defRPr/>
            </a:pPr>
            <a:endParaRPr lang="en-US" altLang="en-US" sz="900" dirty="0"/>
          </a:p>
          <a:p>
            <a:pPr>
              <a:defRPr/>
            </a:pPr>
            <a:r>
              <a:rPr lang="en-US" altLang="en-US" sz="2400" dirty="0"/>
              <a:t>Public Comment submitted to </a:t>
            </a:r>
            <a:r>
              <a:rPr lang="en-US" altLang="en-US" sz="2400" dirty="0">
                <a:hlinkClick r:id="rId3"/>
              </a:rPr>
              <a:t>MDHHSCommonFormulary@Michigan.gov</a:t>
            </a:r>
            <a:r>
              <a:rPr lang="en-US" altLang="en-US" sz="2400" dirty="0"/>
              <a:t> during the quarterly public comment period will be responded to with receipt acknowledgement and subsequent review outcome.</a:t>
            </a:r>
          </a:p>
          <a:p>
            <a:pPr>
              <a:defRPr/>
            </a:pPr>
            <a:endParaRPr lang="en-US" altLang="en-US" sz="800" dirty="0"/>
          </a:p>
          <a:p>
            <a:pPr marL="0" indent="0">
              <a:buFont typeface="Arial" panose="020B0604020202020204" pitchFamily="34" charset="0"/>
              <a:buNone/>
              <a:defRPr/>
            </a:pPr>
            <a:endParaRPr lang="en-US" altLang="en-US" sz="3000" dirty="0"/>
          </a:p>
          <a:p>
            <a:pPr>
              <a:defRPr/>
            </a:pPr>
            <a:endParaRPr lang="en-US" altLang="en-US" sz="3000" dirty="0"/>
          </a:p>
        </p:txBody>
      </p:sp>
    </p:spTree>
    <p:extLst>
      <p:ext uri="{BB962C8B-B14F-4D97-AF65-F5344CB8AC3E}">
        <p14:creationId xmlns:p14="http://schemas.microsoft.com/office/powerpoint/2010/main" val="399274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solidFill>
                  <a:schemeClr val="tx2"/>
                </a:solidFill>
              </a:rPr>
              <a:t>The Single PDL (10/1/2020)</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lnSpcReduction="10000"/>
          </a:bodyPr>
          <a:lstStyle/>
          <a:p>
            <a:r>
              <a:rPr lang="en-US" sz="2400" dirty="0"/>
              <a:t>Recommended in the </a:t>
            </a:r>
            <a:r>
              <a:rPr lang="en-US" sz="2400" dirty="0">
                <a:hlinkClick r:id="rId3"/>
              </a:rPr>
              <a:t>Governor’s FY21 Executive Budget</a:t>
            </a:r>
            <a:r>
              <a:rPr lang="en-US" sz="2400" dirty="0"/>
              <a:t>, the Department implemented a single Medicaid Preferred Drug List (PDL) to maximize drug manufacturer rebates (both Federal and PDL supplemental) and generate savings starting October 1, 2020  </a:t>
            </a:r>
          </a:p>
          <a:p>
            <a:pPr marL="0" indent="0">
              <a:buNone/>
            </a:pPr>
            <a:r>
              <a:rPr lang="en-US" sz="2400" i="1" dirty="0"/>
              <a:t>	[Original estimated savings ~$182.9M Gross]</a:t>
            </a:r>
          </a:p>
          <a:p>
            <a:endParaRPr lang="en-US" sz="800" i="1" dirty="0"/>
          </a:p>
          <a:p>
            <a:r>
              <a:rPr lang="en-US" sz="2400" dirty="0"/>
              <a:t>The Department issued the final policy (i.e. </a:t>
            </a:r>
            <a:r>
              <a:rPr lang="en-US" sz="2400" dirty="0">
                <a:hlinkClick r:id="rId4"/>
              </a:rPr>
              <a:t>MSA-20-51</a:t>
            </a:r>
            <a:r>
              <a:rPr lang="en-US" sz="2400" dirty="0"/>
              <a:t>) on July 1, 2020</a:t>
            </a:r>
          </a:p>
          <a:p>
            <a:endParaRPr lang="en-US" sz="800" dirty="0"/>
          </a:p>
          <a:p>
            <a:r>
              <a:rPr lang="en-US" sz="2400" b="1" dirty="0"/>
              <a:t>Effective 10/1/2020: Medicaid Health Plans Common Formulary coverage fully aligned with the Fee-For-Service (FFS) coverage of products on the Michigan PDL/Single PDL found at: </a:t>
            </a:r>
            <a:r>
              <a:rPr lang="en-US" sz="2400" b="1" i="0" dirty="0">
                <a:effectLst/>
                <a:hlinkClick r:id="rId5" invalidUrl="https:///"/>
              </a:rPr>
              <a:t>https://</a:t>
            </a:r>
            <a:r>
              <a:rPr lang="en-US" sz="2400" b="1" dirty="0">
                <a:solidFill>
                  <a:srgbClr val="0070C0"/>
                </a:solidFill>
                <a:ea typeface="Times New Roman" panose="02020603050405020304" pitchFamily="18" charset="0"/>
                <a:hlinkClick r:id="rId6" invalidUrl="https:///"/>
              </a:rPr>
              <a:t>mi.primetherapeutics.com</a:t>
            </a:r>
            <a:r>
              <a:rPr lang="en-US" sz="2400" b="1" dirty="0">
                <a:hlinkClick r:id="rId7" invalidUrl="https:///"/>
              </a:rPr>
              <a:t>/provider/ </a:t>
            </a:r>
            <a:endParaRPr lang="en-US" sz="2400" b="1" dirty="0"/>
          </a:p>
          <a:p>
            <a:endParaRPr lang="en-US" sz="800" b="1" dirty="0"/>
          </a:p>
          <a:p>
            <a:pPr marL="457200" lvl="1" indent="0">
              <a:buNone/>
              <a:defRPr/>
            </a:pPr>
            <a:endParaRPr lang="en-US" altLang="en-US" sz="2400" dirty="0"/>
          </a:p>
          <a:p>
            <a:pPr>
              <a:defRPr/>
            </a:pPr>
            <a:endParaRPr lang="en-US" altLang="en-US" sz="3000" dirty="0"/>
          </a:p>
        </p:txBody>
      </p:sp>
    </p:spTree>
    <p:extLst>
      <p:ext uri="{BB962C8B-B14F-4D97-AF65-F5344CB8AC3E}">
        <p14:creationId xmlns:p14="http://schemas.microsoft.com/office/powerpoint/2010/main" val="3439294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solidFill>
                  <a:schemeClr val="tx2"/>
                </a:solidFill>
              </a:rPr>
              <a:t>Single PDL coverage in Common Formulary</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lnSpcReduction="20000"/>
          </a:bodyPr>
          <a:lstStyle/>
          <a:p>
            <a:pPr algn="l"/>
            <a:r>
              <a:rPr lang="en-US" sz="2200" b="0" i="0" dirty="0">
                <a:solidFill>
                  <a:srgbClr val="000005"/>
                </a:solidFill>
                <a:effectLst/>
              </a:rPr>
              <a:t>This policy requires a Single PDL to be utilized by both Medicaid Fee-For-Service (FFS) and Medicaid Managed Care Organization (MCO) plans for pharmacy coverage of preferred products.</a:t>
            </a:r>
          </a:p>
          <a:p>
            <a:pPr algn="l"/>
            <a:endParaRPr lang="en-US" sz="900" b="0" i="0" dirty="0">
              <a:solidFill>
                <a:srgbClr val="000005"/>
              </a:solidFill>
              <a:effectLst/>
            </a:endParaRPr>
          </a:p>
          <a:p>
            <a:r>
              <a:rPr lang="en-US" sz="2200" dirty="0"/>
              <a:t>A Preferred Drug List (PDL) is a subset of drugs on a formulary.  </a:t>
            </a:r>
          </a:p>
          <a:p>
            <a:endParaRPr lang="en-US" sz="900" b="0" i="0" dirty="0">
              <a:solidFill>
                <a:srgbClr val="000005"/>
              </a:solidFill>
              <a:effectLst/>
            </a:endParaRPr>
          </a:p>
          <a:p>
            <a:r>
              <a:rPr lang="en-US" sz="2200" dirty="0">
                <a:solidFill>
                  <a:srgbClr val="000005"/>
                </a:solidFill>
              </a:rPr>
              <a:t>R</a:t>
            </a:r>
            <a:r>
              <a:rPr lang="en-US" sz="2200" b="0" i="0" dirty="0">
                <a:solidFill>
                  <a:srgbClr val="000005"/>
                </a:solidFill>
                <a:effectLst/>
              </a:rPr>
              <a:t>eminder: </a:t>
            </a:r>
            <a:r>
              <a:rPr lang="en-US" sz="2200" b="1" i="0" dirty="0">
                <a:solidFill>
                  <a:srgbClr val="000005"/>
                </a:solidFill>
                <a:effectLst/>
              </a:rPr>
              <a:t>not all drugs/drug classes are listed on the Single PDL.</a:t>
            </a:r>
          </a:p>
          <a:p>
            <a:pPr algn="l"/>
            <a:endParaRPr lang="en-US" sz="900" b="0" i="0" dirty="0">
              <a:solidFill>
                <a:srgbClr val="000005"/>
              </a:solidFill>
              <a:effectLst/>
            </a:endParaRPr>
          </a:p>
          <a:p>
            <a:pPr algn="l"/>
            <a:r>
              <a:rPr lang="en-US" sz="2200" b="0" i="0" dirty="0">
                <a:solidFill>
                  <a:srgbClr val="000005"/>
                </a:solidFill>
                <a:effectLst/>
              </a:rPr>
              <a:t>Coverage of drugs not on the PDL continues to be managed by the MCO Common Formulary Workgroup and final approval by MDHHS. Coverage, PA Criteria, and links to each of the plans can be found here:  </a:t>
            </a:r>
            <a:r>
              <a:rPr lang="en-US" sz="2200" b="0" i="0" dirty="0">
                <a:effectLst/>
                <a:hlinkClick r:id="rId3"/>
              </a:rPr>
              <a:t>www.michigan.gov/MCOPharmacy</a:t>
            </a:r>
            <a:endParaRPr lang="en-US" sz="2200" b="0" i="0" dirty="0">
              <a:effectLst/>
            </a:endParaRPr>
          </a:p>
          <a:p>
            <a:pPr algn="l"/>
            <a:endParaRPr lang="en-US" sz="900" b="0" i="0" dirty="0">
              <a:effectLst/>
            </a:endParaRPr>
          </a:p>
          <a:p>
            <a:r>
              <a:rPr lang="en-US" sz="2200" b="0" i="0" dirty="0">
                <a:solidFill>
                  <a:srgbClr val="000005"/>
                </a:solidFill>
                <a:effectLst/>
              </a:rPr>
              <a:t>Pharmacies are encouraged to review brands that are preferred over generics and quarterly Single PDL changes at: </a:t>
            </a:r>
            <a:r>
              <a:rPr lang="en-US" sz="2200" b="0" i="0" dirty="0">
                <a:effectLst/>
                <a:hlinkClick r:id="rId4" invalidUrl="https:///"/>
              </a:rPr>
              <a:t>https://</a:t>
            </a:r>
            <a:r>
              <a:rPr lang="en-US" sz="2200" dirty="0">
                <a:solidFill>
                  <a:srgbClr val="0070C0"/>
                </a:solidFill>
                <a:effectLst/>
                <a:ea typeface="Times New Roman" panose="02020603050405020304" pitchFamily="18" charset="0"/>
                <a:hlinkClick r:id="rId5" invalidUrl="https:///"/>
              </a:rPr>
              <a:t>mi.primetherapeutics.com </a:t>
            </a:r>
            <a:r>
              <a:rPr lang="en-US" sz="2200" b="0" i="0" dirty="0">
                <a:solidFill>
                  <a:srgbClr val="000005"/>
                </a:solidFill>
                <a:effectLst/>
              </a:rPr>
              <a:t>&gt; Provider &gt; Documents &gt; Other Drug Information &gt; Brand Preferred Over Generic Products List.  </a:t>
            </a:r>
          </a:p>
        </p:txBody>
      </p:sp>
    </p:spTree>
    <p:extLst>
      <p:ext uri="{BB962C8B-B14F-4D97-AF65-F5344CB8AC3E}">
        <p14:creationId xmlns:p14="http://schemas.microsoft.com/office/powerpoint/2010/main" val="2221916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t>Single PDL coverage in Common Formulary</a:t>
            </a:r>
          </a:p>
        </p:txBody>
      </p:sp>
      <p:pic>
        <p:nvPicPr>
          <p:cNvPr id="1026" name="Diagram 2">
            <a:extLst>
              <a:ext uri="{FF2B5EF4-FFF2-40B4-BE49-F238E27FC236}">
                <a16:creationId xmlns:a16="http://schemas.microsoft.com/office/drawing/2014/main" id="{FCE73937-9DCD-468D-A3CB-7B64908D42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 y="1600200"/>
            <a:ext cx="7896225"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8299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t>Single PDL coverage in Common Formulary</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lnSpcReduction="10000"/>
          </a:bodyPr>
          <a:lstStyle/>
          <a:p>
            <a:r>
              <a:rPr lang="en-US" sz="2400" dirty="0"/>
              <a:t>The Michigan Pharmacy and Therapeutics Committee makes clinical recommendations to the Department for both the Michigan Pharmaceutical Product List (MPPL) and the subset of drugs on the PDL.  </a:t>
            </a:r>
          </a:p>
          <a:p>
            <a:r>
              <a:rPr lang="en-US" sz="2400" dirty="0"/>
              <a:t>To ensure comprehensive clinical review and considerations (across both FFS and Managed Medicaid), the MCO Common Formulary workgroup’s clinical input will be part of future PDL considerations</a:t>
            </a:r>
          </a:p>
          <a:p>
            <a:r>
              <a:rPr lang="en-US" sz="2400" dirty="0"/>
              <a:t>IMPORTANT: </a:t>
            </a:r>
            <a:r>
              <a:rPr lang="en-US" sz="2400" b="1" dirty="0"/>
              <a:t>Drugs not on the PDL will continue to be managed by the MCO Common Formulary for Plan enrollees</a:t>
            </a:r>
          </a:p>
          <a:p>
            <a:r>
              <a:rPr lang="en-US" sz="2400" dirty="0"/>
              <a:t>Existing processes allow FFS and MCO to consider individual medical necessity Prior Authorizations exceptions to cover PDL Non-Preferred agents</a:t>
            </a:r>
            <a:endParaRPr lang="en-US" altLang="en-US" sz="3000" dirty="0"/>
          </a:p>
        </p:txBody>
      </p:sp>
    </p:spTree>
    <p:extLst>
      <p:ext uri="{BB962C8B-B14F-4D97-AF65-F5344CB8AC3E}">
        <p14:creationId xmlns:p14="http://schemas.microsoft.com/office/powerpoint/2010/main" val="2847874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3CBC4-062B-FB11-C920-3D315A3B72D8}"/>
              </a:ext>
            </a:extLst>
          </p:cNvPr>
          <p:cNvSpPr>
            <a:spLocks noGrp="1"/>
          </p:cNvSpPr>
          <p:nvPr>
            <p:ph type="title"/>
          </p:nvPr>
        </p:nvSpPr>
        <p:spPr/>
        <p:txBody>
          <a:bodyPr/>
          <a:lstStyle/>
          <a:p>
            <a:r>
              <a:rPr lang="en-US" sz="3600" b="1" dirty="0">
                <a:solidFill>
                  <a:srgbClr val="002060"/>
                </a:solidFill>
              </a:rPr>
              <a:t>Major Changes in 2022</a:t>
            </a:r>
          </a:p>
        </p:txBody>
      </p:sp>
      <p:sp>
        <p:nvSpPr>
          <p:cNvPr id="3" name="Content Placeholder 2">
            <a:extLst>
              <a:ext uri="{FF2B5EF4-FFF2-40B4-BE49-F238E27FC236}">
                <a16:creationId xmlns:a16="http://schemas.microsoft.com/office/drawing/2014/main" id="{4C281F94-CC9A-7C16-0D98-F3F255671422}"/>
              </a:ext>
            </a:extLst>
          </p:cNvPr>
          <p:cNvSpPr>
            <a:spLocks noGrp="1"/>
          </p:cNvSpPr>
          <p:nvPr>
            <p:ph idx="1"/>
          </p:nvPr>
        </p:nvSpPr>
        <p:spPr/>
        <p:txBody>
          <a:bodyPr/>
          <a:lstStyle/>
          <a:p>
            <a:r>
              <a:rPr lang="en-US" sz="2400" dirty="0">
                <a:hlinkClick r:id="rId3"/>
              </a:rPr>
              <a:t>Public Act 19 of 2022</a:t>
            </a:r>
            <a:r>
              <a:rPr lang="en-US" sz="2400" dirty="0"/>
              <a:t> became effective June 8</a:t>
            </a:r>
            <a:r>
              <a:rPr lang="en-US" sz="2400" baseline="30000" dirty="0"/>
              <a:t>th</a:t>
            </a:r>
            <a:r>
              <a:rPr lang="en-US" sz="2400" dirty="0"/>
              <a:t> of 2022</a:t>
            </a:r>
          </a:p>
          <a:p>
            <a:r>
              <a:rPr lang="en-US" sz="2400" dirty="0"/>
              <a:t>Revised </a:t>
            </a:r>
            <a:r>
              <a:rPr lang="en-US" sz="2400" dirty="0">
                <a:hlinkClick r:id="rId4"/>
              </a:rPr>
              <a:t>MCL 400.109h</a:t>
            </a:r>
            <a:r>
              <a:rPr lang="en-US" sz="2400" dirty="0"/>
              <a:t>:</a:t>
            </a:r>
          </a:p>
          <a:p>
            <a:pPr lvl="1"/>
            <a:r>
              <a:rPr lang="en-US" sz="1900" dirty="0"/>
              <a:t>Added ‘Opioid Withdrawal Symptom Management’ drugs as protected from prior authorization</a:t>
            </a:r>
          </a:p>
          <a:p>
            <a:pPr lvl="1"/>
            <a:r>
              <a:rPr lang="en-US" sz="1900" dirty="0"/>
              <a:t>Extended the prior authorization protections to coverage by Medicaid Health Plans for drugs in protected classes (in addition to longstanding Fee-For-Service Medicaid coverage)</a:t>
            </a:r>
          </a:p>
          <a:p>
            <a:pPr lvl="1"/>
            <a:endParaRPr lang="en-US" dirty="0"/>
          </a:p>
        </p:txBody>
      </p:sp>
    </p:spTree>
    <p:extLst>
      <p:ext uri="{BB962C8B-B14F-4D97-AF65-F5344CB8AC3E}">
        <p14:creationId xmlns:p14="http://schemas.microsoft.com/office/powerpoint/2010/main" val="1135718773"/>
      </p:ext>
    </p:extLst>
  </p:cSld>
  <p:clrMapOvr>
    <a:masterClrMapping/>
  </p:clrMapOvr>
  <p:extLst>
    <p:ext uri="{6950BFC3-D8DA-4A85-94F7-54DA5524770B}">
      <p188:commentRel xmlns:p188="http://schemas.microsoft.com/office/powerpoint/2018/8/main" r:id="rId2"/>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4">
            <a:extLst>
              <a:ext uri="{FF2B5EF4-FFF2-40B4-BE49-F238E27FC236}">
                <a16:creationId xmlns:a16="http://schemas.microsoft.com/office/drawing/2014/main" id="{DEA3CB4D-AC67-4169-9B12-DC5DDAF12131}"/>
              </a:ext>
            </a:extLst>
          </p:cNvPr>
          <p:cNvSpPr>
            <a:spLocks noGrp="1"/>
          </p:cNvSpPr>
          <p:nvPr>
            <p:ph type="title"/>
          </p:nvPr>
        </p:nvSpPr>
        <p:spPr/>
        <p:txBody>
          <a:bodyPr/>
          <a:lstStyle/>
          <a:p>
            <a:pPr eaLnBrk="1" hangingPunct="1"/>
            <a:r>
              <a:rPr lang="en-US" altLang="en-US" sz="3200" b="1" dirty="0"/>
              <a:t>Coverage Requirements</a:t>
            </a:r>
          </a:p>
        </p:txBody>
      </p:sp>
      <p:sp>
        <p:nvSpPr>
          <p:cNvPr id="7171" name="Content Placeholder 1">
            <a:extLst>
              <a:ext uri="{FF2B5EF4-FFF2-40B4-BE49-F238E27FC236}">
                <a16:creationId xmlns:a16="http://schemas.microsoft.com/office/drawing/2014/main" id="{62AE34C8-D137-4075-8C73-19932AE8793A}"/>
              </a:ext>
            </a:extLst>
          </p:cNvPr>
          <p:cNvSpPr>
            <a:spLocks noGrp="1"/>
          </p:cNvSpPr>
          <p:nvPr>
            <p:ph idx="1"/>
          </p:nvPr>
        </p:nvSpPr>
        <p:spPr/>
        <p:txBody>
          <a:bodyPr>
            <a:normAutofit fontScale="92500" lnSpcReduction="20000"/>
          </a:bodyPr>
          <a:lstStyle/>
          <a:p>
            <a:pPr>
              <a:defRPr/>
            </a:pPr>
            <a:r>
              <a:rPr lang="en-US" altLang="en-US" sz="2600" dirty="0"/>
              <a:t>Contracted Health Plans must cover PDL drugs following the Single PDL coverage parameters and PA Criteria. </a:t>
            </a:r>
          </a:p>
          <a:p>
            <a:pPr>
              <a:defRPr/>
            </a:pPr>
            <a:endParaRPr lang="en-US" altLang="en-US" sz="900" dirty="0"/>
          </a:p>
          <a:p>
            <a:pPr>
              <a:defRPr/>
            </a:pPr>
            <a:r>
              <a:rPr lang="en-US" altLang="en-US" sz="2600" dirty="0"/>
              <a:t>For non PDL drugs, contracted Health Plans </a:t>
            </a:r>
            <a:r>
              <a:rPr lang="en-US" altLang="en-US" sz="2600" b="1" u="sng" dirty="0"/>
              <a:t>may be less restrictive</a:t>
            </a:r>
            <a:r>
              <a:rPr lang="en-US" altLang="en-US" sz="2600" dirty="0"/>
              <a:t>, but not more restrictive, than the coverage parameters of the MCO Common Formulary.</a:t>
            </a:r>
          </a:p>
          <a:p>
            <a:pPr marL="0" indent="0">
              <a:buFont typeface="Arial" charset="0"/>
              <a:buNone/>
              <a:defRPr/>
            </a:pPr>
            <a:endParaRPr lang="en-US" altLang="en-US" sz="800" dirty="0"/>
          </a:p>
          <a:p>
            <a:pPr lvl="1">
              <a:buFont typeface="Arial" charset="0"/>
              <a:buChar char="–"/>
              <a:defRPr/>
            </a:pPr>
            <a:r>
              <a:rPr lang="en-US" altLang="en-US" sz="2000" dirty="0"/>
              <a:t>Health plans may cover additional drugs than those identified on the MCO Common Formulary</a:t>
            </a:r>
          </a:p>
          <a:p>
            <a:pPr lvl="1">
              <a:buFont typeface="Arial" charset="0"/>
              <a:buChar char="–"/>
              <a:defRPr/>
            </a:pPr>
            <a:endParaRPr lang="en-US" altLang="en-US" sz="800" dirty="0"/>
          </a:p>
          <a:p>
            <a:pPr lvl="1">
              <a:buFont typeface="Arial" charset="0"/>
              <a:buChar char="–"/>
              <a:defRPr/>
            </a:pPr>
            <a:r>
              <a:rPr lang="en-US" altLang="en-US" sz="2000" dirty="0"/>
              <a:t>Health plans may have utilization management tools that are less stringent than those on the MCO Common Formulary [limited to non PDL drugs]</a:t>
            </a:r>
          </a:p>
          <a:p>
            <a:pPr lvl="1">
              <a:buFont typeface="Arial" charset="0"/>
              <a:buChar char="–"/>
              <a:defRPr/>
            </a:pPr>
            <a:endParaRPr lang="en-US" altLang="en-US" sz="800" dirty="0"/>
          </a:p>
          <a:p>
            <a:pPr lvl="1">
              <a:buFont typeface="Arial" charset="0"/>
              <a:buChar char="–"/>
              <a:defRPr/>
            </a:pPr>
            <a:r>
              <a:rPr lang="en-US" altLang="en-US" sz="2000" dirty="0">
                <a:solidFill>
                  <a:srgbClr val="C00000"/>
                </a:solidFill>
              </a:rPr>
              <a:t>Medicaid Health plans are contractually required to have a mechanism to cover medically necessary products on the MPPL even if the drug is not listed on the MCO Common Formulary</a:t>
            </a:r>
          </a:p>
          <a:p>
            <a:pPr lvl="1">
              <a:buFont typeface="Arial" charset="0"/>
              <a:buChar char="–"/>
              <a:defRPr/>
            </a:pPr>
            <a:endParaRPr lang="en-US" altLang="en-US" dirty="0"/>
          </a:p>
          <a:p>
            <a:pPr eaLnBrk="1" hangingPunct="1">
              <a:buFont typeface="Arial" charset="0"/>
              <a:buChar char="•"/>
              <a:defRPr/>
            </a:pPr>
            <a:endParaRPr lang="en-US"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solidFill>
                  <a:schemeClr val="tx2"/>
                </a:solidFill>
              </a:rPr>
              <a:t>Compliance Monitoring: Formulary Maintenance</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fontScale="92500" lnSpcReduction="10000"/>
          </a:bodyPr>
          <a:lstStyle/>
          <a:p>
            <a:pPr>
              <a:defRPr/>
            </a:pPr>
            <a:r>
              <a:rPr lang="en-US" altLang="en-US" sz="2600" dirty="0"/>
              <a:t>Medicaid Health Plans are required to investigate and correct any deficiencies that are either reported or discovered by audit or regular compliance monitoring</a:t>
            </a:r>
          </a:p>
          <a:p>
            <a:pPr marL="0" indent="0">
              <a:buNone/>
              <a:defRPr/>
            </a:pPr>
            <a:endParaRPr lang="en-US" altLang="en-US" sz="800" dirty="0"/>
          </a:p>
          <a:p>
            <a:pPr>
              <a:defRPr/>
            </a:pPr>
            <a:r>
              <a:rPr lang="en-US" altLang="en-US" sz="2600" dirty="0"/>
              <a:t>Providers, members of the public, any stakeholders are encouraged to report any issues and concerns regarding health plan compliance to: </a:t>
            </a:r>
          </a:p>
          <a:p>
            <a:pPr lvl="1">
              <a:defRPr/>
            </a:pPr>
            <a:r>
              <a:rPr lang="en-US" altLang="en-US" sz="2200" dirty="0">
                <a:hlinkClick r:id="rId3"/>
              </a:rPr>
              <a:t>MDHHSCommonFormulary@Michigan.gov</a:t>
            </a:r>
            <a:endParaRPr lang="en-US" altLang="en-US" sz="2200" dirty="0"/>
          </a:p>
          <a:p>
            <a:pPr marL="457200" lvl="1" indent="0">
              <a:buNone/>
              <a:defRPr/>
            </a:pPr>
            <a:endParaRPr lang="en-US" altLang="en-US" sz="800" dirty="0"/>
          </a:p>
          <a:p>
            <a:pPr>
              <a:defRPr/>
            </a:pPr>
            <a:endParaRPr lang="en-US" altLang="en-US" sz="800" dirty="0"/>
          </a:p>
          <a:p>
            <a:pPr>
              <a:defRPr/>
            </a:pPr>
            <a:r>
              <a:rPr lang="en-US" altLang="en-US" sz="2600" dirty="0"/>
              <a:t>Common issues reviewed for compliance:</a:t>
            </a:r>
          </a:p>
          <a:p>
            <a:pPr lvl="1">
              <a:defRPr/>
            </a:pPr>
            <a:r>
              <a:rPr lang="en-US" altLang="en-US" sz="2200" dirty="0"/>
              <a:t>Prior authorization denials/timeliness concerns</a:t>
            </a:r>
          </a:p>
          <a:p>
            <a:pPr lvl="1">
              <a:defRPr/>
            </a:pPr>
            <a:r>
              <a:rPr lang="en-US" altLang="en-US" sz="2200" dirty="0"/>
              <a:t>Coding of pharmacy claims</a:t>
            </a:r>
          </a:p>
          <a:p>
            <a:pPr lvl="1">
              <a:defRPr/>
            </a:pPr>
            <a:r>
              <a:rPr lang="en-US" altLang="en-US" sz="2200" dirty="0"/>
              <a:t>Lack of coverage consideration of a particular drug </a:t>
            </a:r>
          </a:p>
          <a:p>
            <a:pPr marL="457200" lvl="1" indent="0">
              <a:buNone/>
              <a:defRPr/>
            </a:pPr>
            <a:endParaRPr lang="en-US" altLang="en-US" sz="3000" dirty="0"/>
          </a:p>
          <a:p>
            <a:pPr>
              <a:defRPr/>
            </a:pPr>
            <a:endParaRPr lang="en-US" altLang="en-US" sz="3000" dirty="0"/>
          </a:p>
        </p:txBody>
      </p:sp>
    </p:spTree>
    <p:extLst>
      <p:ext uri="{BB962C8B-B14F-4D97-AF65-F5344CB8AC3E}">
        <p14:creationId xmlns:p14="http://schemas.microsoft.com/office/powerpoint/2010/main" val="963600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329B3-60F9-701C-15FE-74236CBDB823}"/>
              </a:ext>
            </a:extLst>
          </p:cNvPr>
          <p:cNvSpPr>
            <a:spLocks noGrp="1"/>
          </p:cNvSpPr>
          <p:nvPr>
            <p:ph type="title"/>
          </p:nvPr>
        </p:nvSpPr>
        <p:spPr/>
        <p:txBody>
          <a:bodyPr/>
          <a:lstStyle/>
          <a:p>
            <a:pPr algn="ctr"/>
            <a:r>
              <a:rPr lang="en-US" dirty="0">
                <a:solidFill>
                  <a:schemeClr val="tx2"/>
                </a:solidFill>
              </a:rPr>
              <a:t>Artificial Intelligence (AI)</a:t>
            </a:r>
          </a:p>
        </p:txBody>
      </p:sp>
      <p:sp>
        <p:nvSpPr>
          <p:cNvPr id="3" name="Content Placeholder 2">
            <a:extLst>
              <a:ext uri="{FF2B5EF4-FFF2-40B4-BE49-F238E27FC236}">
                <a16:creationId xmlns:a16="http://schemas.microsoft.com/office/drawing/2014/main" id="{7D0B10CA-048D-ED27-923C-7D1AC53C8999}"/>
              </a:ext>
            </a:extLst>
          </p:cNvPr>
          <p:cNvSpPr>
            <a:spLocks noGrp="1"/>
          </p:cNvSpPr>
          <p:nvPr>
            <p:ph idx="1"/>
          </p:nvPr>
        </p:nvSpPr>
        <p:spPr>
          <a:xfrm>
            <a:off x="628650" y="1825625"/>
            <a:ext cx="8058150" cy="4351338"/>
          </a:xfrm>
        </p:spPr>
        <p:txBody>
          <a:bodyPr>
            <a:normAutofit/>
          </a:bodyPr>
          <a:lstStyle/>
          <a:p>
            <a:pPr marL="0" marR="0">
              <a:lnSpc>
                <a:spcPct val="107000"/>
              </a:lnSpc>
              <a:spcBef>
                <a:spcPts val="0"/>
              </a:spcBef>
              <a:spcAft>
                <a:spcPts val="800"/>
              </a:spcAft>
            </a:pPr>
            <a:r>
              <a:rPr lang="en-US" sz="2200" kern="100" dirty="0">
                <a:ea typeface="Aptos" panose="020B0004020202020204" pitchFamily="34" charset="0"/>
              </a:rPr>
              <a:t>MDHHS does not allow </a:t>
            </a:r>
            <a:r>
              <a:rPr lang="en-US" sz="2200" kern="100" dirty="0">
                <a:effectLst/>
                <a:ea typeface="Aptos" panose="020B0004020202020204" pitchFamily="34" charset="0"/>
              </a:rPr>
              <a:t>AI participation, note taking or recordings. </a:t>
            </a:r>
          </a:p>
          <a:p>
            <a:pPr marL="0" marR="0" indent="0">
              <a:lnSpc>
                <a:spcPct val="107000"/>
              </a:lnSpc>
              <a:spcBef>
                <a:spcPts val="0"/>
              </a:spcBef>
              <a:spcAft>
                <a:spcPts val="800"/>
              </a:spcAft>
              <a:buNone/>
            </a:pPr>
            <a:endParaRPr lang="en-US" sz="2200" kern="100" dirty="0">
              <a:effectLst/>
              <a:ea typeface="Aptos" panose="020B0004020202020204" pitchFamily="34" charset="0"/>
            </a:endParaRPr>
          </a:p>
          <a:p>
            <a:pPr marL="0" marR="0">
              <a:lnSpc>
                <a:spcPct val="107000"/>
              </a:lnSpc>
              <a:spcBef>
                <a:spcPts val="0"/>
              </a:spcBef>
              <a:spcAft>
                <a:spcPts val="800"/>
              </a:spcAft>
            </a:pPr>
            <a:r>
              <a:rPr lang="en-US" sz="2200" kern="100" dirty="0">
                <a:ea typeface="Aptos" panose="020B0004020202020204" pitchFamily="34" charset="0"/>
              </a:rPr>
              <a:t>MDHHS has found that </a:t>
            </a:r>
            <a:r>
              <a:rPr lang="en-US" sz="2200" kern="100" dirty="0">
                <a:effectLst/>
                <a:ea typeface="Aptos" panose="020B0004020202020204" pitchFamily="34" charset="0"/>
              </a:rPr>
              <a:t>AI note-takers may not always accurately capture the content or context of a discussion.</a:t>
            </a:r>
          </a:p>
          <a:p>
            <a:pPr marL="0" marR="0" lvl="0" indent="0" algn="l" defTabSz="914400" rtl="0" eaLnBrk="1" fontAlgn="base" latinLnBrk="0" hangingPunct="1">
              <a:lnSpc>
                <a:spcPct val="100000"/>
              </a:lnSpc>
              <a:spcBef>
                <a:spcPts val="1200"/>
              </a:spcBef>
              <a:spcAft>
                <a:spcPct val="0"/>
              </a:spcAft>
              <a:buClrTx/>
              <a:buSzTx/>
              <a:buNone/>
              <a:tabLst/>
              <a:defRPr/>
            </a:pPr>
            <a:endParaRPr lang="en-US" dirty="0"/>
          </a:p>
        </p:txBody>
      </p:sp>
    </p:spTree>
    <p:extLst>
      <p:ext uri="{BB962C8B-B14F-4D97-AF65-F5344CB8AC3E}">
        <p14:creationId xmlns:p14="http://schemas.microsoft.com/office/powerpoint/2010/main" val="39328668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a:extLst>
              <a:ext uri="{FF2B5EF4-FFF2-40B4-BE49-F238E27FC236}">
                <a16:creationId xmlns:a16="http://schemas.microsoft.com/office/drawing/2014/main" id="{794521E8-8659-421C-93C9-75A5BD673BA8}"/>
              </a:ext>
            </a:extLst>
          </p:cNvPr>
          <p:cNvSpPr>
            <a:spLocks noGrp="1"/>
          </p:cNvSpPr>
          <p:nvPr>
            <p:ph type="title"/>
          </p:nvPr>
        </p:nvSpPr>
        <p:spPr/>
        <p:txBody>
          <a:bodyPr/>
          <a:lstStyle/>
          <a:p>
            <a:pPr eaLnBrk="1" hangingPunct="1"/>
            <a:r>
              <a:rPr lang="en-US" altLang="en-US" sz="3200" b="1" dirty="0">
                <a:solidFill>
                  <a:schemeClr val="tx2"/>
                </a:solidFill>
              </a:rPr>
              <a:t>Compliance Monitoring: Formulary Maintenance</a:t>
            </a:r>
          </a:p>
        </p:txBody>
      </p:sp>
      <p:sp>
        <p:nvSpPr>
          <p:cNvPr id="38915" name="Content Placeholder 1">
            <a:extLst>
              <a:ext uri="{FF2B5EF4-FFF2-40B4-BE49-F238E27FC236}">
                <a16:creationId xmlns:a16="http://schemas.microsoft.com/office/drawing/2014/main" id="{86DCE931-B9AE-4C06-AF40-43DDB9F2E3F6}"/>
              </a:ext>
            </a:extLst>
          </p:cNvPr>
          <p:cNvSpPr>
            <a:spLocks noGrp="1"/>
          </p:cNvSpPr>
          <p:nvPr>
            <p:ph idx="1"/>
          </p:nvPr>
        </p:nvSpPr>
        <p:spPr/>
        <p:txBody>
          <a:bodyPr>
            <a:normAutofit lnSpcReduction="10000"/>
          </a:bodyPr>
          <a:lstStyle/>
          <a:p>
            <a:pPr>
              <a:defRPr/>
            </a:pPr>
            <a:r>
              <a:rPr lang="en-US" altLang="en-US" sz="3000" dirty="0"/>
              <a:t>Major Health Plan MCO Common Formulary contract requirements:</a:t>
            </a:r>
          </a:p>
          <a:p>
            <a:pPr lvl="1">
              <a:defRPr/>
            </a:pPr>
            <a:r>
              <a:rPr lang="en-US" altLang="en-US" sz="2000" dirty="0"/>
              <a:t>Provide a response to prior authorization requests within 24 hours of receipt</a:t>
            </a:r>
          </a:p>
          <a:p>
            <a:pPr lvl="1">
              <a:defRPr/>
            </a:pPr>
            <a:r>
              <a:rPr lang="en-US" altLang="en-US" sz="2000" dirty="0"/>
              <a:t>Must have a process to approve requests for any medically appropriate drug, vitamin, or supplement that is covered on the Fee-For-Service Medicaid Pharmaceutical Product List (MPPL)</a:t>
            </a:r>
          </a:p>
          <a:p>
            <a:pPr lvl="1">
              <a:defRPr/>
            </a:pPr>
            <a:r>
              <a:rPr lang="en-US" altLang="en-US" sz="2000" dirty="0"/>
              <a:t>Coverage cannot be more restrictive than what is established under the MCO Common Formulary</a:t>
            </a:r>
          </a:p>
          <a:p>
            <a:pPr lvl="1">
              <a:defRPr/>
            </a:pPr>
            <a:r>
              <a:rPr lang="en-US" altLang="en-US" sz="2000" dirty="0"/>
              <a:t>A unique set of pharmacy billing identifiers (BIN/PCN/Group) for the Plan’s Medicaid lines of business</a:t>
            </a:r>
          </a:p>
          <a:p>
            <a:pPr lvl="1">
              <a:defRPr/>
            </a:pPr>
            <a:r>
              <a:rPr lang="en-US" altLang="en-US" sz="2000" dirty="0"/>
              <a:t>Timeliness requirements for coding MDHHS approved formulary changes </a:t>
            </a:r>
          </a:p>
          <a:p>
            <a:pPr lvl="1">
              <a:defRPr/>
            </a:pPr>
            <a:r>
              <a:rPr lang="en-US" altLang="en-US" sz="2000" dirty="0"/>
              <a:t>A process for and timely response to MAC pricing review requests </a:t>
            </a:r>
          </a:p>
          <a:p>
            <a:pPr lvl="1">
              <a:defRPr/>
            </a:pPr>
            <a:endParaRPr lang="en-US" altLang="en-US" sz="2000" dirty="0"/>
          </a:p>
        </p:txBody>
      </p:sp>
    </p:spTree>
    <p:extLst>
      <p:ext uri="{BB962C8B-B14F-4D97-AF65-F5344CB8AC3E}">
        <p14:creationId xmlns:p14="http://schemas.microsoft.com/office/powerpoint/2010/main" val="12155423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4">
            <a:extLst>
              <a:ext uri="{FF2B5EF4-FFF2-40B4-BE49-F238E27FC236}">
                <a16:creationId xmlns:a16="http://schemas.microsoft.com/office/drawing/2014/main" id="{F795D39A-8EE8-4E75-B0C3-A4B9642514C8}"/>
              </a:ext>
            </a:extLst>
          </p:cNvPr>
          <p:cNvSpPr>
            <a:spLocks noGrp="1"/>
          </p:cNvSpPr>
          <p:nvPr>
            <p:ph type="title"/>
          </p:nvPr>
        </p:nvSpPr>
        <p:spPr/>
        <p:txBody>
          <a:bodyPr/>
          <a:lstStyle/>
          <a:p>
            <a:pPr eaLnBrk="1" hangingPunct="1"/>
            <a:r>
              <a:rPr lang="en-US" altLang="en-US" sz="3200" b="1" dirty="0"/>
              <a:t>Public Comment: Formulary Maintenance</a:t>
            </a:r>
          </a:p>
        </p:txBody>
      </p:sp>
      <p:sp>
        <p:nvSpPr>
          <p:cNvPr id="38915" name="Content Placeholder 1">
            <a:extLst>
              <a:ext uri="{FF2B5EF4-FFF2-40B4-BE49-F238E27FC236}">
                <a16:creationId xmlns:a16="http://schemas.microsoft.com/office/drawing/2014/main" id="{EC11F881-F261-41E1-8DE0-E6D64C7747E7}"/>
              </a:ext>
            </a:extLst>
          </p:cNvPr>
          <p:cNvSpPr>
            <a:spLocks noGrp="1"/>
          </p:cNvSpPr>
          <p:nvPr>
            <p:ph idx="1"/>
          </p:nvPr>
        </p:nvSpPr>
        <p:spPr/>
        <p:txBody>
          <a:bodyPr>
            <a:normAutofit/>
          </a:bodyPr>
          <a:lstStyle/>
          <a:p>
            <a:pPr>
              <a:defRPr/>
            </a:pPr>
            <a:r>
              <a:rPr lang="en-US" altLang="en-US" sz="2400" dirty="0"/>
              <a:t>The public is encouraged to submit written comment on drug coverage determinations to be reviewed by MDHHS and the Workgroup during the quarterly meetings.  </a:t>
            </a:r>
          </a:p>
          <a:p>
            <a:pPr>
              <a:defRPr/>
            </a:pPr>
            <a:r>
              <a:rPr lang="en-US" altLang="en-US" sz="2400" dirty="0"/>
              <a:t>The quarterly requests for public comment, including upcoming drug classes to be reviewed can be found at </a:t>
            </a:r>
            <a:r>
              <a:rPr lang="en-US" altLang="en-US" sz="2400" dirty="0">
                <a:hlinkClick r:id="rId3"/>
              </a:rPr>
              <a:t>www.Michigan.gov/MCOpharmacy</a:t>
            </a:r>
            <a:r>
              <a:rPr lang="en-US" altLang="en-US" sz="2400" dirty="0"/>
              <a:t>.</a:t>
            </a:r>
          </a:p>
          <a:p>
            <a:pPr>
              <a:defRPr/>
            </a:pPr>
            <a:r>
              <a:rPr lang="en-US" altLang="en-US" sz="2400" dirty="0"/>
              <a:t>Please refer to the MDHHS quarterly request for public comment for details.</a:t>
            </a:r>
          </a:p>
          <a:p>
            <a:pPr>
              <a:defRPr/>
            </a:pPr>
            <a:r>
              <a:rPr lang="en-US" altLang="en-US" sz="2400" b="1" dirty="0"/>
              <a:t>You will receive an acknowledgement that your comment was received then later of the outcome</a:t>
            </a:r>
          </a:p>
          <a:p>
            <a:pPr marL="0" indent="0" eaLnBrk="1" hangingPunct="1">
              <a:buFont typeface="Arial" panose="020B0604020202020204" pitchFamily="34" charset="0"/>
              <a:buNone/>
              <a:defRPr/>
            </a:pPr>
            <a:endParaRPr lang="en-US" altLang="en-US"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4">
            <a:extLst>
              <a:ext uri="{FF2B5EF4-FFF2-40B4-BE49-F238E27FC236}">
                <a16:creationId xmlns:a16="http://schemas.microsoft.com/office/drawing/2014/main" id="{F795D39A-8EE8-4E75-B0C3-A4B9642514C8}"/>
              </a:ext>
            </a:extLst>
          </p:cNvPr>
          <p:cNvSpPr>
            <a:spLocks noGrp="1"/>
          </p:cNvSpPr>
          <p:nvPr>
            <p:ph type="title"/>
          </p:nvPr>
        </p:nvSpPr>
        <p:spPr/>
        <p:txBody>
          <a:bodyPr>
            <a:normAutofit/>
          </a:bodyPr>
          <a:lstStyle/>
          <a:p>
            <a:r>
              <a:rPr lang="en-US" altLang="en-US" sz="3200" b="1" dirty="0">
                <a:solidFill>
                  <a:schemeClr val="tx2"/>
                </a:solidFill>
              </a:rPr>
              <a:t>Drug Class &amp; Workgroup Review Schedule 2025 </a:t>
            </a:r>
            <a:r>
              <a:rPr lang="en-US" altLang="en-US" sz="1800" dirty="0">
                <a:hlinkClick r:id="rId3"/>
              </a:rPr>
              <a:t>www.Michigan.gov/MCOPharmacy</a:t>
            </a:r>
            <a:endParaRPr lang="en-US" altLang="en-US" sz="1800" b="1" dirty="0">
              <a:solidFill>
                <a:schemeClr val="tx2"/>
              </a:solidFill>
            </a:endParaRPr>
          </a:p>
        </p:txBody>
      </p:sp>
      <p:sp>
        <p:nvSpPr>
          <p:cNvPr id="38915" name="Content Placeholder 1">
            <a:extLst>
              <a:ext uri="{FF2B5EF4-FFF2-40B4-BE49-F238E27FC236}">
                <a16:creationId xmlns:a16="http://schemas.microsoft.com/office/drawing/2014/main" id="{EC11F881-F261-41E1-8DE0-E6D64C7747E7}"/>
              </a:ext>
            </a:extLst>
          </p:cNvPr>
          <p:cNvSpPr>
            <a:spLocks noGrp="1"/>
          </p:cNvSpPr>
          <p:nvPr>
            <p:ph idx="1"/>
          </p:nvPr>
        </p:nvSpPr>
        <p:spPr>
          <a:xfrm>
            <a:off x="381000" y="1325565"/>
            <a:ext cx="8382000" cy="4851398"/>
          </a:xfrm>
        </p:spPr>
        <p:txBody>
          <a:bodyPr>
            <a:normAutofit/>
          </a:bodyPr>
          <a:lstStyle/>
          <a:p>
            <a:pPr marL="0" indent="0" eaLnBrk="1" hangingPunct="1">
              <a:buFont typeface="Arial" panose="020B0604020202020204" pitchFamily="34" charset="0"/>
              <a:buNone/>
              <a:defRPr/>
            </a:pPr>
            <a:r>
              <a:rPr lang="en-US" altLang="en-US" sz="1800" i="1" dirty="0"/>
              <a:t>     Scroll to bottom of webpage:</a:t>
            </a:r>
          </a:p>
        </p:txBody>
      </p:sp>
      <p:pic>
        <p:nvPicPr>
          <p:cNvPr id="3" name="Picture 2">
            <a:extLst>
              <a:ext uri="{FF2B5EF4-FFF2-40B4-BE49-F238E27FC236}">
                <a16:creationId xmlns:a16="http://schemas.microsoft.com/office/drawing/2014/main" id="{441D6249-0968-C262-336B-1150D491C572}"/>
              </a:ext>
            </a:extLst>
          </p:cNvPr>
          <p:cNvPicPr>
            <a:picLocks noChangeAspect="1"/>
          </p:cNvPicPr>
          <p:nvPr/>
        </p:nvPicPr>
        <p:blipFill>
          <a:blip r:embed="rId4"/>
          <a:stretch>
            <a:fillRect/>
          </a:stretch>
        </p:blipFill>
        <p:spPr>
          <a:xfrm>
            <a:off x="552990" y="1576434"/>
            <a:ext cx="8210010" cy="5271405"/>
          </a:xfrm>
          <a:prstGeom prst="rect">
            <a:avLst/>
          </a:prstGeom>
        </p:spPr>
      </p:pic>
    </p:spTree>
    <p:extLst>
      <p:ext uri="{BB962C8B-B14F-4D97-AF65-F5344CB8AC3E}">
        <p14:creationId xmlns:p14="http://schemas.microsoft.com/office/powerpoint/2010/main" val="6091395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4">
            <a:extLst>
              <a:ext uri="{FF2B5EF4-FFF2-40B4-BE49-F238E27FC236}">
                <a16:creationId xmlns:a16="http://schemas.microsoft.com/office/drawing/2014/main" id="{FD2459C5-F2C6-4757-AA56-29857CE59DD5}"/>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48131" name="Content Placeholder 1">
            <a:extLst>
              <a:ext uri="{FF2B5EF4-FFF2-40B4-BE49-F238E27FC236}">
                <a16:creationId xmlns:a16="http://schemas.microsoft.com/office/drawing/2014/main" id="{2BCADF44-A2BB-4211-814B-9B76E6E87A4D}"/>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What is the workgroup review schedule in order for the public to provide comment? What is the best method to provide comment? </a:t>
            </a:r>
          </a:p>
          <a:p>
            <a:pPr marL="463550" indent="-463550">
              <a:spcBef>
                <a:spcPts val="800"/>
              </a:spcBef>
              <a:buFont typeface="Arial" panose="020B0604020202020204" pitchFamily="34" charset="0"/>
              <a:buNone/>
            </a:pPr>
            <a:r>
              <a:rPr lang="en-US" altLang="en-US" sz="2800" dirty="0"/>
              <a:t>A: 	The MCO Common Formulary Workgroup review schedule piggybacks off the FFS P&amp;T Committee quarterly meetings. The </a:t>
            </a:r>
            <a:r>
              <a:rPr lang="en-US" altLang="en-US" sz="2800" b="1" dirty="0"/>
              <a:t>Drug Review and Workgroup Schedule</a:t>
            </a:r>
            <a:r>
              <a:rPr lang="en-US" altLang="en-US" sz="2800" dirty="0"/>
              <a:t> (including corresponding public comment periods) is available at: </a:t>
            </a:r>
            <a:r>
              <a:rPr lang="en-US" altLang="en-US" sz="2800" b="1" dirty="0">
                <a:hlinkClick r:id="rId3"/>
              </a:rPr>
              <a:t>www.Michigan.gov/MCOpharmacy</a:t>
            </a:r>
            <a:r>
              <a:rPr lang="en-US" altLang="en-US" sz="2800" b="1" dirty="0"/>
              <a:t> </a:t>
            </a:r>
            <a:endParaRPr lang="en-US" altLang="en-US" sz="2800" dirty="0"/>
          </a:p>
          <a:p>
            <a:pPr marL="463550" indent="-463550"/>
            <a:endParaRPr lang="en-US" altLang="en-US"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a:extLst>
              <a:ext uri="{FF2B5EF4-FFF2-40B4-BE49-F238E27FC236}">
                <a16:creationId xmlns:a16="http://schemas.microsoft.com/office/drawing/2014/main" id="{76565CB1-53B3-49B1-A78C-564C7B831BFF}"/>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50179" name="Content Placeholder 1">
            <a:extLst>
              <a:ext uri="{FF2B5EF4-FFF2-40B4-BE49-F238E27FC236}">
                <a16:creationId xmlns:a16="http://schemas.microsoft.com/office/drawing/2014/main" id="{07AC3659-68D0-4EC1-9CAA-F9E4E18D0BAA}"/>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How will updates to the formulary be communicated? </a:t>
            </a:r>
          </a:p>
          <a:p>
            <a:pPr marL="463550" indent="-463550">
              <a:spcBef>
                <a:spcPts val="800"/>
              </a:spcBef>
              <a:buFont typeface="Arial" panose="020B0604020202020204" pitchFamily="34" charset="0"/>
              <a:buNone/>
            </a:pPr>
            <a:r>
              <a:rPr lang="en-US" altLang="en-US" sz="2800" dirty="0"/>
              <a:t>A: 	The updated formulary will be posted after completion of the approval process following quarterly MCO Common Formulary Workgroup meetings. A list of formulary changes that occurred prior to (pre) and then after (post) implementation of the Single PDL is available from the website at: </a:t>
            </a:r>
            <a:r>
              <a:rPr lang="en-US" altLang="en-US" sz="2800" dirty="0">
                <a:hlinkClick r:id="rId3"/>
              </a:rPr>
              <a:t>www.Michigan.gov/MCOPharmacy</a:t>
            </a:r>
            <a:r>
              <a:rPr lang="en-US" altLang="en-US" sz="2800" dirty="0"/>
              <a:t>.  </a:t>
            </a:r>
          </a:p>
          <a:p>
            <a:pPr marL="463550" indent="-463550"/>
            <a:endParaRPr lang="en-US" altLang="en-U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4">
            <a:extLst>
              <a:ext uri="{FF2B5EF4-FFF2-40B4-BE49-F238E27FC236}">
                <a16:creationId xmlns:a16="http://schemas.microsoft.com/office/drawing/2014/main" id="{716011E7-826A-4F60-8B71-E998FEF9B3F0}"/>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52227" name="Content Placeholder 1">
            <a:extLst>
              <a:ext uri="{FF2B5EF4-FFF2-40B4-BE49-F238E27FC236}">
                <a16:creationId xmlns:a16="http://schemas.microsoft.com/office/drawing/2014/main" id="{0C6C170A-12FD-4E2B-9107-EEA8130E56B5}"/>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How will drug manufacturers present clinical information about drugs to the plans? </a:t>
            </a:r>
          </a:p>
          <a:p>
            <a:pPr marL="463550" indent="-463550">
              <a:spcBef>
                <a:spcPts val="800"/>
              </a:spcBef>
              <a:buFont typeface="Arial" panose="020B0604020202020204" pitchFamily="34" charset="0"/>
              <a:buNone/>
            </a:pPr>
            <a:r>
              <a:rPr lang="en-US" altLang="en-US" sz="2800" dirty="0"/>
              <a:t>A: 	There is no change. Drug manufacturers continue to use the same process as prior to the MCO Common Formulary implementation. The Health Plans still have their own P&amp;T Committees. This information should still be forwarded to the plans for review by their committees. The plans will then bring any resulting recommendations to the MCO Common Formulary Workgroup. </a:t>
            </a:r>
          </a:p>
          <a:p>
            <a:pPr marL="463550" indent="-463550"/>
            <a:endParaRPr lang="en-US" altLang="en-US" sz="2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4">
            <a:extLst>
              <a:ext uri="{FF2B5EF4-FFF2-40B4-BE49-F238E27FC236}">
                <a16:creationId xmlns:a16="http://schemas.microsoft.com/office/drawing/2014/main" id="{375539FB-0642-49B5-B331-BBC2FAD0FD92}"/>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54275" name="Content Placeholder 1">
            <a:extLst>
              <a:ext uri="{FF2B5EF4-FFF2-40B4-BE49-F238E27FC236}">
                <a16:creationId xmlns:a16="http://schemas.microsoft.com/office/drawing/2014/main" id="{C6695E48-408C-4733-9B22-807402A91C7C}"/>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Is a drug that is listed on the Michigan Pharmaceutical Product List (MPPL) automatically covered on the MCO Common Formulary? </a:t>
            </a:r>
          </a:p>
          <a:p>
            <a:pPr marL="463550" indent="-463550">
              <a:spcBef>
                <a:spcPts val="800"/>
              </a:spcBef>
              <a:buFont typeface="Arial" panose="020B0604020202020204" pitchFamily="34" charset="0"/>
              <a:buNone/>
            </a:pPr>
            <a:r>
              <a:rPr lang="en-US" altLang="en-US" sz="2800" dirty="0"/>
              <a:t>A: 	No, if a drug is on the MPPL found at </a:t>
            </a:r>
            <a:r>
              <a:rPr lang="en-US" sz="2800" b="1" i="0" dirty="0">
                <a:effectLst/>
                <a:hlinkClick r:id="rId3" invalidUrl="https:///"/>
              </a:rPr>
              <a:t>https://</a:t>
            </a:r>
            <a:r>
              <a:rPr lang="en-US" sz="2800" b="1" dirty="0">
                <a:solidFill>
                  <a:srgbClr val="0070C0"/>
                </a:solidFill>
                <a:ea typeface="Times New Roman" panose="02020603050405020304" pitchFamily="18" charset="0"/>
                <a:hlinkClick r:id="rId4" invalidUrl="https:///"/>
              </a:rPr>
              <a:t>mi.primetherapeutics.com</a:t>
            </a:r>
            <a:r>
              <a:rPr lang="en-US" sz="2800" b="1" dirty="0">
                <a:hlinkClick r:id="rId5" invalidUrl="https:///"/>
              </a:rPr>
              <a:t>/provider/</a:t>
            </a:r>
            <a:r>
              <a:rPr lang="en-US" altLang="en-US" sz="2800" b="1" dirty="0"/>
              <a:t> &gt;&gt;</a:t>
            </a:r>
            <a:r>
              <a:rPr lang="en-US" sz="2800" b="1" dirty="0">
                <a:hlinkClick r:id="rId6" invalidUrl="https:///"/>
              </a:rPr>
              <a:t> </a:t>
            </a:r>
            <a:r>
              <a:rPr lang="en-US" altLang="en-US" sz="2800" b="1" dirty="0"/>
              <a:t>Documents&gt;&gt; Fee-For-Service Drug Coverage &gt;&gt;MPPL Introduction</a:t>
            </a:r>
            <a:r>
              <a:rPr lang="en-US" altLang="en-US" sz="2800" dirty="0"/>
              <a:t>, but not covered on the MCO Common Formulary, the Health Plans must have a means to cover that drug through a non-formulary prior authorization process. Refer to the second page of the Medicaid Health Plan Common Formulary found at </a:t>
            </a:r>
            <a:r>
              <a:rPr lang="en-US" altLang="en-US" sz="2800" dirty="0">
                <a:hlinkClick r:id="rId7"/>
              </a:rPr>
              <a:t>www.Michigan.gov/MCOPharmacy</a:t>
            </a:r>
            <a:r>
              <a:rPr lang="en-US" altLang="en-US" sz="2800" b="1" dirty="0"/>
              <a:t>. </a:t>
            </a:r>
          </a:p>
          <a:p>
            <a:pPr marL="463550" indent="-463550"/>
            <a:endParaRPr lang="en-US" altLang="en-US" sz="2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4">
            <a:extLst>
              <a:ext uri="{FF2B5EF4-FFF2-40B4-BE49-F238E27FC236}">
                <a16:creationId xmlns:a16="http://schemas.microsoft.com/office/drawing/2014/main" id="{9CEED509-68A8-4235-AD4A-B59B8C5F9916}"/>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56323" name="Content Placeholder 1">
            <a:extLst>
              <a:ext uri="{FF2B5EF4-FFF2-40B4-BE49-F238E27FC236}">
                <a16:creationId xmlns:a16="http://schemas.microsoft.com/office/drawing/2014/main" id="{CDE93DF5-548E-4521-B9BE-2B0A3C5234DC}"/>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Can plans cover a drug before it is on the MPPL? </a:t>
            </a:r>
          </a:p>
          <a:p>
            <a:pPr marL="463550" indent="-463550">
              <a:spcBef>
                <a:spcPts val="800"/>
              </a:spcBef>
              <a:buFont typeface="Arial" panose="020B0604020202020204" pitchFamily="34" charset="0"/>
              <a:buNone/>
            </a:pPr>
            <a:r>
              <a:rPr lang="en-US" altLang="en-US" sz="2800" dirty="0"/>
              <a:t>A: 	New drug products are usually on the market for 6 months before considered for formulary addition. Due to the ability to be less restrictive, plans could choose to cover a drug prior to it being put on the MPPL. </a:t>
            </a:r>
            <a:r>
              <a:rPr lang="en-US" altLang="en-US" sz="2800" b="1" dirty="0"/>
              <a:t>A non-formulary prior authorization can always be requested for medical necessity coverage considerations. </a:t>
            </a:r>
          </a:p>
          <a:p>
            <a:pPr marL="463550" indent="-463550"/>
            <a:endParaRPr lang="en-US" altLang="en-US"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4">
            <a:extLst>
              <a:ext uri="{FF2B5EF4-FFF2-40B4-BE49-F238E27FC236}">
                <a16:creationId xmlns:a16="http://schemas.microsoft.com/office/drawing/2014/main" id="{D027023A-505A-4CDF-A9D8-4012D8E3659C}"/>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58371" name="Content Placeholder 1">
            <a:extLst>
              <a:ext uri="{FF2B5EF4-FFF2-40B4-BE49-F238E27FC236}">
                <a16:creationId xmlns:a16="http://schemas.microsoft.com/office/drawing/2014/main" id="{9D41BDCA-0825-48C2-89F0-EE042ED515AF}"/>
              </a:ext>
            </a:extLst>
          </p:cNvPr>
          <p:cNvSpPr>
            <a:spLocks noGrp="1"/>
          </p:cNvSpPr>
          <p:nvPr>
            <p:ph idx="1"/>
          </p:nvPr>
        </p:nvSpPr>
        <p:spPr>
          <a:xfrm>
            <a:off x="476250" y="1250950"/>
            <a:ext cx="8359775" cy="5226050"/>
          </a:xfrm>
        </p:spPr>
        <p:txBody>
          <a:bodyPr/>
          <a:lstStyle/>
          <a:p>
            <a:pPr marL="463550" indent="-463550">
              <a:spcBef>
                <a:spcPts val="800"/>
              </a:spcBef>
              <a:buFont typeface="Arial" panose="020B0604020202020204" pitchFamily="34" charset="0"/>
              <a:buNone/>
            </a:pPr>
            <a:r>
              <a:rPr lang="en-US" altLang="en-US" sz="2400" b="1" dirty="0"/>
              <a:t>Q:	What type and how much advanced notice do members/beneficiaries receive when a product’s coverage is changed?</a:t>
            </a:r>
          </a:p>
          <a:p>
            <a:pPr marL="463550" indent="-463550">
              <a:spcBef>
                <a:spcPts val="800"/>
              </a:spcBef>
              <a:buFont typeface="Arial" panose="020B0604020202020204" pitchFamily="34" charset="0"/>
              <a:buNone/>
            </a:pPr>
            <a:r>
              <a:rPr lang="en-US" altLang="en-US" sz="2400" dirty="0"/>
              <a:t>A: 	The Medicaid Health Plans can be less restrictive than the Common Formulary for drugs not on the Single PDL, so some plans may choose to grandfather (e.g., continue) coverage of their members for a period of time, and/or for certain members/diagnoses.  When any more restrictive coverage change is implemented, Plans must provide impacted members an adverse action notice at least 10 business days in advance. To prevent medication disruption/access issues, most Plans provide notice to both prescribers and members at least 30, 60, or 90 days in advance </a:t>
            </a:r>
            <a:r>
              <a:rPr lang="en-US" altLang="en-US" sz="2000" i="1" dirty="0"/>
              <a:t>(in particular if not grandfathering coverage)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4">
            <a:extLst>
              <a:ext uri="{FF2B5EF4-FFF2-40B4-BE49-F238E27FC236}">
                <a16:creationId xmlns:a16="http://schemas.microsoft.com/office/drawing/2014/main" id="{418E5B25-6FCE-46E4-BB54-B9728E2DECD0}"/>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60419" name="Content Placeholder 1">
            <a:extLst>
              <a:ext uri="{FF2B5EF4-FFF2-40B4-BE49-F238E27FC236}">
                <a16:creationId xmlns:a16="http://schemas.microsoft.com/office/drawing/2014/main" id="{2D4F8F5D-1E84-4528-BDAE-C170F1D5516A}"/>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How soon after coverage changes on the Common Formulary does it impact a member/beneficiary?</a:t>
            </a:r>
          </a:p>
          <a:p>
            <a:pPr marL="463550" indent="-463550">
              <a:spcBef>
                <a:spcPts val="800"/>
              </a:spcBef>
              <a:buFont typeface="Arial" panose="020B0604020202020204" pitchFamily="34" charset="0"/>
              <a:buNone/>
            </a:pPr>
            <a:r>
              <a:rPr lang="en-US" altLang="en-US" sz="2800" dirty="0"/>
              <a:t>A: 	If the Workgroup votes to change coverage of a product to be more restrictive or non-covered, the enrollee may have to get prior authorization for continued coverage.  The Plans have 45 to 60 days to code Department approved changes that occur after quarterly meetings.  </a:t>
            </a:r>
            <a:r>
              <a:rPr lang="en-US" altLang="en-US" sz="2800" i="1" dirty="0"/>
              <a:t>Note: Some coverage changes include grandfathering coverage for established members.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329B3-60F9-701C-15FE-74236CBDB823}"/>
              </a:ext>
            </a:extLst>
          </p:cNvPr>
          <p:cNvSpPr>
            <a:spLocks noGrp="1"/>
          </p:cNvSpPr>
          <p:nvPr>
            <p:ph type="title"/>
          </p:nvPr>
        </p:nvSpPr>
        <p:spPr/>
        <p:txBody>
          <a:bodyPr/>
          <a:lstStyle/>
          <a:p>
            <a:pPr algn="ctr"/>
            <a:r>
              <a:rPr lang="en-US" altLang="en-US" sz="3600" b="1" dirty="0">
                <a:solidFill>
                  <a:schemeClr val="tx2"/>
                </a:solidFill>
              </a:rPr>
              <a:t>Welcome and Panel Introductions</a:t>
            </a:r>
            <a:endParaRPr lang="en-US" dirty="0"/>
          </a:p>
        </p:txBody>
      </p:sp>
      <p:sp>
        <p:nvSpPr>
          <p:cNvPr id="3" name="Content Placeholder 2">
            <a:extLst>
              <a:ext uri="{FF2B5EF4-FFF2-40B4-BE49-F238E27FC236}">
                <a16:creationId xmlns:a16="http://schemas.microsoft.com/office/drawing/2014/main" id="{7D0B10CA-048D-ED27-923C-7D1AC53C8999}"/>
              </a:ext>
            </a:extLst>
          </p:cNvPr>
          <p:cNvSpPr>
            <a:spLocks noGrp="1"/>
          </p:cNvSpPr>
          <p:nvPr>
            <p:ph idx="1"/>
          </p:nvPr>
        </p:nvSpPr>
        <p:spPr>
          <a:xfrm>
            <a:off x="628650" y="1825625"/>
            <a:ext cx="8058150" cy="4351338"/>
          </a:xfrm>
        </p:spPr>
        <p:txBody>
          <a:bodyPr>
            <a:normAutofit/>
          </a:bodyPr>
          <a:lstStyle/>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Penny Rutledge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(Director, MDHHS Bureau of Medicaid Care Management &amp; Customer Service)</a:t>
            </a:r>
            <a:endParaRPr lang="en-US" altLang="en-US" sz="2800" dirty="0">
              <a:solidFill>
                <a:prstClr val="black"/>
              </a:solidFill>
              <a:latin typeface="Calibri"/>
              <a:cs typeface="+mn-cs"/>
            </a:endParaRPr>
          </a:p>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lang="en-US" altLang="en-US" sz="2800" dirty="0">
                <a:solidFill>
                  <a:prstClr val="black"/>
                </a:solidFill>
                <a:latin typeface="Calibri"/>
                <a:cs typeface="+mn-cs"/>
              </a:rPr>
              <a:t>Jed Miller</a:t>
            </a: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 MD, MPH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(Chief Medical Consultant, MDHHS Office of Medical Affairs)</a:t>
            </a:r>
          </a:p>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Trish Bouck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(Director, MDHHS Pharmacy Management Division)</a:t>
            </a:r>
          </a:p>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Glenda England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(Manager, MDHHS Pharmacy </a:t>
            </a:r>
            <a:r>
              <a:rPr lang="en-US" altLang="en-US" sz="2000" dirty="0">
                <a:solidFill>
                  <a:prstClr val="black"/>
                </a:solidFill>
                <a:latin typeface="Calibri"/>
                <a:cs typeface="+mn-cs"/>
              </a:rPr>
              <a:t>Policy</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a:t>
            </a:r>
          </a:p>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Geraldine Marks, PharmD.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(Blue Cross Complete)</a:t>
            </a:r>
          </a:p>
          <a:p>
            <a:pPr marL="342900" marR="0" lvl="0" indent="-342900" algn="l" defTabSz="914400" rtl="0" eaLnBrk="1" fontAlgn="base" latinLnBrk="0" hangingPunct="1">
              <a:lnSpc>
                <a:spcPct val="100000"/>
              </a:lnSpc>
              <a:spcBef>
                <a:spcPts val="1200"/>
              </a:spcBef>
              <a:spcAft>
                <a:spcPct val="0"/>
              </a:spcAft>
              <a:buClrTx/>
              <a:buSzTx/>
              <a:buFont typeface="Arial" panose="020B0604020202020204" pitchFamily="34" charset="0"/>
              <a:buChar char="•"/>
              <a:tabLst/>
              <a:defRPr/>
            </a:pPr>
            <a:r>
              <a:rPr lang="en-US" altLang="en-US" sz="2800" dirty="0">
                <a:solidFill>
                  <a:prstClr val="black"/>
                </a:solidFill>
                <a:latin typeface="Calibri"/>
                <a:cs typeface="+mn-cs"/>
              </a:rPr>
              <a:t>Michael Hammoud</a:t>
            </a:r>
            <a:r>
              <a:rPr kumimoji="0" lang="en-US" altLang="en-US" sz="2800" b="0" i="0" u="none" strike="noStrike" kern="1200" cap="none" spc="0" normalizeH="0" baseline="0" noProof="0" dirty="0">
                <a:ln>
                  <a:noFill/>
                </a:ln>
                <a:solidFill>
                  <a:prstClr val="black"/>
                </a:solidFill>
                <a:effectLst/>
                <a:uLnTx/>
                <a:uFillTx/>
                <a:latin typeface="Calibri"/>
                <a:ea typeface="+mn-ea"/>
                <a:cs typeface="+mn-cs"/>
              </a:rPr>
              <a:t>, PharmD.</a:t>
            </a:r>
            <a:r>
              <a:rPr lang="en-US" altLang="en-US" sz="2800" dirty="0">
                <a:solidFill>
                  <a:prstClr val="black"/>
                </a:solidFill>
                <a:latin typeface="Calibri"/>
                <a:cs typeface="+mn-cs"/>
              </a:rPr>
              <a:t> </a:t>
            </a:r>
            <a:r>
              <a:rPr kumimoji="0" lang="en-US" altLang="en-US" sz="2000" b="0" i="0" u="none" strike="noStrike" kern="1200" cap="none" spc="0" normalizeH="0" baseline="0" noProof="0" dirty="0">
                <a:ln>
                  <a:noFill/>
                </a:ln>
                <a:solidFill>
                  <a:prstClr val="black"/>
                </a:solidFill>
                <a:effectLst/>
                <a:uLnTx/>
                <a:uFillTx/>
                <a:latin typeface="Calibri"/>
                <a:ea typeface="+mn-ea"/>
                <a:cs typeface="+mn-cs"/>
              </a:rPr>
              <a:t>(Aetna Better Health)</a:t>
            </a:r>
            <a:endParaRPr lang="en-US" dirty="0"/>
          </a:p>
        </p:txBody>
      </p:sp>
    </p:spTree>
    <p:extLst>
      <p:ext uri="{BB962C8B-B14F-4D97-AF65-F5344CB8AC3E}">
        <p14:creationId xmlns:p14="http://schemas.microsoft.com/office/powerpoint/2010/main" val="1547973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4">
            <a:extLst>
              <a:ext uri="{FF2B5EF4-FFF2-40B4-BE49-F238E27FC236}">
                <a16:creationId xmlns:a16="http://schemas.microsoft.com/office/drawing/2014/main" id="{5556610F-C029-4FD2-B319-E10CCA0D4B04}"/>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38915" name="Content Placeholder 1">
            <a:extLst>
              <a:ext uri="{FF2B5EF4-FFF2-40B4-BE49-F238E27FC236}">
                <a16:creationId xmlns:a16="http://schemas.microsoft.com/office/drawing/2014/main" id="{BFD0EEB6-627B-4F88-A1B3-C7DB82BBFDA5}"/>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defRPr/>
            </a:pPr>
            <a:r>
              <a:rPr lang="en-US" sz="2800" b="1" dirty="0"/>
              <a:t>Q:	Is the FFS PA criteria the same as the published MCO Common Formulary PA Criteria? </a:t>
            </a:r>
          </a:p>
          <a:p>
            <a:pPr marL="463550" indent="-463550">
              <a:spcBef>
                <a:spcPts val="800"/>
              </a:spcBef>
              <a:buFont typeface="Arial" panose="020B0604020202020204" pitchFamily="34" charset="0"/>
              <a:buNone/>
              <a:defRPr/>
            </a:pPr>
            <a:r>
              <a:rPr lang="en-US" sz="2800" dirty="0"/>
              <a:t>A: 	For products on the Single PDL, the PA criteria will be the same for both FFS and MCO Common Formulary.  For products </a:t>
            </a:r>
            <a:r>
              <a:rPr lang="en-US" sz="2800" u="sng" dirty="0"/>
              <a:t>not listed on the Single PDL</a:t>
            </a:r>
            <a:r>
              <a:rPr lang="en-US" sz="2800" dirty="0"/>
              <a:t>, the criteria may differ.  PA criteria for the MCO Common Formulary is publicly available at: </a:t>
            </a:r>
            <a:r>
              <a:rPr lang="en-US" sz="2800" dirty="0">
                <a:hlinkClick r:id="rId3"/>
              </a:rPr>
              <a:t>www.Michigan.gov/MCOPharmacy</a:t>
            </a:r>
            <a:r>
              <a:rPr lang="en-US" sz="2800" dirty="0"/>
              <a:t>.  </a:t>
            </a:r>
            <a:r>
              <a:rPr lang="en-US" sz="2800" i="1" dirty="0"/>
              <a:t>This Common Formulary PA criteria document includes the criteria for both the Single PDL products and Common Formulary products not listed on the Single PDL.  </a:t>
            </a:r>
            <a:endParaRPr lang="en-US" altLang="en-US" sz="2800" i="1" dirty="0"/>
          </a:p>
          <a:p>
            <a:pPr marL="0" indent="0">
              <a:buFont typeface="Arial" panose="020B0604020202020204" pitchFamily="34" charset="0"/>
              <a:buNone/>
              <a:defRPr/>
            </a:pPr>
            <a:endParaRPr lang="en-US" altLang="en-US" sz="2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4">
            <a:extLst>
              <a:ext uri="{FF2B5EF4-FFF2-40B4-BE49-F238E27FC236}">
                <a16:creationId xmlns:a16="http://schemas.microsoft.com/office/drawing/2014/main" id="{D6D94592-2AE3-4E83-821B-D148E8C750D7}"/>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Frequently Asked Questions About </a:t>
            </a:r>
            <a:br>
              <a:rPr lang="en-US" altLang="en-US" sz="3200" b="1" dirty="0">
                <a:solidFill>
                  <a:schemeClr val="tx2"/>
                </a:solidFill>
              </a:rPr>
            </a:br>
            <a:r>
              <a:rPr lang="en-US" altLang="en-US" sz="3200" b="1" dirty="0">
                <a:solidFill>
                  <a:schemeClr val="tx2"/>
                </a:solidFill>
              </a:rPr>
              <a:t>MCO Common Formulary</a:t>
            </a:r>
          </a:p>
        </p:txBody>
      </p:sp>
      <p:sp>
        <p:nvSpPr>
          <p:cNvPr id="64515" name="Content Placeholder 1">
            <a:extLst>
              <a:ext uri="{FF2B5EF4-FFF2-40B4-BE49-F238E27FC236}">
                <a16:creationId xmlns:a16="http://schemas.microsoft.com/office/drawing/2014/main" id="{3E4809B8-11B0-4867-85EB-185F81D528D0}"/>
              </a:ext>
            </a:extLst>
          </p:cNvPr>
          <p:cNvSpPr>
            <a:spLocks noGrp="1"/>
          </p:cNvSpPr>
          <p:nvPr>
            <p:ph idx="1"/>
          </p:nvPr>
        </p:nvSpPr>
        <p:spPr>
          <a:xfrm>
            <a:off x="476250" y="1250950"/>
            <a:ext cx="8359775" cy="5105400"/>
          </a:xfrm>
        </p:spPr>
        <p:txBody>
          <a:bodyPr/>
          <a:lstStyle/>
          <a:p>
            <a:pPr marL="463550" indent="-463550">
              <a:spcBef>
                <a:spcPts val="800"/>
              </a:spcBef>
              <a:buFont typeface="Arial" panose="020B0604020202020204" pitchFamily="34" charset="0"/>
              <a:buNone/>
            </a:pPr>
            <a:r>
              <a:rPr lang="en-US" altLang="en-US" sz="2800" b="1" dirty="0"/>
              <a:t>Q:	Are each of the plans going to have the same PA length of approval? </a:t>
            </a:r>
          </a:p>
          <a:p>
            <a:pPr marL="463550" indent="-463550">
              <a:spcBef>
                <a:spcPts val="800"/>
              </a:spcBef>
              <a:buFont typeface="Arial" panose="020B0604020202020204" pitchFamily="34" charset="0"/>
              <a:buNone/>
            </a:pPr>
            <a:r>
              <a:rPr lang="en-US" altLang="en-US" sz="2800" dirty="0"/>
              <a:t>A: 	The PA length of approval may vary by drug and can be found in the “Duration of Approval” within the PA Criteria document found at: </a:t>
            </a:r>
            <a:r>
              <a:rPr lang="en-US" altLang="en-US" sz="2800" b="1" dirty="0">
                <a:hlinkClick r:id="rId3"/>
              </a:rPr>
              <a:t>www.Michigan.gov/MCOpharmacy</a:t>
            </a:r>
            <a:r>
              <a:rPr lang="en-US" altLang="en-US" sz="2800" dirty="0"/>
              <a:t>.  </a:t>
            </a:r>
          </a:p>
          <a:p>
            <a:pPr marL="463550" indent="-463550">
              <a:spcBef>
                <a:spcPts val="800"/>
              </a:spcBef>
              <a:buFont typeface="Arial" panose="020B0604020202020204" pitchFamily="34" charset="0"/>
              <a:buNone/>
            </a:pPr>
            <a:r>
              <a:rPr lang="en-US" altLang="en-US" sz="2800" dirty="0"/>
              <a:t>	The most common length of approval is for one year.</a:t>
            </a:r>
          </a:p>
          <a:p>
            <a:pPr marL="463550" indent="-463550"/>
            <a:endParaRPr lang="en-US" alt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4">
            <a:extLst>
              <a:ext uri="{FF2B5EF4-FFF2-40B4-BE49-F238E27FC236}">
                <a16:creationId xmlns:a16="http://schemas.microsoft.com/office/drawing/2014/main" id="{2674A6ED-D948-42FC-88AF-4FFD6C812D9C}"/>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66563" name="Content Placeholder 1">
            <a:extLst>
              <a:ext uri="{FF2B5EF4-FFF2-40B4-BE49-F238E27FC236}">
                <a16:creationId xmlns:a16="http://schemas.microsoft.com/office/drawing/2014/main" id="{1C3D6BF0-782E-439C-A408-7236A5895F0E}"/>
              </a:ext>
            </a:extLst>
          </p:cNvPr>
          <p:cNvSpPr>
            <a:spLocks noGrp="1"/>
          </p:cNvSpPr>
          <p:nvPr>
            <p:ph idx="1"/>
          </p:nvPr>
        </p:nvSpPr>
        <p:spPr>
          <a:xfrm>
            <a:off x="476250" y="1228725"/>
            <a:ext cx="8359775" cy="5105400"/>
          </a:xfrm>
        </p:spPr>
        <p:txBody>
          <a:bodyPr/>
          <a:lstStyle/>
          <a:p>
            <a:pPr marL="463550" indent="-463550">
              <a:spcBef>
                <a:spcPts val="800"/>
              </a:spcBef>
              <a:buFont typeface="Arial" panose="020B0604020202020204" pitchFamily="34" charset="0"/>
              <a:buNone/>
            </a:pPr>
            <a:r>
              <a:rPr lang="en-US" altLang="en-US" sz="2400" b="1" dirty="0"/>
              <a:t>Q:	Are medical benefit drugs listed on the MPPL? </a:t>
            </a:r>
          </a:p>
          <a:p>
            <a:pPr marL="463550" indent="-463550">
              <a:spcBef>
                <a:spcPts val="800"/>
              </a:spcBef>
              <a:buFont typeface="Arial" panose="020B0604020202020204" pitchFamily="34" charset="0"/>
              <a:buNone/>
            </a:pPr>
            <a:r>
              <a:rPr lang="en-US" altLang="en-US" sz="2400" dirty="0"/>
              <a:t>A: 	</a:t>
            </a:r>
            <a:r>
              <a:rPr lang="en-US" altLang="en-US" sz="2400" i="1" dirty="0"/>
              <a:t>Neither the MPPL nor the Medicaid Health Plan Common Formulary list medical benefit drugs. Medical benefit drugs are drugs that are billed on the professional or institutional claim format and are administered by a health care provider in a clinic, office or outpatient hospital.  The MPPL and Medicaid Health Plan Common Formulary list drugs that are covered as an outpatient pharmacy benefit.  A pharmacy benefit includes drugs billed by a retail pharmacy or other outpatient pharmacy that the individual either self-administers or is safely administered in the patient’s residence by a trained family member or caregiver. </a:t>
            </a:r>
            <a:endParaRPr lang="en-US" altLang="en-US" sz="2400" dirty="0"/>
          </a:p>
          <a:p>
            <a:pPr marL="463550" indent="-463550"/>
            <a:endParaRPr lang="en-US" alt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4">
            <a:extLst>
              <a:ext uri="{FF2B5EF4-FFF2-40B4-BE49-F238E27FC236}">
                <a16:creationId xmlns:a16="http://schemas.microsoft.com/office/drawing/2014/main" id="{E09F131A-5F20-4DCF-BE52-594C4470E9CD}"/>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68611" name="Content Placeholder 1">
            <a:extLst>
              <a:ext uri="{FF2B5EF4-FFF2-40B4-BE49-F238E27FC236}">
                <a16:creationId xmlns:a16="http://schemas.microsoft.com/office/drawing/2014/main" id="{7FE358DF-D075-4EAD-B70B-704876CA5E00}"/>
              </a:ext>
            </a:extLst>
          </p:cNvPr>
          <p:cNvSpPr>
            <a:spLocks noGrp="1"/>
          </p:cNvSpPr>
          <p:nvPr>
            <p:ph idx="1"/>
          </p:nvPr>
        </p:nvSpPr>
        <p:spPr>
          <a:xfrm>
            <a:off x="476250" y="1228725"/>
            <a:ext cx="8359775" cy="5105400"/>
          </a:xfrm>
        </p:spPr>
        <p:txBody>
          <a:bodyPr/>
          <a:lstStyle/>
          <a:p>
            <a:pPr marL="463550" indent="-463550">
              <a:spcBef>
                <a:spcPts val="800"/>
              </a:spcBef>
              <a:buFont typeface="Arial" panose="020B0604020202020204" pitchFamily="34" charset="0"/>
              <a:buNone/>
            </a:pPr>
            <a:r>
              <a:rPr lang="en-US" altLang="en-US" sz="2800" b="1" dirty="0"/>
              <a:t>Q:	How are vaccines covered? </a:t>
            </a:r>
          </a:p>
          <a:p>
            <a:pPr marL="463550" indent="-463550">
              <a:spcBef>
                <a:spcPts val="800"/>
              </a:spcBef>
              <a:buFont typeface="Arial" panose="020B0604020202020204" pitchFamily="34" charset="0"/>
              <a:buNone/>
            </a:pPr>
            <a:r>
              <a:rPr lang="en-US" altLang="en-US" sz="2800" dirty="0"/>
              <a:t>A: </a:t>
            </a:r>
            <a:r>
              <a:rPr lang="en-US" altLang="en-US" sz="1800" dirty="0"/>
              <a:t>	</a:t>
            </a:r>
            <a:r>
              <a:rPr lang="en-US" altLang="en-US" sz="2800" i="1" dirty="0"/>
              <a:t>Most vaccines are identified in the cover pages of the Medicaid Health Plan Common Formulary as a medical benefit that are therefore not listed in the MCO Common Formulary. Plans may be less restrictive and can also cover them as a pharmacy benefit. Many Medicaid Health Plans also cover vaccines as a pharmacy benefit. Please always refer to the individual health plan formulary for more details</a:t>
            </a:r>
            <a:r>
              <a:rPr lang="en-US" altLang="en-US" sz="2000" i="1" dirty="0"/>
              <a:t> </a:t>
            </a:r>
            <a:r>
              <a:rPr lang="en-US" altLang="en-US" sz="1800" dirty="0"/>
              <a:t>.   </a:t>
            </a:r>
          </a:p>
          <a:p>
            <a:pPr marL="463550" indent="-463550"/>
            <a:endParaRPr lang="en-US" altLang="en-US"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4">
            <a:extLst>
              <a:ext uri="{FF2B5EF4-FFF2-40B4-BE49-F238E27FC236}">
                <a16:creationId xmlns:a16="http://schemas.microsoft.com/office/drawing/2014/main" id="{2E2C1332-5949-4E79-9BB7-B2B222D70EC9}"/>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76803" name="Content Placeholder 1">
            <a:extLst>
              <a:ext uri="{FF2B5EF4-FFF2-40B4-BE49-F238E27FC236}">
                <a16:creationId xmlns:a16="http://schemas.microsoft.com/office/drawing/2014/main" id="{0E2DD951-A95B-4B63-BF57-AEE5A951F652}"/>
              </a:ext>
            </a:extLst>
          </p:cNvPr>
          <p:cNvSpPr>
            <a:spLocks noGrp="1"/>
          </p:cNvSpPr>
          <p:nvPr>
            <p:ph idx="1"/>
          </p:nvPr>
        </p:nvSpPr>
        <p:spPr>
          <a:xfrm>
            <a:off x="476250" y="1228725"/>
            <a:ext cx="8359775" cy="5105400"/>
          </a:xfrm>
        </p:spPr>
        <p:txBody>
          <a:bodyPr/>
          <a:lstStyle/>
          <a:p>
            <a:pPr marL="463550" indent="-463550">
              <a:buFont typeface="Arial" panose="020B0604020202020204" pitchFamily="34" charset="0"/>
              <a:buNone/>
            </a:pPr>
            <a:r>
              <a:rPr lang="en-US" altLang="en-US" sz="2800" b="1" dirty="0"/>
              <a:t>Q:	</a:t>
            </a:r>
            <a:r>
              <a:rPr lang="en-US" altLang="en-US" sz="2400" b="1" dirty="0"/>
              <a:t>Is the Managed Care Health Plan Common Formulary saving taxpayer dollars?</a:t>
            </a:r>
          </a:p>
          <a:p>
            <a:pPr marL="463550" indent="-463550">
              <a:spcBef>
                <a:spcPts val="800"/>
              </a:spcBef>
              <a:buFont typeface="Arial" panose="020B0604020202020204" pitchFamily="34" charset="0"/>
              <a:buNone/>
            </a:pPr>
            <a:r>
              <a:rPr lang="en-US" altLang="en-US" sz="2400" dirty="0"/>
              <a:t>A: 	</a:t>
            </a:r>
            <a:r>
              <a:rPr lang="en-US" altLang="en-US" sz="2400" i="1" dirty="0"/>
              <a:t>The original goal of the Medicaid Health Plan Common Formulary was, and remains, to relieve provider burden and to improve continuity of care. It came about to address medical community concerns around the need to streamline drug coverage policies for Medicaid and Healthy Michigan Plan members and providers. In recent years, the Department implemented a Single PDL which was a major cost savings initiative.  There are legislative boilerplate reports that monitor the savings annually starting FY2021.</a:t>
            </a:r>
            <a:endParaRPr lang="en-US" altLang="en-US"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4">
            <a:extLst>
              <a:ext uri="{FF2B5EF4-FFF2-40B4-BE49-F238E27FC236}">
                <a16:creationId xmlns:a16="http://schemas.microsoft.com/office/drawing/2014/main" id="{C7136559-03D1-450D-81E8-537E14D5C040}"/>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78851" name="Content Placeholder 1">
            <a:extLst>
              <a:ext uri="{FF2B5EF4-FFF2-40B4-BE49-F238E27FC236}">
                <a16:creationId xmlns:a16="http://schemas.microsoft.com/office/drawing/2014/main" id="{5E7165D9-96A8-4047-9853-DC2CB835E03C}"/>
              </a:ext>
            </a:extLst>
          </p:cNvPr>
          <p:cNvSpPr>
            <a:spLocks noGrp="1"/>
          </p:cNvSpPr>
          <p:nvPr>
            <p:ph idx="1"/>
          </p:nvPr>
        </p:nvSpPr>
        <p:spPr>
          <a:xfrm>
            <a:off x="476250" y="1228725"/>
            <a:ext cx="8359775" cy="5105400"/>
          </a:xfrm>
        </p:spPr>
        <p:txBody>
          <a:bodyPr/>
          <a:lstStyle/>
          <a:p>
            <a:pPr marL="463550" indent="-463550">
              <a:buFont typeface="Arial" panose="020B0604020202020204" pitchFamily="34" charset="0"/>
              <a:buNone/>
            </a:pPr>
            <a:r>
              <a:rPr lang="en-US" altLang="en-US" sz="2800" b="1" dirty="0"/>
              <a:t>Q:	Does the State have influence to assure pharma has access to the Health Plans? </a:t>
            </a:r>
          </a:p>
          <a:p>
            <a:pPr marL="463550" indent="-463550">
              <a:buFont typeface="Arial" panose="020B0604020202020204" pitchFamily="34" charset="0"/>
              <a:buNone/>
            </a:pPr>
            <a:r>
              <a:rPr lang="en-US" altLang="en-US" sz="2800" dirty="0"/>
              <a:t>A: 	</a:t>
            </a:r>
            <a:r>
              <a:rPr lang="en-US" altLang="en-US" sz="2800" i="1" dirty="0"/>
              <a:t>The Department has not changed this process. Pharma can continue to meet with the Health Plans prior to the Workgroup meetings as well as provide Public Comment to the Department quarterly. Public Comments that are submitted by pharma received are shared with the Workgroup members.</a:t>
            </a:r>
            <a:r>
              <a:rPr lang="en-US" altLang="en-US" sz="2800" b="1" dirty="0"/>
              <a:t> </a:t>
            </a:r>
            <a:endParaRPr lang="en-US" altLang="en-US" sz="2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4">
            <a:extLst>
              <a:ext uri="{FF2B5EF4-FFF2-40B4-BE49-F238E27FC236}">
                <a16:creationId xmlns:a16="http://schemas.microsoft.com/office/drawing/2014/main" id="{17697F75-8819-4234-B3D8-E7566FCEC610}"/>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80899" name="Content Placeholder 1">
            <a:extLst>
              <a:ext uri="{FF2B5EF4-FFF2-40B4-BE49-F238E27FC236}">
                <a16:creationId xmlns:a16="http://schemas.microsoft.com/office/drawing/2014/main" id="{80B6C2EE-1138-4F2E-9D46-D0AA4B3098A1}"/>
              </a:ext>
            </a:extLst>
          </p:cNvPr>
          <p:cNvSpPr>
            <a:spLocks noGrp="1"/>
          </p:cNvSpPr>
          <p:nvPr>
            <p:ph idx="1"/>
          </p:nvPr>
        </p:nvSpPr>
        <p:spPr>
          <a:xfrm>
            <a:off x="476250" y="1228724"/>
            <a:ext cx="8359775" cy="5248275"/>
          </a:xfrm>
        </p:spPr>
        <p:txBody>
          <a:bodyPr/>
          <a:lstStyle/>
          <a:p>
            <a:pPr marL="463550" indent="-463550">
              <a:buFont typeface="Arial" panose="020B0604020202020204" pitchFamily="34" charset="0"/>
              <a:buNone/>
            </a:pPr>
            <a:r>
              <a:rPr lang="en-US" altLang="en-US" sz="2800" b="1" dirty="0"/>
              <a:t>Q:	Is there transparency, like availability of the names of the Therapeutic Sub-Groups/Working Committee members reviewing drug classes? </a:t>
            </a:r>
          </a:p>
          <a:p>
            <a:pPr marL="463550" indent="-463550">
              <a:buFont typeface="Arial" panose="020B0604020202020204" pitchFamily="34" charset="0"/>
              <a:buNone/>
            </a:pPr>
            <a:r>
              <a:rPr lang="en-US" altLang="en-US" sz="2800" dirty="0"/>
              <a:t>A: 	</a:t>
            </a:r>
            <a:r>
              <a:rPr lang="en-US" altLang="en-US" sz="2800" i="1" dirty="0"/>
              <a:t>There is a random assignment of sub-groups which consist of two or three plans who are assigned to present their drug class review and lead Workgroup discussion.  The list is now published to the website at </a:t>
            </a:r>
            <a:r>
              <a:rPr lang="en-US" altLang="en-US" sz="2800" i="1" dirty="0">
                <a:hlinkClick r:id="rId3"/>
              </a:rPr>
              <a:t>www.Michigan.gov/MCOpharmacy</a:t>
            </a:r>
            <a:r>
              <a:rPr lang="en-US" altLang="en-US" sz="2800" i="1" dirty="0"/>
              <a:t> </a:t>
            </a:r>
            <a:r>
              <a:rPr lang="en-US" altLang="en-US" sz="1800" i="1" dirty="0"/>
              <a:t>(e.g., scroll down to the bottom and look for “Drug Class &amp; Workgroup Review Schedule”). </a:t>
            </a:r>
            <a:r>
              <a:rPr lang="en-US" altLang="en-US" sz="2800" i="1" dirty="0"/>
              <a:t>  Information provided through Public Comment is shared with entire Workgroup for review and vote.   </a:t>
            </a:r>
            <a:endParaRPr lang="en-US" altLang="en-US"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4">
            <a:extLst>
              <a:ext uri="{FF2B5EF4-FFF2-40B4-BE49-F238E27FC236}">
                <a16:creationId xmlns:a16="http://schemas.microsoft.com/office/drawing/2014/main" id="{2EF58FE1-AE14-4E2E-8B50-67187419629C}"/>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82947" name="Content Placeholder 1">
            <a:extLst>
              <a:ext uri="{FF2B5EF4-FFF2-40B4-BE49-F238E27FC236}">
                <a16:creationId xmlns:a16="http://schemas.microsoft.com/office/drawing/2014/main" id="{396FA436-7DF9-4B37-A191-E713F576F6F7}"/>
              </a:ext>
            </a:extLst>
          </p:cNvPr>
          <p:cNvSpPr>
            <a:spLocks noGrp="1"/>
          </p:cNvSpPr>
          <p:nvPr>
            <p:ph idx="1"/>
          </p:nvPr>
        </p:nvSpPr>
        <p:spPr>
          <a:xfrm>
            <a:off x="476250" y="1228725"/>
            <a:ext cx="8359775" cy="5105400"/>
          </a:xfrm>
        </p:spPr>
        <p:txBody>
          <a:bodyPr/>
          <a:lstStyle/>
          <a:p>
            <a:pPr marL="463550" indent="-463550">
              <a:buFont typeface="Arial" panose="020B0604020202020204" pitchFamily="34" charset="0"/>
              <a:buNone/>
            </a:pPr>
            <a:r>
              <a:rPr lang="en-US" altLang="en-US" sz="2800" b="1" dirty="0"/>
              <a:t>Q:	Is there guidance on who to contact or forward information to for medications covered under medical benefit side of the plan for both FFS and the Medicaid Managed Care Health Plans?</a:t>
            </a:r>
          </a:p>
          <a:p>
            <a:pPr marL="463550" indent="-463550">
              <a:buFont typeface="Arial" panose="020B0604020202020204" pitchFamily="34" charset="0"/>
              <a:buNone/>
            </a:pPr>
            <a:r>
              <a:rPr lang="en-US" altLang="en-US" sz="2800" dirty="0"/>
              <a:t>A: 	</a:t>
            </a:r>
            <a:r>
              <a:rPr lang="en-US" altLang="en-US" sz="2800" i="1" dirty="0"/>
              <a:t>The Department updated its website to further clarify medical benefit coverage for the FFS program. This includes the identification of Medicaid Health Plan medical benefit carve outs. Questions regarding FFS medical benefit questions can be directed to </a:t>
            </a:r>
            <a:r>
              <a:rPr lang="en-US" altLang="en-US" sz="2800" i="1" u="sng" dirty="0">
                <a:hlinkClick r:id="rId3"/>
              </a:rPr>
              <a:t>MSAPolicy@michigan.gov</a:t>
            </a:r>
            <a:r>
              <a:rPr lang="en-US" altLang="en-US" sz="2800" i="1" dirty="0"/>
              <a:t> .  Plans should be contacted directly for medical benefit coverage.</a:t>
            </a:r>
            <a:endParaRPr lang="en-US" altLang="en-US" sz="28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4">
            <a:extLst>
              <a:ext uri="{FF2B5EF4-FFF2-40B4-BE49-F238E27FC236}">
                <a16:creationId xmlns:a16="http://schemas.microsoft.com/office/drawing/2014/main" id="{E06115B0-7CA2-43CD-B217-F3B723BDEB08}"/>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84995" name="Content Placeholder 1">
            <a:extLst>
              <a:ext uri="{FF2B5EF4-FFF2-40B4-BE49-F238E27FC236}">
                <a16:creationId xmlns:a16="http://schemas.microsoft.com/office/drawing/2014/main" id="{57BA0AA3-2009-49BB-8B3E-F6EAABF6247E}"/>
              </a:ext>
            </a:extLst>
          </p:cNvPr>
          <p:cNvSpPr>
            <a:spLocks noGrp="1"/>
          </p:cNvSpPr>
          <p:nvPr>
            <p:ph idx="1"/>
          </p:nvPr>
        </p:nvSpPr>
        <p:spPr>
          <a:xfrm>
            <a:off x="476250" y="1228725"/>
            <a:ext cx="8359775" cy="5105400"/>
          </a:xfrm>
        </p:spPr>
        <p:txBody>
          <a:bodyPr/>
          <a:lstStyle/>
          <a:p>
            <a:pPr marL="463550" indent="-463550">
              <a:buFont typeface="Arial" panose="020B0604020202020204" pitchFamily="34" charset="0"/>
              <a:buNone/>
            </a:pPr>
            <a:r>
              <a:rPr lang="en-US" altLang="en-US" sz="2400" b="1" dirty="0"/>
              <a:t>Q:	Continuity of care has been mentioned between Medicaid Managed Care Health Plans – What about continuity of care between FFS Medicaid to the Medicaid Managed Care Health Plans since members are transitioned to Medicaid Managed Care?</a:t>
            </a:r>
          </a:p>
          <a:p>
            <a:pPr marL="463550" indent="-463550">
              <a:buFont typeface="Arial" panose="020B0604020202020204" pitchFamily="34" charset="0"/>
              <a:buNone/>
            </a:pPr>
            <a:r>
              <a:rPr lang="en-US" altLang="en-US" sz="2400" dirty="0"/>
              <a:t>A: 	</a:t>
            </a:r>
            <a:r>
              <a:rPr lang="en-US" altLang="en-US" sz="2400" i="1" dirty="0"/>
              <a:t>The Medicaid Health Plan Common Formulary was originally created to provide continuity between the Health Plans. The Medicaid Health Plans do consider transition of care coverage requests for members newly enrolled into managed care. The Single PDL has further expanded continuity of care for members who start out FFS Medicaid and become eligible for transition to Managed Care. </a:t>
            </a:r>
            <a:endParaRPr lang="en-US" altLang="en-US"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4">
            <a:extLst>
              <a:ext uri="{FF2B5EF4-FFF2-40B4-BE49-F238E27FC236}">
                <a16:creationId xmlns:a16="http://schemas.microsoft.com/office/drawing/2014/main" id="{4AF228B6-6025-487E-AEDF-5532FF3C0AAC}"/>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91139" name="Content Placeholder 1">
            <a:extLst>
              <a:ext uri="{FF2B5EF4-FFF2-40B4-BE49-F238E27FC236}">
                <a16:creationId xmlns:a16="http://schemas.microsoft.com/office/drawing/2014/main" id="{EF4E1326-5B95-479B-82E2-85CB2A65D5BE}"/>
              </a:ext>
            </a:extLst>
          </p:cNvPr>
          <p:cNvSpPr>
            <a:spLocks noGrp="1"/>
          </p:cNvSpPr>
          <p:nvPr>
            <p:ph idx="1"/>
          </p:nvPr>
        </p:nvSpPr>
        <p:spPr>
          <a:xfrm>
            <a:off x="476250" y="1219200"/>
            <a:ext cx="8359775" cy="5105400"/>
          </a:xfrm>
        </p:spPr>
        <p:txBody>
          <a:bodyPr/>
          <a:lstStyle/>
          <a:p>
            <a:pPr marL="463550" indent="-463550">
              <a:buFont typeface="Arial" panose="020B0604020202020204" pitchFamily="34" charset="0"/>
              <a:buNone/>
            </a:pPr>
            <a:r>
              <a:rPr lang="en-US" altLang="en-US" sz="2800" b="1" dirty="0"/>
              <a:t>Q:	Where can someone sign up for Public Comment notification? </a:t>
            </a:r>
          </a:p>
          <a:p>
            <a:pPr marL="463550" indent="-463550">
              <a:buFont typeface="Arial" panose="020B0604020202020204" pitchFamily="34" charset="0"/>
              <a:buNone/>
            </a:pPr>
            <a:r>
              <a:rPr lang="en-US" altLang="en-US" sz="2800" dirty="0"/>
              <a:t>A: 	</a:t>
            </a:r>
            <a:r>
              <a:rPr lang="en-US" altLang="en-US" sz="2800" i="1" dirty="0"/>
              <a:t>If you would like to receive notices of quarterly Public Comment, please subscribe to the Medicaid ListServ. The subscription instructions are found here: </a:t>
            </a:r>
            <a:r>
              <a:rPr lang="en-US" altLang="en-US" sz="2800" u="sng" dirty="0">
                <a:hlinkClick r:id="rId3"/>
              </a:rPr>
              <a:t>http://www.michigan.gov/documents/LISTSERV_127789_7.pdf</a:t>
            </a:r>
            <a:r>
              <a:rPr lang="en-US" altLang="en-US" sz="2800" dirty="0"/>
              <a:t>.</a:t>
            </a:r>
            <a:r>
              <a:rPr lang="en-US" altLang="en-US" sz="2800" i="1" dirty="0"/>
              <a:t> Please select either “MHP_PROV” or “PHARM_PROV”. This subscription-based e-mail service notifies subscribers of important news relative to the Michigan Medicaid Health Plan and Pharmacy Programs, including Public Comment notices.</a:t>
            </a:r>
            <a:endParaRPr lang="en-US" alt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1CB5B-51E8-654F-28BC-D3C45DC22D33}"/>
              </a:ext>
            </a:extLst>
          </p:cNvPr>
          <p:cNvSpPr>
            <a:spLocks noGrp="1"/>
          </p:cNvSpPr>
          <p:nvPr>
            <p:ph type="title"/>
          </p:nvPr>
        </p:nvSpPr>
        <p:spPr/>
        <p:txBody>
          <a:bodyPr>
            <a:normAutofit/>
          </a:bodyPr>
          <a:lstStyle/>
          <a:p>
            <a:pPr algn="ctr"/>
            <a:r>
              <a:rPr lang="en-US" sz="3600" dirty="0"/>
              <a:t>Purpose of the Meeting</a:t>
            </a:r>
          </a:p>
        </p:txBody>
      </p:sp>
      <p:sp>
        <p:nvSpPr>
          <p:cNvPr id="3" name="Content Placeholder 2">
            <a:extLst>
              <a:ext uri="{FF2B5EF4-FFF2-40B4-BE49-F238E27FC236}">
                <a16:creationId xmlns:a16="http://schemas.microsoft.com/office/drawing/2014/main" id="{AE4E0A8A-462B-28A3-C3F5-6632CEF8883A}"/>
              </a:ext>
            </a:extLst>
          </p:cNvPr>
          <p:cNvSpPr>
            <a:spLocks noGrp="1"/>
          </p:cNvSpPr>
          <p:nvPr>
            <p:ph idx="1"/>
          </p:nvPr>
        </p:nvSpPr>
        <p:spPr/>
        <p:txBody>
          <a:bodyPr>
            <a:noAutofit/>
          </a:bodyPr>
          <a:lstStyle/>
          <a:p>
            <a:pPr eaLnBrk="1" hangingPunct="1">
              <a:spcBef>
                <a:spcPts val="1200"/>
              </a:spcBef>
              <a:buFont typeface="Arial" charset="0"/>
              <a:buChar char="•"/>
              <a:defRPr/>
            </a:pPr>
            <a:r>
              <a:rPr lang="en-US" altLang="en-US" sz="2200" dirty="0"/>
              <a:t>The purpose of our meeting today is to provide an annual forum for the public, stakeholders, and interested parties to comment on the Medicaid Health Plan Common Formulary.</a:t>
            </a:r>
          </a:p>
          <a:p>
            <a:pPr eaLnBrk="1" hangingPunct="1">
              <a:spcBef>
                <a:spcPts val="1200"/>
              </a:spcBef>
              <a:buFont typeface="Arial" charset="0"/>
              <a:buChar char="•"/>
              <a:defRPr/>
            </a:pPr>
            <a:endParaRPr lang="en-US" altLang="en-US" sz="2200" dirty="0"/>
          </a:p>
          <a:p>
            <a:pPr eaLnBrk="1" hangingPunct="1">
              <a:spcBef>
                <a:spcPts val="1200"/>
              </a:spcBef>
              <a:buFont typeface="Arial" charset="0"/>
              <a:buChar char="•"/>
              <a:defRPr/>
            </a:pPr>
            <a:r>
              <a:rPr lang="en-US" altLang="en-US" sz="2200" dirty="0"/>
              <a:t>This is the tenth annual public stakeholder forum and supplements the quarterly written public comment opportunities. </a:t>
            </a:r>
          </a:p>
          <a:p>
            <a:pPr eaLnBrk="1" hangingPunct="1">
              <a:spcBef>
                <a:spcPts val="1200"/>
              </a:spcBef>
              <a:buFont typeface="Arial" charset="0"/>
              <a:buChar char="•"/>
              <a:defRPr/>
            </a:pPr>
            <a:endParaRPr lang="en-US" altLang="en-US" sz="2200" dirty="0"/>
          </a:p>
          <a:p>
            <a:pPr eaLnBrk="1" hangingPunct="1">
              <a:spcBef>
                <a:spcPts val="1200"/>
              </a:spcBef>
              <a:buFont typeface="Arial" charset="0"/>
              <a:buChar char="•"/>
              <a:defRPr/>
            </a:pPr>
            <a:r>
              <a:rPr lang="en-US" sz="2200" dirty="0"/>
              <a:t>Please note that this meeting is not intended to be a venue for pharmaceutical drug product-specific presentations.</a:t>
            </a:r>
          </a:p>
          <a:p>
            <a:pPr lvl="1">
              <a:spcBef>
                <a:spcPct val="0"/>
              </a:spcBef>
              <a:defRPr/>
            </a:pPr>
            <a:endParaRPr lang="en-US" altLang="en-US" sz="2200" dirty="0">
              <a:cs typeface="Times New Roman" panose="02020603050405020304" pitchFamily="18" charset="0"/>
            </a:endParaRPr>
          </a:p>
        </p:txBody>
      </p:sp>
    </p:spTree>
    <p:extLst>
      <p:ext uri="{BB962C8B-B14F-4D97-AF65-F5344CB8AC3E}">
        <p14:creationId xmlns:p14="http://schemas.microsoft.com/office/powerpoint/2010/main" val="16515375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4">
            <a:extLst>
              <a:ext uri="{FF2B5EF4-FFF2-40B4-BE49-F238E27FC236}">
                <a16:creationId xmlns:a16="http://schemas.microsoft.com/office/drawing/2014/main" id="{A3B3165F-91EE-4562-AD58-14905FBFC25C}"/>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95235" name="Content Placeholder 1">
            <a:extLst>
              <a:ext uri="{FF2B5EF4-FFF2-40B4-BE49-F238E27FC236}">
                <a16:creationId xmlns:a16="http://schemas.microsoft.com/office/drawing/2014/main" id="{5E1D3927-E2B1-4728-9F24-5D5BD619F413}"/>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How do oncology drugs fall into the review process for the Common Formulary? </a:t>
            </a:r>
          </a:p>
          <a:p>
            <a:pPr marL="457200" indent="-457200">
              <a:buFont typeface="Arial" panose="020B0604020202020204" pitchFamily="34" charset="0"/>
              <a:buNone/>
            </a:pPr>
            <a:r>
              <a:rPr lang="en-US" altLang="en-US" sz="2800" dirty="0"/>
              <a:t>	</a:t>
            </a:r>
            <a:endParaRPr lang="en-US" altLang="en-US" sz="2800" b="1" dirty="0"/>
          </a:p>
          <a:p>
            <a:pPr marL="457200" indent="-457200">
              <a:buFont typeface="Arial" panose="020B0604020202020204" pitchFamily="34" charset="0"/>
              <a:buNone/>
            </a:pPr>
            <a:r>
              <a:rPr lang="en-US" altLang="en-US" sz="2800" dirty="0"/>
              <a:t>A: 	Oncology drugs are included the drug class review schedule for the Common Formulary. Notification of upcoming drug class reviews and public comment periods are listed on the MCO Common Formulary website.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4">
            <a:extLst>
              <a:ext uri="{FF2B5EF4-FFF2-40B4-BE49-F238E27FC236}">
                <a16:creationId xmlns:a16="http://schemas.microsoft.com/office/drawing/2014/main" id="{89F040F4-0F56-47F7-B16D-16D01A66A838}"/>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97283" name="Content Placeholder 1">
            <a:extLst>
              <a:ext uri="{FF2B5EF4-FFF2-40B4-BE49-F238E27FC236}">
                <a16:creationId xmlns:a16="http://schemas.microsoft.com/office/drawing/2014/main" id="{10B97639-AFC1-472D-B6E4-D847D2840C6C}"/>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500" b="1" dirty="0"/>
              <a:t>Q:	Are oncology new drugs reviewed by the Common Formulary on an ad-hoc basis? </a:t>
            </a:r>
            <a:r>
              <a:rPr lang="en-US" altLang="en-US" sz="2500" dirty="0"/>
              <a:t>	</a:t>
            </a:r>
            <a:endParaRPr lang="en-US" altLang="en-US" sz="2500" b="1" dirty="0"/>
          </a:p>
          <a:p>
            <a:pPr marL="457200" indent="-457200">
              <a:buFont typeface="Arial" panose="020B0604020202020204" pitchFamily="34" charset="0"/>
              <a:buNone/>
            </a:pPr>
            <a:r>
              <a:rPr lang="en-US" altLang="en-US" sz="2500" dirty="0"/>
              <a:t>A: 	The Common Formulary includes an annual review of oncology drugs within the antineoplastic drug class review. Effective June 8, 2022 as a result of Public Act 19 of 2022, the MCO Common Formulary coverage was updated for drugs used to treat cancer.  Cancer treatments, such as chemotherapy, are now covered without prior authorization by Medicaid Health Plans in addition to Fee-For-Service Medicaid.</a:t>
            </a:r>
          </a:p>
          <a:p>
            <a:pPr marL="457200" indent="-457200">
              <a:buFont typeface="Arial" panose="020B0604020202020204" pitchFamily="34" charset="0"/>
              <a:buNone/>
            </a:pPr>
            <a:endParaRPr lang="en-US" altLang="en-US" sz="28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4">
            <a:extLst>
              <a:ext uri="{FF2B5EF4-FFF2-40B4-BE49-F238E27FC236}">
                <a16:creationId xmlns:a16="http://schemas.microsoft.com/office/drawing/2014/main" id="{6519D31D-DF5F-4971-A491-6D9430B93442}"/>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99331" name="Content Placeholder 1">
            <a:extLst>
              <a:ext uri="{FF2B5EF4-FFF2-40B4-BE49-F238E27FC236}">
                <a16:creationId xmlns:a16="http://schemas.microsoft.com/office/drawing/2014/main" id="{0140E3D2-F530-43E5-8B0F-D84E219BDB6E}"/>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700" b="1" dirty="0"/>
              <a:t>Q:	Are public comments included in next quarterly meeting when it falls outside of the public comment window for the current meeting? </a:t>
            </a:r>
            <a:r>
              <a:rPr lang="en-US" altLang="en-US" sz="2700" dirty="0"/>
              <a:t>	</a:t>
            </a:r>
            <a:endParaRPr lang="en-US" altLang="en-US" sz="2700" b="1" dirty="0"/>
          </a:p>
          <a:p>
            <a:pPr marL="457200" indent="-457200">
              <a:buFont typeface="Arial" panose="020B0604020202020204" pitchFamily="34" charset="0"/>
              <a:buNone/>
            </a:pPr>
            <a:r>
              <a:rPr lang="en-US" altLang="en-US" sz="2700" dirty="0"/>
              <a:t>A:	If your public comment is submitted outside of the current public comment window, it will still be captured by the Department and included in the next Common Formulary Workgroup meeting. There are also no restrictions on the resubmission of a public comment. </a:t>
            </a:r>
            <a:r>
              <a:rPr lang="en-US" altLang="en-US" sz="2400" i="1" dirty="0"/>
              <a:t>Note: Based on stakeholder feedback and Public Comment requests for increased transparency and understandability, the Department updated the Common Formulary website to include the Drug Class &amp; Workgroup Review Schedule</a:t>
            </a:r>
            <a:r>
              <a:rPr lang="en-US" altLang="en-US" sz="2400" dirty="0"/>
              <a:t>	</a:t>
            </a:r>
          </a:p>
          <a:p>
            <a:pPr marL="457200" indent="-457200">
              <a:buFont typeface="Arial" panose="020B0604020202020204" pitchFamily="34" charset="0"/>
              <a:buNone/>
            </a:pPr>
            <a:endParaRPr lang="en-US" altLang="en-US" sz="28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4">
            <a:extLst>
              <a:ext uri="{FF2B5EF4-FFF2-40B4-BE49-F238E27FC236}">
                <a16:creationId xmlns:a16="http://schemas.microsoft.com/office/drawing/2014/main" id="{A4421C45-4A4C-4BDA-9503-1780C5EEB742}"/>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01379" name="Content Placeholder 1">
            <a:extLst>
              <a:ext uri="{FF2B5EF4-FFF2-40B4-BE49-F238E27FC236}">
                <a16:creationId xmlns:a16="http://schemas.microsoft.com/office/drawing/2014/main" id="{B7780AC9-53B8-4459-8C4C-36A197E9E40D}"/>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Does the Common Formulary Workgroup review medications in the psychotropic drug class? </a:t>
            </a:r>
          </a:p>
          <a:p>
            <a:pPr marL="457200" indent="-457200">
              <a:buFont typeface="Arial" panose="020B0604020202020204" pitchFamily="34" charset="0"/>
              <a:buNone/>
            </a:pPr>
            <a:r>
              <a:rPr lang="en-US" altLang="en-US" sz="2800" dirty="0"/>
              <a:t>	</a:t>
            </a:r>
            <a:endParaRPr lang="en-US" altLang="en-US" sz="2800" b="1" dirty="0"/>
          </a:p>
          <a:p>
            <a:pPr marL="457200" indent="-457200">
              <a:buFont typeface="Arial" panose="020B0604020202020204" pitchFamily="34" charset="0"/>
              <a:buNone/>
            </a:pPr>
            <a:r>
              <a:rPr lang="en-US" altLang="en-US" sz="2800" dirty="0"/>
              <a:t>A:	Psychotropic medications are not reviewed by the Common Formulary as they are not covered by the MCO’s. Psychotropic medications fall under the Fee-For-Service Pharmacy Program and are carved-out of Managed Care. 	</a:t>
            </a:r>
          </a:p>
          <a:p>
            <a:pPr marL="457200" indent="-457200">
              <a:buFont typeface="Arial" panose="020B0604020202020204" pitchFamily="34" charset="0"/>
              <a:buNone/>
            </a:pPr>
            <a:endParaRPr lang="en-US" altLang="en-US" sz="28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4">
            <a:extLst>
              <a:ext uri="{FF2B5EF4-FFF2-40B4-BE49-F238E27FC236}">
                <a16:creationId xmlns:a16="http://schemas.microsoft.com/office/drawing/2014/main" id="{4C314940-E2A4-418B-897A-DD2E7A11E37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07523" name="Content Placeholder 1">
            <a:extLst>
              <a:ext uri="{FF2B5EF4-FFF2-40B4-BE49-F238E27FC236}">
                <a16:creationId xmlns:a16="http://schemas.microsoft.com/office/drawing/2014/main" id="{E565AAFE-3A5C-4945-8276-701FBD2F1FE5}"/>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Why do certain smoking cessation and weight loss products have a prior authorization process? </a:t>
            </a:r>
          </a:p>
          <a:p>
            <a:pPr marL="457200" indent="-457200">
              <a:buFont typeface="Arial" panose="020B0604020202020204" pitchFamily="34" charset="0"/>
              <a:buNone/>
            </a:pPr>
            <a:r>
              <a:rPr lang="en-US" altLang="en-US" sz="1000" dirty="0"/>
              <a:t>	</a:t>
            </a:r>
          </a:p>
          <a:p>
            <a:pPr marL="457200" indent="-457200">
              <a:buFont typeface="Arial" panose="020B0604020202020204" pitchFamily="34" charset="0"/>
              <a:buNone/>
            </a:pPr>
            <a:r>
              <a:rPr lang="en-US" altLang="en-US" sz="2800" dirty="0"/>
              <a:t>A:	The Department requires the health plans to cover a multitude of smoking cessation products, with at least one of every form of each product covered without prior authorization. Weight loss products are covered based on formulary status and prior authorization criteria or any documentation submitted for non-formulary coverage exception with supporting evidenced-based literature. 	</a:t>
            </a:r>
          </a:p>
          <a:p>
            <a:pPr marL="457200" indent="-457200">
              <a:buFont typeface="Arial" panose="020B0604020202020204" pitchFamily="34" charset="0"/>
              <a:buNone/>
            </a:pPr>
            <a:r>
              <a:rPr lang="en-US" altLang="en-US" sz="2800" dirty="0"/>
              <a:t>	</a:t>
            </a:r>
          </a:p>
          <a:p>
            <a:pPr marL="457200" indent="-457200">
              <a:buFont typeface="Arial" panose="020B0604020202020204" pitchFamily="34" charset="0"/>
              <a:buNone/>
            </a:pPr>
            <a:endParaRPr lang="en-US" altLang="en-US" sz="28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Is there a mechanism in place for the continued coverage of acute care medications when a patient transitions from an inpatient to outpatient setting? </a:t>
            </a:r>
            <a:r>
              <a:rPr lang="en-US" altLang="en-US" sz="900" dirty="0"/>
              <a:t>	</a:t>
            </a:r>
          </a:p>
          <a:p>
            <a:pPr marL="457200" indent="-457200">
              <a:buFont typeface="Arial" panose="020B0604020202020204" pitchFamily="34" charset="0"/>
              <a:buNone/>
            </a:pPr>
            <a:r>
              <a:rPr lang="en-US" altLang="en-US" sz="2800" dirty="0"/>
              <a:t>A:	The Common Formulary Workgroup has made changes historically on issues associated with transition of care coverage as the result of public comment. If you learn of an example and want to advocate for that consideration, please submit a public comment for the workgroup to review.  Urgent medication access issues or concerns can be emailed to </a:t>
            </a:r>
            <a:r>
              <a:rPr lang="en-US" altLang="en-US" sz="2800" dirty="0">
                <a:hlinkClick r:id="rId3"/>
              </a:rPr>
              <a:t>MDHHSCommonFormulary@michigan.gov</a:t>
            </a:r>
            <a:r>
              <a:rPr lang="en-US" altLang="en-US" sz="2800" dirty="0"/>
              <a:t> </a:t>
            </a:r>
          </a:p>
          <a:p>
            <a:pPr marL="457200" indent="-457200">
              <a:buFont typeface="Arial" panose="020B0604020202020204" pitchFamily="34" charset="0"/>
              <a:buNone/>
            </a:pPr>
            <a:endParaRPr lang="en-US" altLang="en-US" sz="24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Do MCOs using the Common Formulary have to have the same level of coverage for drugs not on Single PDL? For example, one plan has a drug listed as preferred and another as Non preferred.</a:t>
            </a:r>
            <a:r>
              <a:rPr lang="en-US" altLang="en-US" sz="900" dirty="0"/>
              <a:t>	</a:t>
            </a:r>
          </a:p>
          <a:p>
            <a:pPr marL="457200" indent="-457200">
              <a:buFont typeface="Arial" panose="020B0604020202020204" pitchFamily="34" charset="0"/>
              <a:buNone/>
            </a:pPr>
            <a:endParaRPr lang="en-US" altLang="en-US" sz="900" dirty="0"/>
          </a:p>
          <a:p>
            <a:pPr marL="457200" indent="-457200">
              <a:buFont typeface="Arial" panose="020B0604020202020204" pitchFamily="34" charset="0"/>
              <a:buNone/>
            </a:pPr>
            <a:r>
              <a:rPr lang="en-US" altLang="en-US" sz="2800" dirty="0"/>
              <a:t>A:	</a:t>
            </a:r>
            <a:r>
              <a:rPr lang="en-US" sz="2800" dirty="0"/>
              <a:t>Single PDL drugs are coded the same in both FFS and MCO. For non-PDL drugs, plans can be less restrictive than the common formulary coverage. If Common Formulary requires a prior authorization (nonpreferred) then another plan could cover without Prior Authorization (preferred) if the drug is not on the Single PDL.</a:t>
            </a:r>
            <a:endParaRPr lang="en-US" altLang="en-US" sz="2800" dirty="0"/>
          </a:p>
        </p:txBody>
      </p:sp>
    </p:spTree>
    <p:extLst>
      <p:ext uri="{BB962C8B-B14F-4D97-AF65-F5344CB8AC3E}">
        <p14:creationId xmlns:p14="http://schemas.microsoft.com/office/powerpoint/2010/main" val="13621914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a:t>
            </a:r>
            <a:r>
              <a:rPr lang="en-US" sz="2800" b="1" dirty="0"/>
              <a:t>If a product moves to the single PDL from common formulary and it becomes more restrictive with the new criteria of the PDL, would it require the 10- day adverse action notice? </a:t>
            </a:r>
            <a:r>
              <a:rPr lang="en-US" altLang="en-US" sz="900" dirty="0"/>
              <a:t>	</a:t>
            </a:r>
          </a:p>
          <a:p>
            <a:pPr marL="457200" indent="-457200">
              <a:buFont typeface="Arial" panose="020B0604020202020204" pitchFamily="34" charset="0"/>
              <a:buNone/>
            </a:pPr>
            <a:endParaRPr lang="en-US" altLang="en-US" sz="900" dirty="0"/>
          </a:p>
          <a:p>
            <a:pPr marL="457200" indent="-457200">
              <a:buFont typeface="Arial" panose="020B0604020202020204" pitchFamily="34" charset="0"/>
              <a:buNone/>
            </a:pPr>
            <a:r>
              <a:rPr lang="en-US" altLang="en-US" sz="2800" dirty="0"/>
              <a:t>A:	</a:t>
            </a:r>
            <a:r>
              <a:rPr lang="en-US" sz="2800" dirty="0"/>
              <a:t>Yes, if any drug coverage becomes more restrictive, the plans have that 10-day adverse action notice requirement.</a:t>
            </a:r>
            <a:endParaRPr lang="en-US" altLang="en-US" sz="2800" dirty="0"/>
          </a:p>
        </p:txBody>
      </p:sp>
    </p:spTree>
    <p:extLst>
      <p:ext uri="{BB962C8B-B14F-4D97-AF65-F5344CB8AC3E}">
        <p14:creationId xmlns:p14="http://schemas.microsoft.com/office/powerpoint/2010/main" val="17310068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219200"/>
            <a:ext cx="8359775" cy="5105400"/>
          </a:xfrm>
        </p:spPr>
        <p:txBody>
          <a:bodyPr/>
          <a:lstStyle/>
          <a:p>
            <a:pPr marL="457200" indent="-457200">
              <a:buFont typeface="Arial" panose="020B0604020202020204" pitchFamily="34" charset="0"/>
              <a:buNone/>
            </a:pPr>
            <a:r>
              <a:rPr lang="en-US" altLang="en-US" sz="2800" b="1" dirty="0"/>
              <a:t>Q:	</a:t>
            </a:r>
            <a:r>
              <a:rPr lang="en-US" sz="2800" b="1" dirty="0"/>
              <a:t>When there are changes to the formulary, are there going to be any changes to the copays for the Medicaid Pharmacy health plans ?</a:t>
            </a:r>
            <a:endParaRPr lang="en-US" altLang="en-US" sz="2800" b="1" dirty="0"/>
          </a:p>
          <a:p>
            <a:pPr marL="457200" indent="-457200">
              <a:buFont typeface="Arial" panose="020B0604020202020204" pitchFamily="34" charset="0"/>
              <a:buNone/>
            </a:pPr>
            <a:endParaRPr lang="en-US" altLang="en-US" sz="900" dirty="0"/>
          </a:p>
          <a:p>
            <a:pPr marL="457200" indent="-457200">
              <a:buFont typeface="Arial" panose="020B0604020202020204" pitchFamily="34" charset="0"/>
              <a:buNone/>
            </a:pPr>
            <a:r>
              <a:rPr lang="en-US" altLang="en-US" sz="2800" dirty="0"/>
              <a:t>A:	</a:t>
            </a:r>
            <a:r>
              <a:rPr lang="en-US" sz="2400" dirty="0"/>
              <a:t>None of the Medicaid health plans have a copay at the point of sale. If there is a payment at the time, there is an issue that needs to be addressed. None of the members should go to the pharmacy and have to pay anything. The department is not aware of any changes regarding any Copays. HMP beneficiaries do not have any copays at the Point of Sale. They will receive a statement with any cost share responsibility amounts they owe quarterly. Copay questions can be sent to the health plan or the beneficiary hotline</a:t>
            </a:r>
            <a:r>
              <a:rPr lang="en-US" sz="1600" dirty="0"/>
              <a:t>.</a:t>
            </a:r>
            <a:endParaRPr lang="en-US" altLang="en-US" sz="2800" dirty="0"/>
          </a:p>
        </p:txBody>
      </p:sp>
    </p:spTree>
    <p:extLst>
      <p:ext uri="{BB962C8B-B14F-4D97-AF65-F5344CB8AC3E}">
        <p14:creationId xmlns:p14="http://schemas.microsoft.com/office/powerpoint/2010/main" val="3123136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altLang="en-US" sz="2800" b="1" dirty="0"/>
              <a:t>Q:	</a:t>
            </a:r>
            <a:r>
              <a:rPr lang="en-US" sz="2800" b="1" dirty="0"/>
              <a:t>Has the department implemented a process for public comment for FFS medical benefit, physician administered, carve out drugs? </a:t>
            </a:r>
            <a:endParaRPr lang="en-US" altLang="en-US" sz="2800" b="1" dirty="0"/>
          </a:p>
          <a:p>
            <a:pPr marL="457200" indent="-457200">
              <a:buFont typeface="Arial" panose="020B0604020202020204" pitchFamily="34" charset="0"/>
              <a:buNone/>
            </a:pPr>
            <a:r>
              <a:rPr lang="en-US" altLang="en-US" sz="2800" dirty="0"/>
              <a:t>A:	</a:t>
            </a:r>
            <a:r>
              <a:rPr lang="en-US" sz="2300" dirty="0"/>
              <a:t>For carve out drugs included in the Pharmacy benefit, the current public comment process would apply. If there are any additional public comment you can email these mailboxes below. MDHHSCommonFormulary@michigan.gov MDHHSPharmacyServices@michigan.gov Questions regarding medical benefits or public comment can be emailed to msapolicy@michigan.gov, this would be routed to the individual who oversees the related policy. Any proposed policy changes for medical benefit will be on our website and newspapers. The Department would ask that people would provide public comment on any of these. </a:t>
            </a:r>
            <a:endParaRPr lang="en-US" altLang="en-US" sz="2300" dirty="0"/>
          </a:p>
        </p:txBody>
      </p:sp>
    </p:spTree>
    <p:extLst>
      <p:ext uri="{BB962C8B-B14F-4D97-AF65-F5344CB8AC3E}">
        <p14:creationId xmlns:p14="http://schemas.microsoft.com/office/powerpoint/2010/main" val="187139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a:extLst>
              <a:ext uri="{FF2B5EF4-FFF2-40B4-BE49-F238E27FC236}">
                <a16:creationId xmlns:a16="http://schemas.microsoft.com/office/drawing/2014/main" id="{E353FD3C-2439-4222-BA7E-B6F7A402323B}"/>
              </a:ext>
            </a:extLst>
          </p:cNvPr>
          <p:cNvSpPr>
            <a:spLocks noGrp="1"/>
          </p:cNvSpPr>
          <p:nvPr>
            <p:ph type="title"/>
          </p:nvPr>
        </p:nvSpPr>
        <p:spPr/>
        <p:txBody>
          <a:bodyPr/>
          <a:lstStyle/>
          <a:p>
            <a:pPr eaLnBrk="1" hangingPunct="1"/>
            <a:r>
              <a:rPr lang="en-US" altLang="en-US" sz="3200" b="1" dirty="0">
                <a:solidFill>
                  <a:schemeClr val="tx2"/>
                </a:solidFill>
              </a:rPr>
              <a:t>Meeting Format</a:t>
            </a:r>
          </a:p>
        </p:txBody>
      </p:sp>
      <p:sp>
        <p:nvSpPr>
          <p:cNvPr id="13315" name="Content Placeholder 1">
            <a:extLst>
              <a:ext uri="{FF2B5EF4-FFF2-40B4-BE49-F238E27FC236}">
                <a16:creationId xmlns:a16="http://schemas.microsoft.com/office/drawing/2014/main" id="{64DAA209-9E5B-4339-B01E-8FA16B6A424C}"/>
              </a:ext>
            </a:extLst>
          </p:cNvPr>
          <p:cNvSpPr>
            <a:spLocks noGrp="1"/>
          </p:cNvSpPr>
          <p:nvPr>
            <p:ph idx="1"/>
          </p:nvPr>
        </p:nvSpPr>
        <p:spPr/>
        <p:txBody>
          <a:bodyPr>
            <a:normAutofit fontScale="92500" lnSpcReduction="20000"/>
          </a:bodyPr>
          <a:lstStyle/>
          <a:p>
            <a:pPr eaLnBrk="1" hangingPunct="1">
              <a:spcBef>
                <a:spcPts val="1200"/>
              </a:spcBef>
              <a:buFont typeface="Arial" charset="0"/>
              <a:buChar char="•"/>
              <a:defRPr/>
            </a:pPr>
            <a:r>
              <a:rPr lang="en-US" altLang="en-US" sz="2600" dirty="0"/>
              <a:t>We will provide a general overview of the Medicaid Health Plan Common Formulary.  There will be an opportunity after the presentation to ask questions and questions may be asked throughout as well.  </a:t>
            </a:r>
          </a:p>
          <a:p>
            <a:pPr eaLnBrk="1" hangingPunct="1">
              <a:spcBef>
                <a:spcPts val="1200"/>
              </a:spcBef>
              <a:buFont typeface="Arial" charset="0"/>
              <a:buChar char="•"/>
              <a:defRPr/>
            </a:pPr>
            <a:r>
              <a:rPr lang="en-US" altLang="en-US" sz="2600" dirty="0"/>
              <a:t>To allow us to review and post written responses after the meeting, please put questions in writing.  </a:t>
            </a:r>
            <a:r>
              <a:rPr lang="en-US" altLang="en-US" sz="2400" i="1" dirty="0"/>
              <a:t>Questions submitted in advance of the meeting will be </a:t>
            </a:r>
            <a:r>
              <a:rPr lang="en-US" altLang="en-US" sz="2400" i="1" dirty="0">
                <a:solidFill>
                  <a:srgbClr val="7030A0"/>
                </a:solidFill>
              </a:rPr>
              <a:t>read</a:t>
            </a:r>
            <a:r>
              <a:rPr lang="en-US" altLang="en-US" sz="2400" i="1" dirty="0"/>
              <a:t> and responded to first. </a:t>
            </a:r>
          </a:p>
          <a:p>
            <a:pPr eaLnBrk="1" hangingPunct="1">
              <a:spcBef>
                <a:spcPts val="1200"/>
              </a:spcBef>
              <a:buFont typeface="Arial" charset="0"/>
              <a:buChar char="•"/>
              <a:defRPr/>
            </a:pPr>
            <a:r>
              <a:rPr lang="en-US" altLang="en-US" sz="2600" dirty="0"/>
              <a:t>Individuals joining the stakeholder meeting will be asked for questions in the following order: First, questions submitted in writing via the meeting chat, then individuals prompted to unmute by the facilitator because they raised their hand in the meeting, lastly any additional questions when prompted by the facilitator. </a:t>
            </a:r>
          </a:p>
          <a:p>
            <a:pPr marL="0" indent="0" eaLnBrk="1" hangingPunct="1">
              <a:buFont typeface="Arial" charset="0"/>
              <a:buNone/>
              <a:defRPr/>
            </a:pPr>
            <a:endParaRPr lang="en-US" altLang="en-US" sz="2400" dirty="0"/>
          </a:p>
          <a:p>
            <a:pPr marL="0" indent="0" eaLnBrk="1" hangingPunct="1">
              <a:buFont typeface="Arial" charset="0"/>
              <a:buNone/>
              <a:defRPr/>
            </a:pPr>
            <a:endParaRPr lang="en-US" altLang="en-US" dirty="0"/>
          </a:p>
          <a:p>
            <a:pPr marL="0" indent="0" eaLnBrk="1" hangingPunct="1">
              <a:buFont typeface="Arial" charset="0"/>
              <a:buNone/>
              <a:defRPr/>
            </a:pPr>
            <a:endParaRPr lang="en-US" alt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altLang="en-US" sz="2800" b="1" dirty="0"/>
              <a:t>Q:	</a:t>
            </a:r>
            <a:r>
              <a:rPr lang="en-US" sz="2400" b="1" dirty="0"/>
              <a:t>When the state budget is approved and signed by the governor and impacts Medicaid products or services, how long is the typical implementation process for those changes? For instance, when would a new drug class become protected from PA?</a:t>
            </a:r>
          </a:p>
          <a:p>
            <a:pPr marL="457200" indent="-457200">
              <a:buFont typeface="Arial" panose="020B0604020202020204" pitchFamily="34" charset="0"/>
              <a:buNone/>
            </a:pPr>
            <a:endParaRPr lang="en-US" altLang="en-US" sz="2400" b="1" dirty="0"/>
          </a:p>
          <a:p>
            <a:pPr marL="457200" indent="-457200">
              <a:buFont typeface="Arial" panose="020B0604020202020204" pitchFamily="34" charset="0"/>
              <a:buNone/>
            </a:pPr>
            <a:r>
              <a:rPr lang="en-US" altLang="en-US" sz="2400" dirty="0"/>
              <a:t>A:	</a:t>
            </a:r>
            <a:r>
              <a:rPr lang="en-US" sz="2400" dirty="0"/>
              <a:t>Boilerplate section 1875 of the FY 23 appropriation act identified oral agents with FDA approved indication, to treat Duchenne’s Muscular Dystrophy as protected. That change was required to be implemented ASAP and retro effective as of October 1, 2022. Fee For Service Pharmacy and many of the Medicaid health plans implemented this new change in less than 30 days. All others were implemented by October 15, 2022. </a:t>
            </a:r>
            <a:endParaRPr lang="en-US" altLang="en-US" sz="2400" dirty="0"/>
          </a:p>
        </p:txBody>
      </p:sp>
    </p:spTree>
    <p:extLst>
      <p:ext uri="{BB962C8B-B14F-4D97-AF65-F5344CB8AC3E}">
        <p14:creationId xmlns:p14="http://schemas.microsoft.com/office/powerpoint/2010/main" val="34123635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altLang="en-US" sz="2800" b="1" dirty="0"/>
              <a:t>Q:	</a:t>
            </a:r>
            <a:r>
              <a:rPr lang="en-US" sz="2800" b="1" dirty="0"/>
              <a:t>Do MCOs need to wait until FFS makes new medical benefit drugs payable before they can make that drug payable? </a:t>
            </a:r>
          </a:p>
          <a:p>
            <a:pPr marL="457200" indent="-457200">
              <a:buFont typeface="Arial" panose="020B0604020202020204" pitchFamily="34" charset="0"/>
              <a:buNone/>
            </a:pPr>
            <a:endParaRPr lang="en-US" altLang="en-US" sz="2800" b="1" dirty="0"/>
          </a:p>
          <a:p>
            <a:pPr marL="457200" indent="-457200">
              <a:buFont typeface="Arial" panose="020B0604020202020204" pitchFamily="34" charset="0"/>
              <a:buNone/>
            </a:pPr>
            <a:r>
              <a:rPr lang="en-US" altLang="en-US" sz="2400" dirty="0"/>
              <a:t>A:	</a:t>
            </a:r>
            <a:r>
              <a:rPr lang="en-US" sz="2800" dirty="0"/>
              <a:t>Medical benefits are separate from the Common Formulary pharmacy. However, yes, a plan can make a new medical benefit plan payable before FFS. </a:t>
            </a:r>
            <a:endParaRPr lang="en-US" altLang="en-US" sz="2800" dirty="0"/>
          </a:p>
        </p:txBody>
      </p:sp>
    </p:spTree>
    <p:extLst>
      <p:ext uri="{BB962C8B-B14F-4D97-AF65-F5344CB8AC3E}">
        <p14:creationId xmlns:p14="http://schemas.microsoft.com/office/powerpoint/2010/main" val="12424260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altLang="en-US" sz="2800" b="1" dirty="0"/>
              <a:t>Q:	</a:t>
            </a:r>
            <a:r>
              <a:rPr lang="en-US" sz="2800" b="1" dirty="0"/>
              <a:t>Even though some drugs are not managed on the pharmacy benefit, is there a preferred drug list for drugs covered under the medical benefit? Is it based on the individual MCO?</a:t>
            </a:r>
          </a:p>
          <a:p>
            <a:pPr marL="457200" indent="-457200">
              <a:buFont typeface="Arial" panose="020B0604020202020204" pitchFamily="34" charset="0"/>
              <a:buNone/>
            </a:pPr>
            <a:endParaRPr lang="en-US" altLang="en-US" sz="2800" b="1" dirty="0"/>
          </a:p>
          <a:p>
            <a:pPr marL="457200" indent="-457200">
              <a:buFont typeface="Arial" panose="020B0604020202020204" pitchFamily="34" charset="0"/>
              <a:buNone/>
            </a:pPr>
            <a:r>
              <a:rPr lang="en-US" altLang="en-US" sz="2400" dirty="0"/>
              <a:t>A:	</a:t>
            </a:r>
            <a:r>
              <a:rPr lang="en-US" sz="2800" dirty="0"/>
              <a:t>The medical benefit is separate from the pharmacy benefit that the Common Formulary falls under. The panel is uncertain. The Department will survey the MHPs to find out if any have a PDL for their medical benefit.</a:t>
            </a:r>
            <a:endParaRPr lang="en-US" altLang="en-US" sz="2800" dirty="0"/>
          </a:p>
        </p:txBody>
      </p:sp>
    </p:spTree>
    <p:extLst>
      <p:ext uri="{BB962C8B-B14F-4D97-AF65-F5344CB8AC3E}">
        <p14:creationId xmlns:p14="http://schemas.microsoft.com/office/powerpoint/2010/main" val="32984252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altLang="en-US" sz="2800" b="1" dirty="0"/>
              <a:t>Q:	A</a:t>
            </a:r>
            <a:r>
              <a:rPr lang="en-US" sz="2800" b="1" dirty="0"/>
              <a:t>re there any savings reports related to the Single PDL that can be shared?</a:t>
            </a:r>
            <a:endParaRPr lang="en-US" altLang="en-US" sz="2800" b="1" dirty="0"/>
          </a:p>
          <a:p>
            <a:pPr marL="457200" indent="-457200">
              <a:buNone/>
            </a:pPr>
            <a:r>
              <a:rPr lang="en-US" altLang="en-US" sz="2400" dirty="0"/>
              <a:t>A:	</a:t>
            </a:r>
            <a:r>
              <a:rPr lang="en-US" sz="2800" dirty="0"/>
              <a:t>The Common Formulary was not originally established to save money but rather improve consistency of pharmacy coverage across contracted Medicaid Health Plans. However, since FY21, the Department is required to produce annual boilerplate reports that monitor for savings under the Single Preferred Drug List. The Department’s boilerplate reports are available at: </a:t>
            </a:r>
            <a:r>
              <a:rPr lang="en-US" sz="2800" dirty="0">
                <a:hlinkClick r:id="rId3"/>
              </a:rPr>
              <a:t>https://www.michigan.gov/mdhhs/inside-mdhhs/budgetfinance/boilerplate</a:t>
            </a:r>
            <a:r>
              <a:rPr lang="en-US" sz="2800" dirty="0"/>
              <a:t>. </a:t>
            </a:r>
            <a:r>
              <a:rPr lang="en-US" altLang="en-US" sz="2200" i="1" dirty="0"/>
              <a:t>See next slide for more details.</a:t>
            </a:r>
          </a:p>
          <a:p>
            <a:pPr marL="457200" indent="-457200">
              <a:buFont typeface="Arial" panose="020B0604020202020204" pitchFamily="34" charset="0"/>
              <a:buNone/>
            </a:pPr>
            <a:endParaRPr lang="en-US" altLang="en-US" sz="2800" dirty="0"/>
          </a:p>
        </p:txBody>
      </p:sp>
    </p:spTree>
    <p:extLst>
      <p:ext uri="{BB962C8B-B14F-4D97-AF65-F5344CB8AC3E}">
        <p14:creationId xmlns:p14="http://schemas.microsoft.com/office/powerpoint/2010/main" val="6705962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4">
            <a:extLst>
              <a:ext uri="{FF2B5EF4-FFF2-40B4-BE49-F238E27FC236}">
                <a16:creationId xmlns:a16="http://schemas.microsoft.com/office/drawing/2014/main" id="{5278E954-5B28-4047-B6AA-EEB8402CF2DB}"/>
              </a:ext>
            </a:extLst>
          </p:cNvPr>
          <p:cNvSpPr>
            <a:spLocks noGrp="1"/>
          </p:cNvSpPr>
          <p:nvPr>
            <p:ph type="title"/>
          </p:nvPr>
        </p:nvSpPr>
        <p:spPr>
          <a:xfrm>
            <a:off x="301625" y="228600"/>
            <a:ext cx="8534400" cy="530225"/>
          </a:xfrm>
        </p:spPr>
        <p:txBody>
          <a:bodyPr/>
          <a:lstStyle/>
          <a:p>
            <a:pPr eaLnBrk="1" hangingPunct="1"/>
            <a:r>
              <a:rPr lang="en-US" altLang="en-US" sz="3200" b="1" dirty="0">
                <a:solidFill>
                  <a:schemeClr val="tx2"/>
                </a:solidFill>
              </a:rPr>
              <a:t>Additional Questions/Answers</a:t>
            </a:r>
            <a:br>
              <a:rPr lang="en-US" altLang="en-US" sz="3200" b="1" dirty="0">
                <a:solidFill>
                  <a:schemeClr val="tx2"/>
                </a:solidFill>
              </a:rPr>
            </a:br>
            <a:r>
              <a:rPr lang="en-US" altLang="en-US" sz="3200" b="1" dirty="0">
                <a:solidFill>
                  <a:schemeClr val="tx2"/>
                </a:solidFill>
              </a:rPr>
              <a:t>MCO Common Formulary</a:t>
            </a:r>
          </a:p>
        </p:txBody>
      </p:sp>
      <p:sp>
        <p:nvSpPr>
          <p:cNvPr id="113667" name="Content Placeholder 1">
            <a:extLst>
              <a:ext uri="{FF2B5EF4-FFF2-40B4-BE49-F238E27FC236}">
                <a16:creationId xmlns:a16="http://schemas.microsoft.com/office/drawing/2014/main" id="{7961DF13-1863-4A52-93EA-4595D4311DAE}"/>
              </a:ext>
            </a:extLst>
          </p:cNvPr>
          <p:cNvSpPr>
            <a:spLocks noGrp="1"/>
          </p:cNvSpPr>
          <p:nvPr>
            <p:ph idx="1"/>
          </p:nvPr>
        </p:nvSpPr>
        <p:spPr>
          <a:xfrm>
            <a:off x="476250" y="1066800"/>
            <a:ext cx="8359775" cy="5410200"/>
          </a:xfrm>
        </p:spPr>
        <p:txBody>
          <a:bodyPr/>
          <a:lstStyle/>
          <a:p>
            <a:pPr marL="457200" indent="-457200">
              <a:buFont typeface="Arial" panose="020B0604020202020204" pitchFamily="34" charset="0"/>
              <a:buNone/>
            </a:pPr>
            <a:r>
              <a:rPr lang="en-US" sz="2400" dirty="0"/>
              <a:t>       </a:t>
            </a:r>
          </a:p>
          <a:p>
            <a:pPr marL="457200" indent="-457200">
              <a:buFont typeface="Arial" panose="020B0604020202020204" pitchFamily="34" charset="0"/>
              <a:buNone/>
            </a:pPr>
            <a:r>
              <a:rPr lang="en-US" sz="2400" dirty="0"/>
              <a:t>       </a:t>
            </a:r>
            <a:r>
              <a:rPr lang="en-US" sz="2800" dirty="0"/>
              <a:t>Select the link to Reports Required by MDHHS Appropriations Boilerplate 2016-2025 then you can filter by fiscal year (</a:t>
            </a:r>
            <a:r>
              <a:rPr lang="en-US" sz="2800"/>
              <a:t>e.g., 2024) and </a:t>
            </a:r>
            <a:r>
              <a:rPr lang="en-US" sz="2800" dirty="0"/>
              <a:t>enter ‘1879’ then click Search/Enter. The Section 1879(2) is the boilerplate requirement for a report on Managed Care Pharmacy Expenditures &amp; Rebates including the Single PDL Supplemental rebates (pre and post Single PDL implementation along with future projections.)</a:t>
            </a:r>
            <a:endParaRPr lang="en-US" altLang="en-US" sz="2800" dirty="0"/>
          </a:p>
        </p:txBody>
      </p:sp>
    </p:spTree>
    <p:extLst>
      <p:ext uri="{BB962C8B-B14F-4D97-AF65-F5344CB8AC3E}">
        <p14:creationId xmlns:p14="http://schemas.microsoft.com/office/powerpoint/2010/main" val="40006629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4">
            <a:extLst>
              <a:ext uri="{FF2B5EF4-FFF2-40B4-BE49-F238E27FC236}">
                <a16:creationId xmlns:a16="http://schemas.microsoft.com/office/drawing/2014/main" id="{2B8786AD-FA9C-453D-B861-ACE153F962B0}"/>
              </a:ext>
            </a:extLst>
          </p:cNvPr>
          <p:cNvSpPr>
            <a:spLocks noGrp="1"/>
          </p:cNvSpPr>
          <p:nvPr>
            <p:ph type="title"/>
          </p:nvPr>
        </p:nvSpPr>
        <p:spPr/>
        <p:txBody>
          <a:bodyPr/>
          <a:lstStyle/>
          <a:p>
            <a:pPr eaLnBrk="1" hangingPunct="1"/>
            <a:r>
              <a:rPr lang="en-US" altLang="en-US" sz="3200" b="1" dirty="0">
                <a:solidFill>
                  <a:schemeClr val="tx2"/>
                </a:solidFill>
              </a:rPr>
              <a:t>Additional Questions</a:t>
            </a:r>
          </a:p>
        </p:txBody>
      </p:sp>
      <p:sp>
        <p:nvSpPr>
          <p:cNvPr id="38915" name="Content Placeholder 1">
            <a:extLst>
              <a:ext uri="{FF2B5EF4-FFF2-40B4-BE49-F238E27FC236}">
                <a16:creationId xmlns:a16="http://schemas.microsoft.com/office/drawing/2014/main" id="{8B6EBBB2-0A5B-4F01-B417-D08EAF8EB1FE}"/>
              </a:ext>
            </a:extLst>
          </p:cNvPr>
          <p:cNvSpPr>
            <a:spLocks noGrp="1"/>
          </p:cNvSpPr>
          <p:nvPr>
            <p:ph idx="1"/>
          </p:nvPr>
        </p:nvSpPr>
        <p:spPr/>
        <p:txBody>
          <a:bodyPr/>
          <a:lstStyle/>
          <a:p>
            <a:pPr>
              <a:defRPr/>
            </a:pPr>
            <a:r>
              <a:rPr lang="en-US" altLang="en-US" sz="2800" dirty="0"/>
              <a:t>We would like to open the remainder of the meeting up for stakeholder questions. </a:t>
            </a:r>
          </a:p>
          <a:p>
            <a:pPr>
              <a:defRPr/>
            </a:pPr>
            <a:endParaRPr lang="en-US" altLang="en-US" sz="800" dirty="0"/>
          </a:p>
          <a:p>
            <a:pPr lvl="1">
              <a:defRPr/>
            </a:pPr>
            <a:r>
              <a:rPr lang="en-US" altLang="en-US" sz="2400" dirty="0"/>
              <a:t>Review of questions submitted in advance.</a:t>
            </a:r>
          </a:p>
          <a:p>
            <a:pPr lvl="1">
              <a:defRPr/>
            </a:pPr>
            <a:r>
              <a:rPr lang="en-US" altLang="en-US" sz="2400" dirty="0"/>
              <a:t>Review of Zoom video participant questions in order and coordinated by the meeting facilitator: </a:t>
            </a:r>
          </a:p>
          <a:p>
            <a:pPr lvl="2">
              <a:defRPr/>
            </a:pPr>
            <a:r>
              <a:rPr lang="en-US" altLang="en-US" sz="2000" dirty="0"/>
              <a:t>Questions in the Chat</a:t>
            </a:r>
          </a:p>
          <a:p>
            <a:pPr lvl="2">
              <a:defRPr/>
            </a:pPr>
            <a:r>
              <a:rPr lang="en-US" altLang="en-US" sz="2000" dirty="0"/>
              <a:t>Participants taking themselves off of mute</a:t>
            </a:r>
          </a:p>
          <a:p>
            <a:pPr lvl="1">
              <a:defRPr/>
            </a:pPr>
            <a:r>
              <a:rPr lang="en-US" altLang="en-US" sz="2400" dirty="0"/>
              <a:t>All other questions from stakeholders joining by telephone.   </a:t>
            </a:r>
          </a:p>
          <a:p>
            <a:pPr>
              <a:defRPr/>
            </a:pPr>
            <a:endParaRPr lang="en-US" altLang="en-US" sz="800" dirty="0"/>
          </a:p>
          <a:p>
            <a:pPr marL="0" indent="0">
              <a:buNone/>
              <a:defRPr/>
            </a:pPr>
            <a:endParaRPr lang="en-US" altLang="en-US" sz="2800" dirty="0"/>
          </a:p>
          <a:p>
            <a:pPr marL="0" indent="0" algn="ctr" eaLnBrk="1" hangingPunct="1">
              <a:buFont typeface="Arial" panose="020B0604020202020204" pitchFamily="34" charset="0"/>
              <a:buNone/>
              <a:defRPr/>
            </a:pPr>
            <a:endParaRPr lang="en-US" alt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4">
            <a:extLst>
              <a:ext uri="{FF2B5EF4-FFF2-40B4-BE49-F238E27FC236}">
                <a16:creationId xmlns:a16="http://schemas.microsoft.com/office/drawing/2014/main" id="{2B8786AD-FA9C-453D-B861-ACE153F962B0}"/>
              </a:ext>
            </a:extLst>
          </p:cNvPr>
          <p:cNvSpPr>
            <a:spLocks noGrp="1"/>
          </p:cNvSpPr>
          <p:nvPr>
            <p:ph type="title"/>
          </p:nvPr>
        </p:nvSpPr>
        <p:spPr/>
        <p:txBody>
          <a:bodyPr/>
          <a:lstStyle/>
          <a:p>
            <a:pPr eaLnBrk="1" hangingPunct="1"/>
            <a:r>
              <a:rPr lang="en-US" altLang="en-US" sz="3200" b="1" dirty="0"/>
              <a:t>Thank You!</a:t>
            </a:r>
          </a:p>
        </p:txBody>
      </p:sp>
      <p:sp>
        <p:nvSpPr>
          <p:cNvPr id="38915" name="Content Placeholder 1">
            <a:extLst>
              <a:ext uri="{FF2B5EF4-FFF2-40B4-BE49-F238E27FC236}">
                <a16:creationId xmlns:a16="http://schemas.microsoft.com/office/drawing/2014/main" id="{8B6EBBB2-0A5B-4F01-B417-D08EAF8EB1FE}"/>
              </a:ext>
            </a:extLst>
          </p:cNvPr>
          <p:cNvSpPr>
            <a:spLocks noGrp="1"/>
          </p:cNvSpPr>
          <p:nvPr>
            <p:ph idx="4294967295"/>
          </p:nvPr>
        </p:nvSpPr>
        <p:spPr>
          <a:xfrm>
            <a:off x="628650" y="990600"/>
            <a:ext cx="8183563" cy="5105400"/>
          </a:xfrm>
        </p:spPr>
        <p:txBody>
          <a:bodyPr/>
          <a:lstStyle/>
          <a:p>
            <a:pPr marL="0" indent="0" algn="ctr" eaLnBrk="1" hangingPunct="1">
              <a:buFont typeface="Arial" panose="020B0604020202020204" pitchFamily="34" charset="0"/>
              <a:buNone/>
              <a:defRPr/>
            </a:pPr>
            <a:r>
              <a:rPr lang="en-US" altLang="en-US" dirty="0">
                <a:solidFill>
                  <a:schemeClr val="bg1"/>
                </a:solidFill>
              </a:rPr>
              <a:t>Thank you for joining us today and providing your valuable input regarding the MCO Common Formulary.  </a:t>
            </a:r>
          </a:p>
          <a:p>
            <a:pPr marL="0" indent="0" algn="ctr" eaLnBrk="1" hangingPunct="1">
              <a:buFont typeface="Arial" panose="020B0604020202020204" pitchFamily="34" charset="0"/>
              <a:buNone/>
              <a:defRPr/>
            </a:pPr>
            <a:endParaRPr lang="en-US" altLang="en-US" dirty="0">
              <a:solidFill>
                <a:schemeClr val="bg1"/>
              </a:solidFill>
            </a:endParaRPr>
          </a:p>
          <a:p>
            <a:pPr marL="0" indent="0" algn="ctr" eaLnBrk="1" hangingPunct="1">
              <a:buFont typeface="Arial" panose="020B0604020202020204" pitchFamily="34" charset="0"/>
              <a:buNone/>
              <a:defRPr/>
            </a:pPr>
            <a:r>
              <a:rPr lang="en-US" altLang="en-US" dirty="0">
                <a:solidFill>
                  <a:schemeClr val="bg1"/>
                </a:solidFill>
              </a:rPr>
              <a:t>Additional questions can be directed to: </a:t>
            </a:r>
            <a:r>
              <a:rPr lang="en-US" altLang="en-US" dirty="0">
                <a:hlinkClick r:id="rId3"/>
              </a:rPr>
              <a:t>MDHHSCommonFormulary@michigan.gov</a:t>
            </a:r>
            <a:endParaRPr lang="en-US" altLang="en-US" dirty="0"/>
          </a:p>
        </p:txBody>
      </p:sp>
    </p:spTree>
    <p:extLst>
      <p:ext uri="{BB962C8B-B14F-4D97-AF65-F5344CB8AC3E}">
        <p14:creationId xmlns:p14="http://schemas.microsoft.com/office/powerpoint/2010/main" val="3871106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a:extLst>
              <a:ext uri="{FF2B5EF4-FFF2-40B4-BE49-F238E27FC236}">
                <a16:creationId xmlns:a16="http://schemas.microsoft.com/office/drawing/2014/main" id="{FC67166E-6462-4783-89B3-18F05B33D4F5}"/>
              </a:ext>
            </a:extLst>
          </p:cNvPr>
          <p:cNvSpPr>
            <a:spLocks noGrp="1"/>
          </p:cNvSpPr>
          <p:nvPr>
            <p:ph type="title"/>
          </p:nvPr>
        </p:nvSpPr>
        <p:spPr/>
        <p:txBody>
          <a:bodyPr/>
          <a:lstStyle/>
          <a:p>
            <a:pPr eaLnBrk="1" hangingPunct="1"/>
            <a:r>
              <a:rPr lang="en-US" altLang="en-US" sz="3200" b="1" dirty="0">
                <a:solidFill>
                  <a:schemeClr val="tx2"/>
                </a:solidFill>
              </a:rPr>
              <a:t>Meeting Format</a:t>
            </a:r>
          </a:p>
        </p:txBody>
      </p:sp>
      <p:sp>
        <p:nvSpPr>
          <p:cNvPr id="13315" name="Content Placeholder 1">
            <a:extLst>
              <a:ext uri="{FF2B5EF4-FFF2-40B4-BE49-F238E27FC236}">
                <a16:creationId xmlns:a16="http://schemas.microsoft.com/office/drawing/2014/main" id="{6C722A0D-65DE-482E-B477-DDF7E894A121}"/>
              </a:ext>
            </a:extLst>
          </p:cNvPr>
          <p:cNvSpPr>
            <a:spLocks noGrp="1"/>
          </p:cNvSpPr>
          <p:nvPr>
            <p:ph idx="1"/>
          </p:nvPr>
        </p:nvSpPr>
        <p:spPr/>
        <p:txBody>
          <a:bodyPr/>
          <a:lstStyle/>
          <a:p>
            <a:pPr eaLnBrk="1" hangingPunct="1">
              <a:spcBef>
                <a:spcPts val="1200"/>
              </a:spcBef>
              <a:buFont typeface="Arial" charset="0"/>
              <a:buChar char="•"/>
              <a:defRPr/>
            </a:pPr>
            <a:r>
              <a:rPr lang="en-US" altLang="en-US" sz="2600" dirty="0"/>
              <a:t>There are no limits on the number of questions (but to allow everyone opportunity, individuals should limit to no more than two questions at a time, unless instructed otherwise).</a:t>
            </a:r>
          </a:p>
          <a:p>
            <a:pPr eaLnBrk="1" hangingPunct="1">
              <a:spcBef>
                <a:spcPts val="1200"/>
              </a:spcBef>
              <a:buFont typeface="Arial" charset="0"/>
              <a:buChar char="•"/>
              <a:defRPr/>
            </a:pPr>
            <a:r>
              <a:rPr lang="en-US" altLang="en-US" sz="2600" dirty="0"/>
              <a:t>If you do not wish to ask your question during the meeting, you may submit your questions to the Common Formulary mailbox at </a:t>
            </a:r>
            <a:r>
              <a:rPr lang="en-US" altLang="en-US" sz="2600" dirty="0">
                <a:hlinkClick r:id="rId3"/>
              </a:rPr>
              <a:t>MDHHSCommonFormulary@michigan.gov</a:t>
            </a:r>
            <a:r>
              <a:rPr lang="en-US" altLang="en-US" sz="2600" dirty="0"/>
              <a:t> </a:t>
            </a:r>
          </a:p>
          <a:p>
            <a:pPr eaLnBrk="1" hangingPunct="1">
              <a:spcBef>
                <a:spcPts val="1200"/>
              </a:spcBef>
              <a:buFont typeface="Arial" charset="0"/>
              <a:buChar char="•"/>
              <a:defRPr/>
            </a:pPr>
            <a:r>
              <a:rPr lang="en-US" altLang="en-US" sz="2600" dirty="0"/>
              <a:t>Panelists may respond to questions during the meeting or choose to defer a response pending further review.</a:t>
            </a:r>
          </a:p>
          <a:p>
            <a:pPr eaLnBrk="1" hangingPunct="1">
              <a:buFont typeface="Arial" charset="0"/>
              <a:buChar char="•"/>
              <a:defRPr/>
            </a:pPr>
            <a:endParaRPr lang="en-US" altLang="en-US" sz="2400" dirty="0"/>
          </a:p>
          <a:p>
            <a:pPr marL="0" indent="0" eaLnBrk="1" hangingPunct="1">
              <a:buFont typeface="Arial" charset="0"/>
              <a:buNone/>
              <a:defRPr/>
            </a:pPr>
            <a:endParaRPr lang="en-US" altLang="en-US" sz="2400" dirty="0"/>
          </a:p>
          <a:p>
            <a:pPr marL="0" indent="0" eaLnBrk="1" hangingPunct="1">
              <a:buFont typeface="Arial" charset="0"/>
              <a:buNone/>
              <a:defRPr/>
            </a:pPr>
            <a:endParaRPr lang="en-US" altLang="en-US" dirty="0"/>
          </a:p>
          <a:p>
            <a:pPr marL="0" indent="0" eaLnBrk="1" hangingPunct="1">
              <a:buFont typeface="Arial" charset="0"/>
              <a:buNone/>
              <a:defRPr/>
            </a:pPr>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a:extLst>
              <a:ext uri="{FF2B5EF4-FFF2-40B4-BE49-F238E27FC236}">
                <a16:creationId xmlns:a16="http://schemas.microsoft.com/office/drawing/2014/main" id="{557307AF-D3B5-45EF-A37A-D47B3B368F49}"/>
              </a:ext>
            </a:extLst>
          </p:cNvPr>
          <p:cNvSpPr>
            <a:spLocks noGrp="1"/>
          </p:cNvSpPr>
          <p:nvPr>
            <p:ph type="title"/>
          </p:nvPr>
        </p:nvSpPr>
        <p:spPr/>
        <p:txBody>
          <a:bodyPr/>
          <a:lstStyle/>
          <a:p>
            <a:pPr eaLnBrk="1" hangingPunct="1"/>
            <a:r>
              <a:rPr lang="en-US" altLang="en-US" sz="3200" b="1" dirty="0"/>
              <a:t>MHP Common Formulary</a:t>
            </a:r>
          </a:p>
        </p:txBody>
      </p:sp>
      <p:sp>
        <p:nvSpPr>
          <p:cNvPr id="13315" name="Content Placeholder 1">
            <a:extLst>
              <a:ext uri="{FF2B5EF4-FFF2-40B4-BE49-F238E27FC236}">
                <a16:creationId xmlns:a16="http://schemas.microsoft.com/office/drawing/2014/main" id="{190AE24F-709C-483B-BBC8-438E581E9B80}"/>
              </a:ext>
            </a:extLst>
          </p:cNvPr>
          <p:cNvSpPr>
            <a:spLocks noGrp="1"/>
          </p:cNvSpPr>
          <p:nvPr>
            <p:ph idx="1"/>
          </p:nvPr>
        </p:nvSpPr>
        <p:spPr/>
        <p:txBody>
          <a:bodyPr>
            <a:normAutofit lnSpcReduction="10000"/>
          </a:bodyPr>
          <a:lstStyle/>
          <a:p>
            <a:r>
              <a:rPr lang="en-US" altLang="en-US" sz="2800" dirty="0"/>
              <a:t>A base formulary that is common across all health plans for the current Comprehensive Health Plan contract year.</a:t>
            </a:r>
          </a:p>
          <a:p>
            <a:endParaRPr lang="en-US" altLang="en-US" sz="700" dirty="0"/>
          </a:p>
          <a:p>
            <a:r>
              <a:rPr lang="en-US" altLang="en-US" sz="2800" dirty="0"/>
              <a:t>First created as required under Section 1806 of Public Act 84 of 2015 and fully implemented September 30, 2016.</a:t>
            </a:r>
          </a:p>
          <a:p>
            <a:endParaRPr lang="en-US" altLang="en-US" sz="700" dirty="0"/>
          </a:p>
          <a:p>
            <a:r>
              <a:rPr lang="en-US" altLang="en-US" sz="2800" dirty="0"/>
              <a:t>The Common Formulary only applies to pharmacy claims paid by Medicaid Health Plans </a:t>
            </a:r>
          </a:p>
          <a:p>
            <a:pPr lvl="1"/>
            <a:r>
              <a:rPr lang="en-US" altLang="en-US" sz="1600" i="1" dirty="0"/>
              <a:t>it does not apply to MHP medical claims or Fee-for-Service paid medical or pharmacy claims</a:t>
            </a:r>
            <a:endParaRPr lang="en-US" altLang="en-US" sz="2800" dirty="0"/>
          </a:p>
          <a:p>
            <a:pPr eaLnBrk="1" hangingPunct="1"/>
            <a:endParaRPr lang="en-US" alt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4">
            <a:extLst>
              <a:ext uri="{FF2B5EF4-FFF2-40B4-BE49-F238E27FC236}">
                <a16:creationId xmlns:a16="http://schemas.microsoft.com/office/drawing/2014/main" id="{DE4E9805-88BC-43D3-AF5E-48ECA131D7CE}"/>
              </a:ext>
            </a:extLst>
          </p:cNvPr>
          <p:cNvSpPr>
            <a:spLocks noGrp="1"/>
          </p:cNvSpPr>
          <p:nvPr>
            <p:ph type="title"/>
          </p:nvPr>
        </p:nvSpPr>
        <p:spPr/>
        <p:txBody>
          <a:bodyPr/>
          <a:lstStyle/>
          <a:p>
            <a:pPr eaLnBrk="1" hangingPunct="1"/>
            <a:r>
              <a:rPr lang="en-US" altLang="en-US" sz="3200" b="1" dirty="0"/>
              <a:t>Purpose of the Common Formulary</a:t>
            </a:r>
          </a:p>
        </p:txBody>
      </p:sp>
      <p:sp>
        <p:nvSpPr>
          <p:cNvPr id="15363" name="Content Placeholder 1">
            <a:extLst>
              <a:ext uri="{FF2B5EF4-FFF2-40B4-BE49-F238E27FC236}">
                <a16:creationId xmlns:a16="http://schemas.microsoft.com/office/drawing/2014/main" id="{66E08A11-EE0E-498A-8801-184E975D3ADC}"/>
              </a:ext>
            </a:extLst>
          </p:cNvPr>
          <p:cNvSpPr>
            <a:spLocks noGrp="1"/>
          </p:cNvSpPr>
          <p:nvPr>
            <p:ph idx="1"/>
          </p:nvPr>
        </p:nvSpPr>
        <p:spPr/>
        <p:txBody>
          <a:bodyPr/>
          <a:lstStyle/>
          <a:p>
            <a:r>
              <a:rPr lang="en-US" altLang="en-US" sz="2800" dirty="0"/>
              <a:t>Promote continuity of care.</a:t>
            </a:r>
          </a:p>
          <a:p>
            <a:endParaRPr lang="en-US" altLang="en-US" sz="700" dirty="0"/>
          </a:p>
          <a:p>
            <a:r>
              <a:rPr lang="en-US" altLang="en-US" sz="2800" dirty="0"/>
              <a:t>Reduce interruptions in a beneficiary’s drug therapy due to a change in health plan.</a:t>
            </a:r>
          </a:p>
          <a:p>
            <a:endParaRPr lang="en-US" altLang="en-US" sz="700" dirty="0"/>
          </a:p>
          <a:p>
            <a:r>
              <a:rPr lang="en-US" altLang="en-US" sz="2800" dirty="0"/>
              <a:t>Streamline drug coverage policies and reduce administrative burden for providers.</a:t>
            </a:r>
          </a:p>
          <a:p>
            <a:endParaRPr lang="en-US" altLang="en-US" sz="700" dirty="0"/>
          </a:p>
          <a:p>
            <a:r>
              <a:rPr lang="en-US" altLang="en-US" sz="2800" dirty="0"/>
              <a:t>Facilitate collaboration among health plans.</a:t>
            </a:r>
          </a:p>
          <a:p>
            <a:pPr eaLnBrk="1" hangingPunct="1"/>
            <a:endParaRPr lang="en-US" alt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10216</TotalTime>
  <Words>5443</Words>
  <Application>Microsoft Office PowerPoint</Application>
  <PresentationFormat>On-screen Show (4:3)</PresentationFormat>
  <Paragraphs>327</Paragraphs>
  <Slides>66</Slides>
  <Notes>63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66</vt:i4>
      </vt:variant>
    </vt:vector>
  </HeadingPairs>
  <TitlesOfParts>
    <vt:vector size="73" baseType="lpstr">
      <vt:lpstr>Aptos</vt:lpstr>
      <vt:lpstr>Arial</vt:lpstr>
      <vt:lpstr>Calibri</vt:lpstr>
      <vt:lpstr>Georgia</vt:lpstr>
      <vt:lpstr>Times New Roman</vt:lpstr>
      <vt:lpstr>Office Theme</vt:lpstr>
      <vt:lpstr>1_Office Theme</vt:lpstr>
      <vt:lpstr>Medicaid Health Plan MCO Common Formulary</vt:lpstr>
      <vt:lpstr>PowerPoint Presentation</vt:lpstr>
      <vt:lpstr>Artificial Intelligence (AI)</vt:lpstr>
      <vt:lpstr>Welcome and Panel Introductions</vt:lpstr>
      <vt:lpstr>Purpose of the Meeting</vt:lpstr>
      <vt:lpstr>Meeting Format</vt:lpstr>
      <vt:lpstr>Meeting Format</vt:lpstr>
      <vt:lpstr>MHP Common Formulary</vt:lpstr>
      <vt:lpstr>Purpose of the Common Formulary</vt:lpstr>
      <vt:lpstr>Website</vt:lpstr>
      <vt:lpstr>MHP Common Formulary Review</vt:lpstr>
      <vt:lpstr>Common Formulary Workgroup (As of October 1, 2024) </vt:lpstr>
      <vt:lpstr>MCO Common Formulary Workgroup</vt:lpstr>
      <vt:lpstr>Workgroup Recommendations</vt:lpstr>
      <vt:lpstr>Michigan Pharmaceutical Product List (MPPL)</vt:lpstr>
      <vt:lpstr>Drugs That Are Carved Out of Managed Care</vt:lpstr>
      <vt:lpstr>MDHHS Public Health Initiatives</vt:lpstr>
      <vt:lpstr>Products Covered As A Medical Benefit</vt:lpstr>
      <vt:lpstr>Vitamins and Supplements</vt:lpstr>
      <vt:lpstr>Transition of Formulary Changes</vt:lpstr>
      <vt:lpstr>Maintenance of Common Formulary</vt:lpstr>
      <vt:lpstr>Maintenance of Common Formulary</vt:lpstr>
      <vt:lpstr>The Single PDL (10/1/2020)</vt:lpstr>
      <vt:lpstr>Single PDL coverage in Common Formulary</vt:lpstr>
      <vt:lpstr>Single PDL coverage in Common Formulary</vt:lpstr>
      <vt:lpstr>Single PDL coverage in Common Formulary</vt:lpstr>
      <vt:lpstr>Major Changes in 2022</vt:lpstr>
      <vt:lpstr>Coverage Requirements</vt:lpstr>
      <vt:lpstr>Compliance Monitoring: Formulary Maintenance</vt:lpstr>
      <vt:lpstr>Compliance Monitoring: Formulary Maintenance</vt:lpstr>
      <vt:lpstr>Public Comment: Formulary Maintenance</vt:lpstr>
      <vt:lpstr>Drug Class &amp; Workgroup Review Schedule 2025 www.Michigan.gov/MCOPharmacy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Frequently Asked Questions About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Questions/Answers MCO Common Formulary</vt:lpstr>
      <vt:lpstr>Additional Questions</vt:lpstr>
      <vt:lpstr>Thank You!</vt:lpstr>
    </vt:vector>
  </TitlesOfParts>
  <Company>State Of Michigan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pRESENTATION</dc:title>
  <dc:creator>Muentener Paul</dc:creator>
  <cp:lastModifiedBy>England, Glenda (DHHS)</cp:lastModifiedBy>
  <cp:revision>299</cp:revision>
  <cp:lastPrinted>2019-10-04T20:18:38Z</cp:lastPrinted>
  <dcterms:created xsi:type="dcterms:W3CDTF">2012-02-21T14:32:28Z</dcterms:created>
  <dcterms:modified xsi:type="dcterms:W3CDTF">2025-10-14T17:06:28Z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a2fed65-62e7-46ea-af74-187e0c17143a_Enabled">
    <vt:lpwstr>true</vt:lpwstr>
  </property>
  <property fmtid="{D5CDD505-2E9C-101B-9397-08002B2CF9AE}" pid="3" name="MSIP_Label_3a2fed65-62e7-46ea-af74-187e0c17143a_SetDate">
    <vt:lpwstr>2021-08-11T17:06:03Z</vt:lpwstr>
  </property>
  <property fmtid="{D5CDD505-2E9C-101B-9397-08002B2CF9AE}" pid="4" name="MSIP_Label_3a2fed65-62e7-46ea-af74-187e0c17143a_Method">
    <vt:lpwstr>Privileged</vt:lpwstr>
  </property>
  <property fmtid="{D5CDD505-2E9C-101B-9397-08002B2CF9AE}" pid="5" name="MSIP_Label_3a2fed65-62e7-46ea-af74-187e0c17143a_Name">
    <vt:lpwstr>3a2fed65-62e7-46ea-af74-187e0c17143a</vt:lpwstr>
  </property>
  <property fmtid="{D5CDD505-2E9C-101B-9397-08002B2CF9AE}" pid="6" name="MSIP_Label_3a2fed65-62e7-46ea-af74-187e0c17143a_SiteId">
    <vt:lpwstr>d5fb7087-3777-42ad-966a-892ef47225d1</vt:lpwstr>
  </property>
  <property fmtid="{D5CDD505-2E9C-101B-9397-08002B2CF9AE}" pid="7" name="MSIP_Label_3a2fed65-62e7-46ea-af74-187e0c17143a_ActionId">
    <vt:lpwstr>fb17dcc5-a3bc-4369-89e7-51f5032d7d18</vt:lpwstr>
  </property>
  <property fmtid="{D5CDD505-2E9C-101B-9397-08002B2CF9AE}" pid="8" name="MSIP_Label_3a2fed65-62e7-46ea-af74-187e0c17143a_ContentBits">
    <vt:lpwstr>0</vt:lpwstr>
  </property>
</Properties>
</file>