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1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C7A0-0968-D20B-334D-CDD9C94DC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37F92-4E24-D796-59DF-9F6AA848C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83CCF-7D03-B97D-6A12-85623197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57743-5EFE-08DB-8BA0-E4AF4C66B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7E91E-06D1-2F11-8833-04F4FC21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2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706F-A14B-F652-031A-F7F8999B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5C711-20EA-F466-1EA8-B28C22B58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98747-03FD-4003-51CB-AA4FAF4A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96DE-5E48-6396-07C4-5E62FA9B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3F172-58B2-27ED-83B2-C88D03E8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1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B4AA18-8087-9A1A-1843-903DA7655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DCE25-BFE5-1C4A-E955-CD2AD3D9C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8AF46-AF25-BCAF-DC81-DBD6629A5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F8861-D7DA-E226-8BC9-9AAC3583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20EB-F468-B5AD-20AE-0002E49C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3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5BD6-7FAC-881F-EEB5-39361971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83066-C806-0D46-C4A7-0B9A26E7B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1DC89-2460-FB57-8E7E-C9AE1CBF6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4AE0-FA78-C91A-B802-220911E4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69E1D-3932-8EC1-1752-E5D8AB6A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9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451CE-6FDF-EF0B-193F-968E00E7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4A2EE-66B6-43D9-E770-DF222B353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03DDE-F96A-4AC4-49A8-3CD0321E8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9DCE-394E-EE87-E0CD-40ADFB51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8F14A-D9D7-6F01-DECD-CFFCC9F7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12A6-2800-C145-7369-49B34709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0E22B-FFDA-83DA-49B2-397B2B69B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675F9-603C-8B4A-98B3-705885800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D3BC7-4F45-3577-94A5-8EF0FE48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70AC7-4767-4E6F-CC6F-722294EC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8A890-61FD-26E3-B586-723194B0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6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9BE43-6846-AF7E-2B8C-DBAED04CE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69781-9092-F294-1977-9A3842701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FC8BE-798C-6B4B-C5C3-CACA2CA31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50F313-4A3F-15AC-D78C-60161B8BE8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0A3557-C8EA-812E-1043-0D14FCA73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E7DF8-D409-BE42-1134-F1C8025B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93396-9C57-89A4-9FB9-58695D14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3CCDA-C231-CC2E-E515-9DDE8AEA2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1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2BCA-3463-2765-B62D-7FF0E42F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19D84-4834-1A64-325B-C7C7D48AD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BB548-47D4-DED2-1E8A-7D029B8CE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60CC3-84C8-0DBD-5CC6-C12038B9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0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379B34-BFB4-6A59-461B-AE969F98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26089D-BFAD-D59E-4BEB-A449167C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9C98E-B2A2-5506-B3EB-28FECA2ED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3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EFCA-0BDC-C401-ADC3-B5713AB1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C50A8-C765-FCA6-818F-869803E60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94856-65A0-3D0E-0DD6-5041D3FBA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9E081-0551-D6FB-355E-EA39FA79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DA015-3321-FD4D-5598-7BA7329DC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2EA00-DE36-078F-1CBB-833D1183F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9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BDF6D-C0B8-9CB3-7A9E-F4F18A8C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FC96C2-1980-1FCD-F8B1-06F7B9741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131A1-B8E2-4A04-6D47-A423BF0C6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E21F7-85E2-40C1-D0CE-3A82972E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9C435-4B15-975A-E1C2-8933E167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5FB39-EF09-BDF9-A594-3AE3E0A9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3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54194-953B-B381-3553-3E540371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E9F15-1AD6-981F-6CD0-C25DF713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DAFDB-B93E-5F2E-6D3C-34D43284E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7FDD9-07B1-4D24-A8EC-BB07B4D0203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C3075-755E-6B07-D457-967BA2F63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C3F8-556A-1BBB-D0AE-C25FB8273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CA294-EDB8-473F-9A58-8F4DD8340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7E63-76DF-51DD-5406-1FB7A3CF8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2023A Wet Mount Challenge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A9AE0-DB04-F112-612E-600EE2434F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14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DF3C3-6F44-5B46-7259-550099C7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Slide 8</a:t>
            </a:r>
            <a:br>
              <a:rPr lang="en-US" dirty="0"/>
            </a:br>
            <a:r>
              <a:rPr lang="en-US" sz="2800" dirty="0"/>
              <a:t>40X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B038751A-EE79-4125-6D79-C88324DD6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0"/>
            <a:ext cx="8996892" cy="685800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DDE9F8C-7F7E-705D-AC9E-80AB1D574A0B}"/>
              </a:ext>
            </a:extLst>
          </p:cNvPr>
          <p:cNvCxnSpPr>
            <a:cxnSpLocks/>
          </p:cNvCxnSpPr>
          <p:nvPr/>
        </p:nvCxnSpPr>
        <p:spPr>
          <a:xfrm flipH="1">
            <a:off x="6705600" y="1690688"/>
            <a:ext cx="1206500" cy="4565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267C4D-677B-B8BD-4157-43F58FD24A81}"/>
              </a:ext>
            </a:extLst>
          </p:cNvPr>
          <p:cNvCxnSpPr/>
          <p:nvPr/>
        </p:nvCxnSpPr>
        <p:spPr>
          <a:xfrm>
            <a:off x="7899400" y="1690688"/>
            <a:ext cx="317500" cy="747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78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4B087-87EF-ACEE-AEC7-DE21C92D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9</a:t>
            </a:r>
            <a:br>
              <a:rPr lang="en-US" dirty="0"/>
            </a:br>
            <a:r>
              <a:rPr lang="en-US" sz="2800" dirty="0"/>
              <a:t>40X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721596-9CAF-DA9A-AD21-A30CE58AF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0"/>
            <a:ext cx="8996892" cy="685800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5E53AF-29BD-66D8-03AB-5298075BD90A}"/>
              </a:ext>
            </a:extLst>
          </p:cNvPr>
          <p:cNvCxnSpPr/>
          <p:nvPr/>
        </p:nvCxnSpPr>
        <p:spPr>
          <a:xfrm flipH="1" flipV="1">
            <a:off x="7348451" y="1496291"/>
            <a:ext cx="2793076" cy="9310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092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ADDB-A880-624F-A3BA-76A22CA6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10</a:t>
            </a:r>
            <a:br>
              <a:rPr lang="en-US" dirty="0"/>
            </a:br>
            <a:r>
              <a:rPr lang="en-US" sz="2800" dirty="0"/>
              <a:t>40X</a:t>
            </a:r>
            <a:endParaRPr lang="en-US" dirty="0"/>
          </a:p>
        </p:txBody>
      </p:sp>
      <p:pic>
        <p:nvPicPr>
          <p:cNvPr id="5" name="Content Placeholder 4" descr="A picture containing plant">
            <a:extLst>
              <a:ext uri="{FF2B5EF4-FFF2-40B4-BE49-F238E27FC236}">
                <a16:creationId xmlns:a16="http://schemas.microsoft.com/office/drawing/2014/main" id="{0E991764-98C0-5103-33F4-7415EF96C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0"/>
            <a:ext cx="8996892" cy="685800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8226A9-4430-5006-00E2-ABF78BD7DD18}"/>
              </a:ext>
            </a:extLst>
          </p:cNvPr>
          <p:cNvCxnSpPr/>
          <p:nvPr/>
        </p:nvCxnSpPr>
        <p:spPr>
          <a:xfrm flipH="1">
            <a:off x="5550568" y="786063"/>
            <a:ext cx="288758" cy="17806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B676D2-950C-2106-06DF-B4E1759B6B36}"/>
              </a:ext>
            </a:extLst>
          </p:cNvPr>
          <p:cNvCxnSpPr/>
          <p:nvPr/>
        </p:nvCxnSpPr>
        <p:spPr>
          <a:xfrm>
            <a:off x="5839326" y="753979"/>
            <a:ext cx="1155032" cy="1155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98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3D67A-D6A1-E043-429A-0D2B2282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Instructions</a:t>
            </a:r>
            <a:br>
              <a:rPr lang="en-US" dirty="0"/>
            </a:br>
            <a:r>
              <a:rPr lang="en-US" dirty="0"/>
              <a:t>Wet Mount PT:  2023A</a:t>
            </a:r>
            <a:br>
              <a:rPr lang="en-US" dirty="0"/>
            </a:br>
            <a:r>
              <a:rPr lang="en-US" dirty="0"/>
              <a:t>Micrographs 1 - 10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A6E0-FA33-36F5-EEFF-65BBA6EDA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17899"/>
            <a:ext cx="10515600" cy="2659063"/>
          </a:xfrm>
        </p:spPr>
        <p:txBody>
          <a:bodyPr/>
          <a:lstStyle/>
          <a:p>
            <a:pPr marL="342900" indent="-342900"/>
            <a:r>
              <a:rPr lang="en-US" altLang="en-US" dirty="0"/>
              <a:t>Evaluate items 1 – 10 as if each is from a representative field (indicated as either low or high power) from an individual patient</a:t>
            </a:r>
          </a:p>
          <a:p>
            <a:pPr marL="342900" indent="-342900"/>
            <a:r>
              <a:rPr lang="en-US" altLang="en-US" dirty="0"/>
              <a:t>Identify the cellular image indicated with an arrow in each photomicrograph</a:t>
            </a:r>
          </a:p>
          <a:p>
            <a:pPr marL="342900" indent="-342900"/>
            <a:r>
              <a:rPr lang="en-US" altLang="en-US" dirty="0"/>
              <a:t>Enter results for items 1 – 10 on result sheet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5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B802-B285-04FB-6AF0-7DAC1A0C4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</a:t>
            </a:r>
            <a:br>
              <a:rPr lang="en-US" dirty="0"/>
            </a:br>
            <a:r>
              <a:rPr lang="en-US" sz="2800" dirty="0"/>
              <a:t>40X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8D5ABC-ED43-9455-87A4-094EBD031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7" y="0"/>
            <a:ext cx="9182793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8BC96D-B6C8-E433-C3C0-94D10DF6892E}"/>
              </a:ext>
            </a:extLst>
          </p:cNvPr>
          <p:cNvCxnSpPr/>
          <p:nvPr/>
        </p:nvCxnSpPr>
        <p:spPr>
          <a:xfrm flipV="1">
            <a:off x="6650182" y="4056611"/>
            <a:ext cx="1363287" cy="1047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384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C76D0-0377-374B-994D-1047BA08F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 2</a:t>
            </a:r>
            <a:br>
              <a:rPr lang="en-US" sz="2800" dirty="0"/>
            </a:br>
            <a:r>
              <a:rPr lang="en-US" sz="2800" dirty="0"/>
              <a:t>40X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B655FE-52AA-DEA3-8406-A9389A29A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64" y="0"/>
            <a:ext cx="9373736" cy="6857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2FC342-62E8-957B-E060-4FF13C7C4375}"/>
              </a:ext>
            </a:extLst>
          </p:cNvPr>
          <p:cNvCxnSpPr/>
          <p:nvPr/>
        </p:nvCxnSpPr>
        <p:spPr>
          <a:xfrm flipV="1">
            <a:off x="6500553" y="3724102"/>
            <a:ext cx="798022" cy="4987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16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FA29-6975-C411-2DBE-30AFCF38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</a:t>
            </a:r>
            <a:br>
              <a:rPr lang="en-US" dirty="0"/>
            </a:br>
            <a:r>
              <a:rPr lang="en-US" sz="2800" dirty="0"/>
              <a:t>40X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9FFD8E-87CD-6DCF-5B5C-AC01B7035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0"/>
            <a:ext cx="9531927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861BB31-797C-E17A-5D03-43011779336C}"/>
              </a:ext>
            </a:extLst>
          </p:cNvPr>
          <p:cNvCxnSpPr/>
          <p:nvPr/>
        </p:nvCxnSpPr>
        <p:spPr>
          <a:xfrm>
            <a:off x="4324465" y="1285240"/>
            <a:ext cx="1230284" cy="227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26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A97EE-5109-C3B5-4046-CCA4EA21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4</a:t>
            </a:r>
            <a:br>
              <a:rPr lang="en-US" dirty="0"/>
            </a:br>
            <a:r>
              <a:rPr lang="en-US" sz="2800" dirty="0"/>
              <a:t>40X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7D1046-FA08-4113-8C81-2FB33E797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56" y="0"/>
            <a:ext cx="9216044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61F7B2-6EB2-12B7-A2E7-91761D12549A}"/>
              </a:ext>
            </a:extLst>
          </p:cNvPr>
          <p:cNvCxnSpPr/>
          <p:nvPr/>
        </p:nvCxnSpPr>
        <p:spPr>
          <a:xfrm>
            <a:off x="8559338" y="4552373"/>
            <a:ext cx="1313411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9B1910-9959-DD76-6F46-71FEB0924CC2}"/>
              </a:ext>
            </a:extLst>
          </p:cNvPr>
          <p:cNvCxnSpPr/>
          <p:nvPr/>
        </p:nvCxnSpPr>
        <p:spPr>
          <a:xfrm>
            <a:off x="8559338" y="4552373"/>
            <a:ext cx="2337262" cy="9721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D4E8F8-5DE6-4796-EFCE-BF6A507FFD17}"/>
              </a:ext>
            </a:extLst>
          </p:cNvPr>
          <p:cNvCxnSpPr>
            <a:cxnSpLocks/>
          </p:cNvCxnSpPr>
          <p:nvPr/>
        </p:nvCxnSpPr>
        <p:spPr>
          <a:xfrm flipV="1">
            <a:off x="8559338" y="3035300"/>
            <a:ext cx="1448262" cy="15170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61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5AED-3194-27F4-F3B6-348EECFF3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Slide 5</a:t>
            </a:r>
            <a:br>
              <a:rPr lang="en-US" dirty="0"/>
            </a:br>
            <a:r>
              <a:rPr lang="en-US" sz="2800" dirty="0"/>
              <a:t>100X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F01816-CA82-17A0-BADE-A2B223BB1F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0"/>
            <a:ext cx="89968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81886A5-669D-1937-3CD9-99AA6BA2514F}"/>
              </a:ext>
            </a:extLst>
          </p:cNvPr>
          <p:cNvCxnSpPr/>
          <p:nvPr/>
        </p:nvCxnSpPr>
        <p:spPr>
          <a:xfrm flipH="1" flipV="1">
            <a:off x="10382134" y="1820487"/>
            <a:ext cx="565266" cy="4655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2A717A-0234-9164-E710-418D1E1A0314}"/>
              </a:ext>
            </a:extLst>
          </p:cNvPr>
          <p:cNvCxnSpPr/>
          <p:nvPr/>
        </p:nvCxnSpPr>
        <p:spPr>
          <a:xfrm flipH="1" flipV="1">
            <a:off x="10845800" y="1549400"/>
            <a:ext cx="101600" cy="736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2253F0-66BB-7369-E6E5-057322A410A3}"/>
              </a:ext>
            </a:extLst>
          </p:cNvPr>
          <p:cNvCxnSpPr/>
          <p:nvPr/>
        </p:nvCxnSpPr>
        <p:spPr>
          <a:xfrm flipV="1">
            <a:off x="10947400" y="787400"/>
            <a:ext cx="463666" cy="1506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6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D9EF6-A922-CCF0-A410-F3D866C2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Slide 6</a:t>
            </a:r>
            <a:br>
              <a:rPr lang="en-US" dirty="0"/>
            </a:br>
            <a:r>
              <a:rPr lang="en-US" sz="2800" dirty="0"/>
              <a:t>40X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7FA6F2D0-BB05-22B3-5595-5B9D58161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-1"/>
            <a:ext cx="8996892" cy="68580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294AC5-A91B-7FA2-E313-682D321D3552}"/>
              </a:ext>
            </a:extLst>
          </p:cNvPr>
          <p:cNvCxnSpPr>
            <a:cxnSpLocks/>
          </p:cNvCxnSpPr>
          <p:nvPr/>
        </p:nvCxnSpPr>
        <p:spPr>
          <a:xfrm>
            <a:off x="6429433" y="4684684"/>
            <a:ext cx="1012767" cy="687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25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1935-A486-A6E9-3BA2-C3193CC0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7</a:t>
            </a:r>
            <a:br>
              <a:rPr lang="en-US" dirty="0"/>
            </a:br>
            <a:r>
              <a:rPr lang="en-US" sz="2800" dirty="0"/>
              <a:t>40X</a:t>
            </a:r>
            <a:endParaRPr lang="en-US" dirty="0"/>
          </a:p>
        </p:txBody>
      </p:sp>
      <p:pic>
        <p:nvPicPr>
          <p:cNvPr id="5" name="Content Placeholder 4" descr="A picture containing worm, invertebrate">
            <a:extLst>
              <a:ext uri="{FF2B5EF4-FFF2-40B4-BE49-F238E27FC236}">
                <a16:creationId xmlns:a16="http://schemas.microsoft.com/office/drawing/2014/main" id="{8B6A663D-267B-E0CD-547D-4A40D775F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93" y="0"/>
            <a:ext cx="9077498" cy="685800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889B9A8-34E5-5A1C-7F51-DB81A4666C7E}"/>
              </a:ext>
            </a:extLst>
          </p:cNvPr>
          <p:cNvCxnSpPr/>
          <p:nvPr/>
        </p:nvCxnSpPr>
        <p:spPr>
          <a:xfrm flipV="1">
            <a:off x="5981700" y="1690688"/>
            <a:ext cx="2095500" cy="9128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53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106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2023A Wet Mount Challenge</vt:lpstr>
      <vt:lpstr>Instructions Wet Mount PT:  2023A Micrographs 1 - 10</vt:lpstr>
      <vt:lpstr>Slide 1 40X</vt:lpstr>
      <vt:lpstr>Slide 2 40X</vt:lpstr>
      <vt:lpstr>Slide 3 40X</vt:lpstr>
      <vt:lpstr>Slide 4 40X</vt:lpstr>
      <vt:lpstr>Slide 5 100X </vt:lpstr>
      <vt:lpstr>Slide 6 40X </vt:lpstr>
      <vt:lpstr>Slide 7 40X</vt:lpstr>
      <vt:lpstr>Slide 8 40X </vt:lpstr>
      <vt:lpstr>Slide 9 40X</vt:lpstr>
      <vt:lpstr>Slide 10 40X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2023A Wet Mount Challenge</dc:title>
  <dc:creator>Dybas, Leslie (DHHS)</dc:creator>
  <cp:lastModifiedBy>Dybas, Leslie (DHHS)</cp:lastModifiedBy>
  <cp:revision>3</cp:revision>
  <dcterms:created xsi:type="dcterms:W3CDTF">2023-05-22T14:20:08Z</dcterms:created>
  <dcterms:modified xsi:type="dcterms:W3CDTF">2023-05-23T18:40:31Z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etDate">
    <vt:lpwstr>2023-05-23T18:40:28Z</vt:lpwstr>
  </property>
  <property fmtid="{D5CDD505-2E9C-101B-9397-08002B2CF9AE}" pid="4" name="MSIP_Label_3a2fed65-62e7-46ea-af74-187e0c17143a_Method">
    <vt:lpwstr>Privileged</vt:lpwstr>
  </property>
  <property fmtid="{D5CDD505-2E9C-101B-9397-08002B2CF9AE}" pid="5" name="MSIP_Label_3a2fed65-62e7-46ea-af74-187e0c17143a_Name">
    <vt:lpwstr>3a2fed65-62e7-46ea-af74-187e0c17143a</vt:lpwstr>
  </property>
  <property fmtid="{D5CDD505-2E9C-101B-9397-08002B2CF9AE}" pid="6" name="MSIP_Label_3a2fed65-62e7-46ea-af74-187e0c17143a_SiteId">
    <vt:lpwstr>d5fb7087-3777-42ad-966a-892ef47225d1</vt:lpwstr>
  </property>
  <property fmtid="{D5CDD505-2E9C-101B-9397-08002B2CF9AE}" pid="7" name="MSIP_Label_3a2fed65-62e7-46ea-af74-187e0c17143a_ActionId">
    <vt:lpwstr>fcfbd078-4895-4e2d-979b-4fc9a39253ca</vt:lpwstr>
  </property>
  <property fmtid="{D5CDD505-2E9C-101B-9397-08002B2CF9AE}" pid="8" name="MSIP_Label_3a2fed65-62e7-46ea-af74-187e0c17143a_ContentBits">
    <vt:lpwstr>0</vt:lpwstr>
  </property>
</Properties>
</file>