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320" r:id="rId5"/>
  </p:sldMasterIdLst>
  <p:notesMasterIdLst>
    <p:notesMasterId r:id="rId27"/>
  </p:notesMasterIdLst>
  <p:handoutMasterIdLst>
    <p:handoutMasterId r:id="rId28"/>
  </p:handoutMasterIdLst>
  <p:sldIdLst>
    <p:sldId id="256" r:id="rId6"/>
    <p:sldId id="263" r:id="rId7"/>
    <p:sldId id="264" r:id="rId8"/>
    <p:sldId id="265" r:id="rId9"/>
    <p:sldId id="268" r:id="rId10"/>
    <p:sldId id="269" r:id="rId11"/>
    <p:sldId id="270" r:id="rId12"/>
    <p:sldId id="272" r:id="rId13"/>
    <p:sldId id="273" r:id="rId14"/>
    <p:sldId id="274" r:id="rId15"/>
    <p:sldId id="279" r:id="rId16"/>
    <p:sldId id="281" r:id="rId17"/>
    <p:sldId id="299" r:id="rId18"/>
    <p:sldId id="285" r:id="rId19"/>
    <p:sldId id="287" r:id="rId20"/>
    <p:sldId id="303" r:id="rId21"/>
    <p:sldId id="288" r:id="rId22"/>
    <p:sldId id="301" r:id="rId23"/>
    <p:sldId id="295" r:id="rId24"/>
    <p:sldId id="291" r:id="rId25"/>
    <p:sldId id="280" r:id="rId26"/>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Georgia" panose="02040502050405020303" pitchFamily="18" charset="0"/>
        <a:ea typeface="+mn-ea"/>
        <a:cs typeface="+mn-cs"/>
      </a:defRPr>
    </a:lvl1pPr>
    <a:lvl2pPr marL="457200" algn="l" rtl="0" eaLnBrk="0" fontAlgn="base" hangingPunct="0">
      <a:spcBef>
        <a:spcPct val="0"/>
      </a:spcBef>
      <a:spcAft>
        <a:spcPct val="0"/>
      </a:spcAft>
      <a:defRPr kern="1200">
        <a:solidFill>
          <a:schemeClr val="tx1"/>
        </a:solidFill>
        <a:latin typeface="Georgia" panose="02040502050405020303" pitchFamily="18" charset="0"/>
        <a:ea typeface="+mn-ea"/>
        <a:cs typeface="+mn-cs"/>
      </a:defRPr>
    </a:lvl2pPr>
    <a:lvl3pPr marL="914400" algn="l" rtl="0" eaLnBrk="0" fontAlgn="base" hangingPunct="0">
      <a:spcBef>
        <a:spcPct val="0"/>
      </a:spcBef>
      <a:spcAft>
        <a:spcPct val="0"/>
      </a:spcAft>
      <a:defRPr kern="1200">
        <a:solidFill>
          <a:schemeClr val="tx1"/>
        </a:solidFill>
        <a:latin typeface="Georgia" panose="02040502050405020303" pitchFamily="18" charset="0"/>
        <a:ea typeface="+mn-ea"/>
        <a:cs typeface="+mn-cs"/>
      </a:defRPr>
    </a:lvl3pPr>
    <a:lvl4pPr marL="1371600" algn="l" rtl="0" eaLnBrk="0" fontAlgn="base" hangingPunct="0">
      <a:spcBef>
        <a:spcPct val="0"/>
      </a:spcBef>
      <a:spcAft>
        <a:spcPct val="0"/>
      </a:spcAft>
      <a:defRPr kern="1200">
        <a:solidFill>
          <a:schemeClr val="tx1"/>
        </a:solidFill>
        <a:latin typeface="Georgia" panose="02040502050405020303" pitchFamily="18" charset="0"/>
        <a:ea typeface="+mn-ea"/>
        <a:cs typeface="+mn-cs"/>
      </a:defRPr>
    </a:lvl4pPr>
    <a:lvl5pPr marL="1828800" algn="l" rtl="0" eaLnBrk="0" fontAlgn="base" hangingPunct="0">
      <a:spcBef>
        <a:spcPct val="0"/>
      </a:spcBef>
      <a:spcAft>
        <a:spcPct val="0"/>
      </a:spcAft>
      <a:defRPr kern="1200">
        <a:solidFill>
          <a:schemeClr val="tx1"/>
        </a:solidFill>
        <a:latin typeface="Georgia" panose="02040502050405020303" pitchFamily="18" charset="0"/>
        <a:ea typeface="+mn-ea"/>
        <a:cs typeface="+mn-cs"/>
      </a:defRPr>
    </a:lvl5pPr>
    <a:lvl6pPr marL="2286000" algn="l" defTabSz="914400" rtl="0" eaLnBrk="1" latinLnBrk="0" hangingPunct="1">
      <a:defRPr kern="1200">
        <a:solidFill>
          <a:schemeClr val="tx1"/>
        </a:solidFill>
        <a:latin typeface="Georgia" panose="02040502050405020303" pitchFamily="18" charset="0"/>
        <a:ea typeface="+mn-ea"/>
        <a:cs typeface="+mn-cs"/>
      </a:defRPr>
    </a:lvl6pPr>
    <a:lvl7pPr marL="2743200" algn="l" defTabSz="914400" rtl="0" eaLnBrk="1" latinLnBrk="0" hangingPunct="1">
      <a:defRPr kern="1200">
        <a:solidFill>
          <a:schemeClr val="tx1"/>
        </a:solidFill>
        <a:latin typeface="Georgia" panose="02040502050405020303" pitchFamily="18" charset="0"/>
        <a:ea typeface="+mn-ea"/>
        <a:cs typeface="+mn-cs"/>
      </a:defRPr>
    </a:lvl7pPr>
    <a:lvl8pPr marL="3200400" algn="l" defTabSz="914400" rtl="0" eaLnBrk="1" latinLnBrk="0" hangingPunct="1">
      <a:defRPr kern="1200">
        <a:solidFill>
          <a:schemeClr val="tx1"/>
        </a:solidFill>
        <a:latin typeface="Georgia" panose="02040502050405020303" pitchFamily="18" charset="0"/>
        <a:ea typeface="+mn-ea"/>
        <a:cs typeface="+mn-cs"/>
      </a:defRPr>
    </a:lvl8pPr>
    <a:lvl9pPr marL="3657600" algn="l" defTabSz="914400" rtl="0" eaLnBrk="1" latinLnBrk="0" hangingPunct="1">
      <a:defRPr kern="1200">
        <a:solidFill>
          <a:schemeClr val="tx1"/>
        </a:solidFill>
        <a:latin typeface="Georgia" panose="02040502050405020303"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E997F10-5D30-450F-1E63-DF10EF823BB7}" name="Allison Repp" initials="AR" userId="S::ReppA@michigan.gov::0adc54fd-f564-401e-aad5-23c4f0a5056f" providerId="AD"/>
  <p188:author id="{9E9011AA-2641-6840-C6C6-06CFC875D27B}" name="Cooley, Mark (DHHS)" initials="CM(" userId="S::CooleyM2@michigan.gov::f98d5c28-c94d-41eb-b60e-db50e4421c8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155" autoAdjust="0"/>
    <p:restoredTop sz="94660"/>
  </p:normalViewPr>
  <p:slideViewPr>
    <p:cSldViewPr>
      <p:cViewPr varScale="1">
        <p:scale>
          <a:sx n="104" d="100"/>
          <a:sy n="104" d="100"/>
        </p:scale>
        <p:origin x="134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74B5DA-B42E-DCD4-22C3-BF62BBDF5B93}"/>
              </a:ext>
            </a:extLst>
          </p:cNvPr>
          <p:cNvSpPr>
            <a:spLocks noGrp="1"/>
          </p:cNvSpPr>
          <p:nvPr>
            <p:ph type="hdr" sz="quarter"/>
          </p:nvPr>
        </p:nvSpPr>
        <p:spPr>
          <a:xfrm>
            <a:off x="0" y="0"/>
            <a:ext cx="3038475" cy="465138"/>
          </a:xfrm>
          <a:prstGeom prst="rect">
            <a:avLst/>
          </a:prstGeom>
        </p:spPr>
        <p:txBody>
          <a:bodyPr vert="horz" lIns="91440" tIns="45720" rIns="91440" bIns="45720" rtlCol="0"/>
          <a:lstStyle>
            <a:lvl1pPr algn="l" eaLnBrk="1" hangingPunct="1">
              <a:defRPr sz="1200"/>
            </a:lvl1pPr>
          </a:lstStyle>
          <a:p>
            <a:pPr>
              <a:defRPr/>
            </a:pPr>
            <a:endParaRPr lang="en-US"/>
          </a:p>
        </p:txBody>
      </p:sp>
      <p:sp>
        <p:nvSpPr>
          <p:cNvPr id="3" name="Date Placeholder 2">
            <a:extLst>
              <a:ext uri="{FF2B5EF4-FFF2-40B4-BE49-F238E27FC236}">
                <a16:creationId xmlns:a16="http://schemas.microsoft.com/office/drawing/2014/main" id="{F07242BE-2DAA-471E-00FC-432B239B6667}"/>
              </a:ext>
            </a:extLst>
          </p:cNvPr>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hangingPunct="1">
              <a:defRPr sz="1200"/>
            </a:lvl1pPr>
          </a:lstStyle>
          <a:p>
            <a:pPr>
              <a:defRPr/>
            </a:pPr>
            <a:fld id="{847C8E59-F0C1-49E7-9CE8-437E931DD762}" type="datetimeFigureOut">
              <a:rPr lang="en-US"/>
              <a:pPr>
                <a:defRPr/>
              </a:pPr>
              <a:t>09/07/2023</a:t>
            </a:fld>
            <a:endParaRPr lang="en-US"/>
          </a:p>
        </p:txBody>
      </p:sp>
      <p:sp>
        <p:nvSpPr>
          <p:cNvPr id="4" name="Footer Placeholder 3">
            <a:extLst>
              <a:ext uri="{FF2B5EF4-FFF2-40B4-BE49-F238E27FC236}">
                <a16:creationId xmlns:a16="http://schemas.microsoft.com/office/drawing/2014/main" id="{EADCB239-97BE-4420-069A-59B2B64714F6}"/>
              </a:ext>
            </a:extLst>
          </p:cNvPr>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hangingPunct="1">
              <a:defRPr sz="1200"/>
            </a:lvl1pPr>
          </a:lstStyle>
          <a:p>
            <a:pPr>
              <a:defRPr/>
            </a:pPr>
            <a:endParaRPr lang="en-US"/>
          </a:p>
        </p:txBody>
      </p:sp>
      <p:sp>
        <p:nvSpPr>
          <p:cNvPr id="5" name="Slide Number Placeholder 4">
            <a:extLst>
              <a:ext uri="{FF2B5EF4-FFF2-40B4-BE49-F238E27FC236}">
                <a16:creationId xmlns:a16="http://schemas.microsoft.com/office/drawing/2014/main" id="{A9DAAA2B-8291-8848-9BBA-50F0ECC06582}"/>
              </a:ext>
            </a:extLst>
          </p:cNvPr>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803DCD5A-E109-43F8-A5DF-9B895524F125}"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414BF29-FFEE-2A33-CB6D-0972FDBBC097}"/>
              </a:ext>
            </a:extLst>
          </p:cNvPr>
          <p:cNvSpPr>
            <a:spLocks noGrp="1"/>
          </p:cNvSpPr>
          <p:nvPr>
            <p:ph type="hdr" sz="quarter"/>
          </p:nvPr>
        </p:nvSpPr>
        <p:spPr>
          <a:xfrm>
            <a:off x="0" y="0"/>
            <a:ext cx="3038475" cy="465138"/>
          </a:xfrm>
          <a:prstGeom prst="rect">
            <a:avLst/>
          </a:prstGeom>
        </p:spPr>
        <p:txBody>
          <a:bodyPr vert="horz" lIns="91440" tIns="45720" rIns="91440" bIns="45720" rtlCol="0"/>
          <a:lstStyle>
            <a:lvl1pPr algn="l" eaLnBrk="1" hangingPunct="1">
              <a:defRPr sz="1200"/>
            </a:lvl1pPr>
          </a:lstStyle>
          <a:p>
            <a:pPr>
              <a:defRPr/>
            </a:pPr>
            <a:endParaRPr lang="en-US"/>
          </a:p>
        </p:txBody>
      </p:sp>
      <p:sp>
        <p:nvSpPr>
          <p:cNvPr id="3" name="Date Placeholder 2">
            <a:extLst>
              <a:ext uri="{FF2B5EF4-FFF2-40B4-BE49-F238E27FC236}">
                <a16:creationId xmlns:a16="http://schemas.microsoft.com/office/drawing/2014/main" id="{2B238A50-30A8-2C2E-8799-F26A080C33BA}"/>
              </a:ext>
            </a:extLst>
          </p:cNvPr>
          <p:cNvSpPr>
            <a:spLocks noGrp="1"/>
          </p:cNvSpPr>
          <p:nvPr>
            <p:ph type="dt" idx="1"/>
          </p:nvPr>
        </p:nvSpPr>
        <p:spPr>
          <a:xfrm>
            <a:off x="3970338" y="0"/>
            <a:ext cx="3038475" cy="465138"/>
          </a:xfrm>
          <a:prstGeom prst="rect">
            <a:avLst/>
          </a:prstGeom>
        </p:spPr>
        <p:txBody>
          <a:bodyPr vert="horz" lIns="91440" tIns="45720" rIns="91440" bIns="45720" rtlCol="0"/>
          <a:lstStyle>
            <a:lvl1pPr algn="r" eaLnBrk="1" hangingPunct="1">
              <a:defRPr sz="1200"/>
            </a:lvl1pPr>
          </a:lstStyle>
          <a:p>
            <a:pPr>
              <a:defRPr/>
            </a:pPr>
            <a:fld id="{8DA9D8BB-840C-43CA-8E35-338B8D5B4E90}" type="datetimeFigureOut">
              <a:rPr lang="en-US"/>
              <a:pPr>
                <a:defRPr/>
              </a:pPr>
              <a:t>09/07/2023</a:t>
            </a:fld>
            <a:endParaRPr lang="en-US"/>
          </a:p>
        </p:txBody>
      </p:sp>
      <p:sp>
        <p:nvSpPr>
          <p:cNvPr id="4" name="Slide Image Placeholder 3">
            <a:extLst>
              <a:ext uri="{FF2B5EF4-FFF2-40B4-BE49-F238E27FC236}">
                <a16:creationId xmlns:a16="http://schemas.microsoft.com/office/drawing/2014/main" id="{B73135B7-315B-17DE-981B-98A1C99C7A50}"/>
              </a:ext>
            </a:extLst>
          </p:cNvPr>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5368DCE7-1963-9B54-C93C-7498C77207AE}"/>
              </a:ext>
            </a:extLst>
          </p:cNvPr>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C089CF4F-1416-A57F-D1A2-3A21E0F64482}"/>
              </a:ext>
            </a:extLst>
          </p:cNvPr>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hangingPunct="1">
              <a:defRPr sz="1200"/>
            </a:lvl1pPr>
          </a:lstStyle>
          <a:p>
            <a:pPr>
              <a:defRPr/>
            </a:pPr>
            <a:endParaRPr lang="en-US"/>
          </a:p>
        </p:txBody>
      </p:sp>
      <p:sp>
        <p:nvSpPr>
          <p:cNvPr id="7" name="Slide Number Placeholder 6">
            <a:extLst>
              <a:ext uri="{FF2B5EF4-FFF2-40B4-BE49-F238E27FC236}">
                <a16:creationId xmlns:a16="http://schemas.microsoft.com/office/drawing/2014/main" id="{9BBDD948-B2C3-FF2E-F637-62E45F66A023}"/>
              </a:ext>
            </a:extLst>
          </p:cNvPr>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6897420B-1DA5-46E0-8440-3CA47730C05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Rebecca</a:t>
            </a:r>
          </a:p>
        </p:txBody>
      </p:sp>
      <p:sp>
        <p:nvSpPr>
          <p:cNvPr id="4" name="Slide Number Placeholder 3"/>
          <p:cNvSpPr>
            <a:spLocks noGrp="1"/>
          </p:cNvSpPr>
          <p:nvPr>
            <p:ph type="sldNum" sz="quarter" idx="5"/>
          </p:nvPr>
        </p:nvSpPr>
        <p:spPr/>
        <p:txBody>
          <a:bodyPr/>
          <a:lstStyle/>
          <a:p>
            <a:pPr>
              <a:defRPr/>
            </a:pPr>
            <a:fld id="{6897420B-1DA5-46E0-8440-3CA47730C056}" type="slidenum">
              <a:rPr lang="en-US" altLang="en-US" smtClean="0"/>
              <a:pPr>
                <a:defRPr/>
              </a:pPr>
              <a:t>1</a:t>
            </a:fld>
            <a:endParaRPr lang="en-US" altLang="en-US"/>
          </a:p>
        </p:txBody>
      </p:sp>
    </p:spTree>
    <p:extLst>
      <p:ext uri="{BB962C8B-B14F-4D97-AF65-F5344CB8AC3E}">
        <p14:creationId xmlns:p14="http://schemas.microsoft.com/office/powerpoint/2010/main" val="27235577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82DDA5D1-1C17-48C4-810F-480FE55ADFE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2AE6A562-C43E-9841-566D-316F8D156F1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Karen</a:t>
            </a:r>
          </a:p>
        </p:txBody>
      </p:sp>
      <p:sp>
        <p:nvSpPr>
          <p:cNvPr id="32772" name="Slide Number Placeholder 3">
            <a:extLst>
              <a:ext uri="{FF2B5EF4-FFF2-40B4-BE49-F238E27FC236}">
                <a16:creationId xmlns:a16="http://schemas.microsoft.com/office/drawing/2014/main" id="{4360D488-EA69-2C9A-652B-2E88E19B972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92320B9-36F6-41A2-897B-D3EB5EB486E8}" type="slidenum">
              <a:rPr lang="en-US" altLang="en-US" smtClean="0">
                <a:latin typeface="Georgia" panose="02040502050405020303" pitchFamily="18" charset="0"/>
              </a:rPr>
              <a:pPr>
                <a:spcBef>
                  <a:spcPct val="0"/>
                </a:spcBef>
              </a:pPr>
              <a:t>10</a:t>
            </a:fld>
            <a:endParaRPr lang="en-US" altLang="en-US">
              <a:latin typeface="Georgia" panose="02040502050405020303"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33802C61-8BF2-24AE-877D-49889576E89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a:extLst>
              <a:ext uri="{FF2B5EF4-FFF2-40B4-BE49-F238E27FC236}">
                <a16:creationId xmlns:a16="http://schemas.microsoft.com/office/drawing/2014/main" id="{A62EAD1C-282C-2198-02E0-79D184874B4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z="2000" b="0" dirty="0">
                <a:solidFill>
                  <a:srgbClr val="FF0000"/>
                </a:solidFill>
              </a:rPr>
              <a:t>Karen</a:t>
            </a:r>
          </a:p>
        </p:txBody>
      </p:sp>
      <p:sp>
        <p:nvSpPr>
          <p:cNvPr id="47108" name="Slide Number Placeholder 3">
            <a:extLst>
              <a:ext uri="{FF2B5EF4-FFF2-40B4-BE49-F238E27FC236}">
                <a16:creationId xmlns:a16="http://schemas.microsoft.com/office/drawing/2014/main" id="{47D50C08-364A-980B-D835-D12075D915F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8B53246-CEE9-4336-9BCC-C347788D53D5}" type="slidenum">
              <a:rPr lang="en-US" altLang="en-US" smtClean="0">
                <a:latin typeface="Georgia" panose="02040502050405020303" pitchFamily="18" charset="0"/>
              </a:rPr>
              <a:pPr>
                <a:spcBef>
                  <a:spcPct val="0"/>
                </a:spcBef>
              </a:pPr>
              <a:t>11</a:t>
            </a:fld>
            <a:endParaRPr lang="en-US" altLang="en-US">
              <a:latin typeface="Georgia" panose="02040502050405020303"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D912362F-2ACD-3A18-AD94-44BBCBB6519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3C8A417A-F682-4C72-C915-B26535399E7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Mark</a:t>
            </a:r>
          </a:p>
        </p:txBody>
      </p:sp>
      <p:sp>
        <p:nvSpPr>
          <p:cNvPr id="43012" name="Slide Number Placeholder 3">
            <a:extLst>
              <a:ext uri="{FF2B5EF4-FFF2-40B4-BE49-F238E27FC236}">
                <a16:creationId xmlns:a16="http://schemas.microsoft.com/office/drawing/2014/main" id="{E3FD5D5A-6803-3C9A-110C-B87060E15BE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5BD38B3-69C5-4AEA-BD65-C384B680B30C}" type="slidenum">
              <a:rPr lang="en-US" altLang="en-US" smtClean="0">
                <a:latin typeface="Georgia" panose="02040502050405020303" pitchFamily="18" charset="0"/>
              </a:rPr>
              <a:pPr>
                <a:spcBef>
                  <a:spcPct val="0"/>
                </a:spcBef>
              </a:pPr>
              <a:t>12</a:t>
            </a:fld>
            <a:endParaRPr lang="en-US" altLang="en-US">
              <a:latin typeface="Georgia" panose="02040502050405020303"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6F84E437-B544-7511-EA68-4414B8BF2B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7423FFB8-0B53-3B47-4BDB-6160660A782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Mark</a:t>
            </a:r>
          </a:p>
        </p:txBody>
      </p:sp>
      <p:sp>
        <p:nvSpPr>
          <p:cNvPr id="20484" name="Slide Number Placeholder 3">
            <a:extLst>
              <a:ext uri="{FF2B5EF4-FFF2-40B4-BE49-F238E27FC236}">
                <a16:creationId xmlns:a16="http://schemas.microsoft.com/office/drawing/2014/main" id="{C8A39760-18F9-41C0-B0B9-CC0BAEF6961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B7CFE9C-5C1A-4E9B-83A5-2D448EE5B3E3}" type="slidenum">
              <a:rPr lang="en-US" altLang="en-US" smtClean="0">
                <a:latin typeface="Georgia" panose="02040502050405020303" pitchFamily="18" charset="0"/>
              </a:rPr>
              <a:pPr>
                <a:spcBef>
                  <a:spcPct val="0"/>
                </a:spcBef>
              </a:pPr>
              <a:t>13</a:t>
            </a:fld>
            <a:endParaRPr lang="en-US" altLang="en-US">
              <a:latin typeface="Georgia" panose="02040502050405020303" pitchFamily="18" charset="0"/>
            </a:endParaRPr>
          </a:p>
        </p:txBody>
      </p:sp>
    </p:spTree>
    <p:extLst>
      <p:ext uri="{BB962C8B-B14F-4D97-AF65-F5344CB8AC3E}">
        <p14:creationId xmlns:p14="http://schemas.microsoft.com/office/powerpoint/2010/main" val="16507377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6F84E437-B544-7511-EA68-4414B8BF2B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7423FFB8-0B53-3B47-4BDB-6160660A782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Mark</a:t>
            </a:r>
          </a:p>
        </p:txBody>
      </p:sp>
      <p:sp>
        <p:nvSpPr>
          <p:cNvPr id="20484" name="Slide Number Placeholder 3">
            <a:extLst>
              <a:ext uri="{FF2B5EF4-FFF2-40B4-BE49-F238E27FC236}">
                <a16:creationId xmlns:a16="http://schemas.microsoft.com/office/drawing/2014/main" id="{C8A39760-18F9-41C0-B0B9-CC0BAEF6961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B7CFE9C-5C1A-4E9B-83A5-2D448EE5B3E3}" type="slidenum">
              <a:rPr lang="en-US" altLang="en-US" smtClean="0">
                <a:latin typeface="Georgia" panose="02040502050405020303" pitchFamily="18" charset="0"/>
              </a:rPr>
              <a:pPr>
                <a:spcBef>
                  <a:spcPct val="0"/>
                </a:spcBef>
              </a:pPr>
              <a:t>14</a:t>
            </a:fld>
            <a:endParaRPr lang="en-US" altLang="en-US">
              <a:latin typeface="Georgia" panose="02040502050405020303" pitchFamily="18" charset="0"/>
            </a:endParaRPr>
          </a:p>
        </p:txBody>
      </p:sp>
    </p:spTree>
    <p:extLst>
      <p:ext uri="{BB962C8B-B14F-4D97-AF65-F5344CB8AC3E}">
        <p14:creationId xmlns:p14="http://schemas.microsoft.com/office/powerpoint/2010/main" val="19477693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6F84E437-B544-7511-EA68-4414B8BF2B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7423FFB8-0B53-3B47-4BDB-6160660A782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Mark</a:t>
            </a:r>
          </a:p>
        </p:txBody>
      </p:sp>
      <p:sp>
        <p:nvSpPr>
          <p:cNvPr id="20484" name="Slide Number Placeholder 3">
            <a:extLst>
              <a:ext uri="{FF2B5EF4-FFF2-40B4-BE49-F238E27FC236}">
                <a16:creationId xmlns:a16="http://schemas.microsoft.com/office/drawing/2014/main" id="{C8A39760-18F9-41C0-B0B9-CC0BAEF6961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B7CFE9C-5C1A-4E9B-83A5-2D448EE5B3E3}" type="slidenum">
              <a:rPr lang="en-US" altLang="en-US" smtClean="0">
                <a:latin typeface="Georgia" panose="02040502050405020303" pitchFamily="18" charset="0"/>
              </a:rPr>
              <a:pPr>
                <a:spcBef>
                  <a:spcPct val="0"/>
                </a:spcBef>
              </a:pPr>
              <a:t>15</a:t>
            </a:fld>
            <a:endParaRPr lang="en-US" altLang="en-US">
              <a:latin typeface="Georgia" panose="02040502050405020303" pitchFamily="18" charset="0"/>
            </a:endParaRPr>
          </a:p>
        </p:txBody>
      </p:sp>
    </p:spTree>
    <p:extLst>
      <p:ext uri="{BB962C8B-B14F-4D97-AF65-F5344CB8AC3E}">
        <p14:creationId xmlns:p14="http://schemas.microsoft.com/office/powerpoint/2010/main" val="39392390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6F84E437-B544-7511-EA68-4414B8BF2B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7423FFB8-0B53-3B47-4BDB-6160660A782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Mark</a:t>
            </a:r>
          </a:p>
        </p:txBody>
      </p:sp>
      <p:sp>
        <p:nvSpPr>
          <p:cNvPr id="20484" name="Slide Number Placeholder 3">
            <a:extLst>
              <a:ext uri="{FF2B5EF4-FFF2-40B4-BE49-F238E27FC236}">
                <a16:creationId xmlns:a16="http://schemas.microsoft.com/office/drawing/2014/main" id="{C8A39760-18F9-41C0-B0B9-CC0BAEF6961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B7CFE9C-5C1A-4E9B-83A5-2D448EE5B3E3}" type="slidenum">
              <a:rPr lang="en-US" altLang="en-US" smtClean="0">
                <a:latin typeface="Georgia" panose="02040502050405020303" pitchFamily="18" charset="0"/>
              </a:rPr>
              <a:pPr>
                <a:spcBef>
                  <a:spcPct val="0"/>
                </a:spcBef>
              </a:pPr>
              <a:t>16</a:t>
            </a:fld>
            <a:endParaRPr lang="en-US" altLang="en-US">
              <a:latin typeface="Georgia" panose="02040502050405020303" pitchFamily="18" charset="0"/>
            </a:endParaRPr>
          </a:p>
        </p:txBody>
      </p:sp>
    </p:spTree>
    <p:extLst>
      <p:ext uri="{BB962C8B-B14F-4D97-AF65-F5344CB8AC3E}">
        <p14:creationId xmlns:p14="http://schemas.microsoft.com/office/powerpoint/2010/main" val="37318085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6F84E437-B544-7511-EA68-4414B8BF2B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7423FFB8-0B53-3B47-4BDB-6160660A782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Mark</a:t>
            </a:r>
          </a:p>
        </p:txBody>
      </p:sp>
      <p:sp>
        <p:nvSpPr>
          <p:cNvPr id="20484" name="Slide Number Placeholder 3">
            <a:extLst>
              <a:ext uri="{FF2B5EF4-FFF2-40B4-BE49-F238E27FC236}">
                <a16:creationId xmlns:a16="http://schemas.microsoft.com/office/drawing/2014/main" id="{C8A39760-18F9-41C0-B0B9-CC0BAEF6961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B7CFE9C-5C1A-4E9B-83A5-2D448EE5B3E3}" type="slidenum">
              <a:rPr lang="en-US" altLang="en-US" smtClean="0">
                <a:latin typeface="Georgia" panose="02040502050405020303" pitchFamily="18" charset="0"/>
              </a:rPr>
              <a:pPr>
                <a:spcBef>
                  <a:spcPct val="0"/>
                </a:spcBef>
              </a:pPr>
              <a:t>17</a:t>
            </a:fld>
            <a:endParaRPr lang="en-US" altLang="en-US">
              <a:latin typeface="Georgia" panose="02040502050405020303" pitchFamily="18" charset="0"/>
            </a:endParaRPr>
          </a:p>
        </p:txBody>
      </p:sp>
    </p:spTree>
    <p:extLst>
      <p:ext uri="{BB962C8B-B14F-4D97-AF65-F5344CB8AC3E}">
        <p14:creationId xmlns:p14="http://schemas.microsoft.com/office/powerpoint/2010/main" val="12444954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6F84E437-B544-7511-EA68-4414B8BF2B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7423FFB8-0B53-3B47-4BDB-6160660A782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Mark</a:t>
            </a:r>
          </a:p>
        </p:txBody>
      </p:sp>
      <p:sp>
        <p:nvSpPr>
          <p:cNvPr id="20484" name="Slide Number Placeholder 3">
            <a:extLst>
              <a:ext uri="{FF2B5EF4-FFF2-40B4-BE49-F238E27FC236}">
                <a16:creationId xmlns:a16="http://schemas.microsoft.com/office/drawing/2014/main" id="{C8A39760-18F9-41C0-B0B9-CC0BAEF6961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B7CFE9C-5C1A-4E9B-83A5-2D448EE5B3E3}" type="slidenum">
              <a:rPr lang="en-US" altLang="en-US" smtClean="0">
                <a:latin typeface="Georgia" panose="02040502050405020303" pitchFamily="18" charset="0"/>
              </a:rPr>
              <a:pPr>
                <a:spcBef>
                  <a:spcPct val="0"/>
                </a:spcBef>
              </a:pPr>
              <a:t>18</a:t>
            </a:fld>
            <a:endParaRPr lang="en-US" altLang="en-US">
              <a:latin typeface="Georgia" panose="02040502050405020303" pitchFamily="18" charset="0"/>
            </a:endParaRPr>
          </a:p>
        </p:txBody>
      </p:sp>
    </p:spTree>
    <p:extLst>
      <p:ext uri="{BB962C8B-B14F-4D97-AF65-F5344CB8AC3E}">
        <p14:creationId xmlns:p14="http://schemas.microsoft.com/office/powerpoint/2010/main" val="9440247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6F84E437-B544-7511-EA68-4414B8BF2B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7423FFB8-0B53-3B47-4BDB-6160660A782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Mark</a:t>
            </a:r>
          </a:p>
        </p:txBody>
      </p:sp>
      <p:sp>
        <p:nvSpPr>
          <p:cNvPr id="20484" name="Slide Number Placeholder 3">
            <a:extLst>
              <a:ext uri="{FF2B5EF4-FFF2-40B4-BE49-F238E27FC236}">
                <a16:creationId xmlns:a16="http://schemas.microsoft.com/office/drawing/2014/main" id="{C8A39760-18F9-41C0-B0B9-CC0BAEF6961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B7CFE9C-5C1A-4E9B-83A5-2D448EE5B3E3}" type="slidenum">
              <a:rPr lang="en-US" altLang="en-US" smtClean="0">
                <a:latin typeface="Georgia" panose="02040502050405020303" pitchFamily="18" charset="0"/>
              </a:rPr>
              <a:pPr>
                <a:spcBef>
                  <a:spcPct val="0"/>
                </a:spcBef>
              </a:pPr>
              <a:t>19</a:t>
            </a:fld>
            <a:endParaRPr lang="en-US" altLang="en-US">
              <a:latin typeface="Georgia" panose="02040502050405020303" pitchFamily="18" charset="0"/>
            </a:endParaRPr>
          </a:p>
        </p:txBody>
      </p:sp>
    </p:spTree>
    <p:extLst>
      <p:ext uri="{BB962C8B-B14F-4D97-AF65-F5344CB8AC3E}">
        <p14:creationId xmlns:p14="http://schemas.microsoft.com/office/powerpoint/2010/main" val="3139001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D083F924-6B7B-DAE6-9982-BDC2327BC3F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C50FA4A2-24B7-A395-B1BA-8DCBDCEC9CD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Rebecca</a:t>
            </a:r>
          </a:p>
        </p:txBody>
      </p:sp>
      <p:sp>
        <p:nvSpPr>
          <p:cNvPr id="12292" name="Slide Number Placeholder 3">
            <a:extLst>
              <a:ext uri="{FF2B5EF4-FFF2-40B4-BE49-F238E27FC236}">
                <a16:creationId xmlns:a16="http://schemas.microsoft.com/office/drawing/2014/main" id="{149AC844-17C8-8B46-28A3-26D1DA29302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329F49A-E28C-415E-8255-9F8EAD38E36F}" type="slidenum">
              <a:rPr lang="en-US" altLang="en-US" smtClean="0">
                <a:latin typeface="Georgia" panose="02040502050405020303" pitchFamily="18" charset="0"/>
              </a:rPr>
              <a:pPr>
                <a:spcBef>
                  <a:spcPct val="0"/>
                </a:spcBef>
              </a:pPr>
              <a:t>2</a:t>
            </a:fld>
            <a:endParaRPr lang="en-US" altLang="en-US">
              <a:latin typeface="Georgia" panose="02040502050405020303"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6F84E437-B544-7511-EA68-4414B8BF2B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7423FFB8-0B53-3B47-4BDB-6160660A782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Mark</a:t>
            </a:r>
          </a:p>
        </p:txBody>
      </p:sp>
      <p:sp>
        <p:nvSpPr>
          <p:cNvPr id="20484" name="Slide Number Placeholder 3">
            <a:extLst>
              <a:ext uri="{FF2B5EF4-FFF2-40B4-BE49-F238E27FC236}">
                <a16:creationId xmlns:a16="http://schemas.microsoft.com/office/drawing/2014/main" id="{C8A39760-18F9-41C0-B0B9-CC0BAEF6961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B7CFE9C-5C1A-4E9B-83A5-2D448EE5B3E3}" type="slidenum">
              <a:rPr lang="en-US" altLang="en-US" smtClean="0">
                <a:latin typeface="Georgia" panose="02040502050405020303" pitchFamily="18" charset="0"/>
              </a:rPr>
              <a:pPr>
                <a:spcBef>
                  <a:spcPct val="0"/>
                </a:spcBef>
              </a:pPr>
              <a:t>20</a:t>
            </a:fld>
            <a:endParaRPr lang="en-US" altLang="en-US">
              <a:latin typeface="Georgia" panose="02040502050405020303" pitchFamily="18" charset="0"/>
            </a:endParaRPr>
          </a:p>
        </p:txBody>
      </p:sp>
    </p:spTree>
    <p:extLst>
      <p:ext uri="{BB962C8B-B14F-4D97-AF65-F5344CB8AC3E}">
        <p14:creationId xmlns:p14="http://schemas.microsoft.com/office/powerpoint/2010/main" val="3174805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a:extLst>
              <a:ext uri="{FF2B5EF4-FFF2-40B4-BE49-F238E27FC236}">
                <a16:creationId xmlns:a16="http://schemas.microsoft.com/office/drawing/2014/main" id="{CFBFB4B2-C403-2D33-2399-EB6AE0751CE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a:extLst>
              <a:ext uri="{FF2B5EF4-FFF2-40B4-BE49-F238E27FC236}">
                <a16:creationId xmlns:a16="http://schemas.microsoft.com/office/drawing/2014/main" id="{4CA98BEE-FD36-6FB9-72B0-8EDAE28D555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Rebecca, Karen &amp; Mark</a:t>
            </a:r>
          </a:p>
        </p:txBody>
      </p:sp>
      <p:sp>
        <p:nvSpPr>
          <p:cNvPr id="49156" name="Slide Number Placeholder 3">
            <a:extLst>
              <a:ext uri="{FF2B5EF4-FFF2-40B4-BE49-F238E27FC236}">
                <a16:creationId xmlns:a16="http://schemas.microsoft.com/office/drawing/2014/main" id="{B522DF89-9CAD-E044-E8DE-2589038305D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681895A-2FE8-4284-A06C-C88E4861EC5A}" type="slidenum">
              <a:rPr lang="en-US" altLang="en-US" smtClean="0">
                <a:latin typeface="Georgia" panose="02040502050405020303" pitchFamily="18" charset="0"/>
              </a:rPr>
              <a:pPr>
                <a:spcBef>
                  <a:spcPct val="0"/>
                </a:spcBef>
              </a:pPr>
              <a:t>21</a:t>
            </a:fld>
            <a:endParaRPr lang="en-US" altLang="en-US">
              <a:latin typeface="Georgia" panose="02040502050405020303"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0FDF2FAC-593C-1BDA-DB90-DE6726F0BE7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7AF11C3B-896A-63AC-F9C6-8218AFEA9E0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Rebecca</a:t>
            </a:r>
          </a:p>
        </p:txBody>
      </p:sp>
      <p:sp>
        <p:nvSpPr>
          <p:cNvPr id="16388" name="Slide Number Placeholder 3">
            <a:extLst>
              <a:ext uri="{FF2B5EF4-FFF2-40B4-BE49-F238E27FC236}">
                <a16:creationId xmlns:a16="http://schemas.microsoft.com/office/drawing/2014/main" id="{16D44C3E-88DF-8CCB-1F3F-2D93E1A3D69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41FA168-2717-44B0-B5E1-33E462C5A47D}" type="slidenum">
              <a:rPr lang="en-US" altLang="en-US" smtClean="0">
                <a:latin typeface="Georgia" panose="02040502050405020303" pitchFamily="18" charset="0"/>
              </a:rPr>
              <a:pPr>
                <a:spcBef>
                  <a:spcPct val="0"/>
                </a:spcBef>
              </a:pPr>
              <a:t>3</a:t>
            </a:fld>
            <a:endParaRPr lang="en-US" altLang="en-US">
              <a:latin typeface="Georgia" panose="02040502050405020303"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1CB8CD0E-9520-7F84-3003-356EDCC6CD0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5E0A000B-07A0-D68D-D1EC-8DB3FB849D3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Rebecca</a:t>
            </a:r>
          </a:p>
        </p:txBody>
      </p:sp>
      <p:sp>
        <p:nvSpPr>
          <p:cNvPr id="18436" name="Slide Number Placeholder 3">
            <a:extLst>
              <a:ext uri="{FF2B5EF4-FFF2-40B4-BE49-F238E27FC236}">
                <a16:creationId xmlns:a16="http://schemas.microsoft.com/office/drawing/2014/main" id="{DB4BA321-B116-35C8-4DE6-8D647E70F4C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E0E6AF2-DFAC-4560-873C-54F800004B3D}" type="slidenum">
              <a:rPr lang="en-US" altLang="en-US" smtClean="0">
                <a:latin typeface="Georgia" panose="02040502050405020303" pitchFamily="18" charset="0"/>
              </a:rPr>
              <a:pPr>
                <a:spcBef>
                  <a:spcPct val="0"/>
                </a:spcBef>
              </a:pPr>
              <a:t>4</a:t>
            </a:fld>
            <a:endParaRPr lang="en-US" altLang="en-US">
              <a:latin typeface="Georgia" panose="02040502050405020303"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88E802D5-C0BB-E9EE-D50B-406B0D0FA21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a:extLst>
              <a:ext uri="{FF2B5EF4-FFF2-40B4-BE49-F238E27FC236}">
                <a16:creationId xmlns:a16="http://schemas.microsoft.com/office/drawing/2014/main" id="{03804066-E558-964A-8CEC-EBA4CD21373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Rebecca</a:t>
            </a:r>
          </a:p>
        </p:txBody>
      </p:sp>
      <p:sp>
        <p:nvSpPr>
          <p:cNvPr id="22532" name="Slide Number Placeholder 3">
            <a:extLst>
              <a:ext uri="{FF2B5EF4-FFF2-40B4-BE49-F238E27FC236}">
                <a16:creationId xmlns:a16="http://schemas.microsoft.com/office/drawing/2014/main" id="{167506DB-3132-8AA4-E68B-46D17EB509A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8CB5FC9-BCA5-4823-B3F3-362A0060C2A6}" type="slidenum">
              <a:rPr lang="en-US" altLang="en-US" smtClean="0">
                <a:latin typeface="Georgia" panose="02040502050405020303" pitchFamily="18" charset="0"/>
              </a:rPr>
              <a:pPr>
                <a:spcBef>
                  <a:spcPct val="0"/>
                </a:spcBef>
              </a:pPr>
              <a:t>5</a:t>
            </a:fld>
            <a:endParaRPr lang="en-US" altLang="en-US">
              <a:latin typeface="Georgia" panose="02040502050405020303"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3F77D9F4-1C6B-9BAD-C175-925C28C48A2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21EC0517-BB87-4BC7-061E-74D31DE9EE6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Karen</a:t>
            </a:r>
          </a:p>
        </p:txBody>
      </p:sp>
      <p:sp>
        <p:nvSpPr>
          <p:cNvPr id="24580" name="Slide Number Placeholder 3">
            <a:extLst>
              <a:ext uri="{FF2B5EF4-FFF2-40B4-BE49-F238E27FC236}">
                <a16:creationId xmlns:a16="http://schemas.microsoft.com/office/drawing/2014/main" id="{512CD229-A5E0-89A6-2047-CEB5B03696D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F116688-EA2D-4C4D-8182-72AD78BBAA35}" type="slidenum">
              <a:rPr lang="en-US" altLang="en-US" smtClean="0">
                <a:latin typeface="Georgia" panose="02040502050405020303" pitchFamily="18" charset="0"/>
              </a:rPr>
              <a:pPr>
                <a:spcBef>
                  <a:spcPct val="0"/>
                </a:spcBef>
              </a:pPr>
              <a:t>6</a:t>
            </a:fld>
            <a:endParaRPr lang="en-US" altLang="en-US">
              <a:latin typeface="Georgia" panose="02040502050405020303"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B4079FA0-F625-2DFE-F8D4-9D98DB9D788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a:extLst>
              <a:ext uri="{FF2B5EF4-FFF2-40B4-BE49-F238E27FC236}">
                <a16:creationId xmlns:a16="http://schemas.microsoft.com/office/drawing/2014/main" id="{2C11E9AE-098D-9E7F-7272-A0437104911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Karen</a:t>
            </a:r>
          </a:p>
        </p:txBody>
      </p:sp>
      <p:sp>
        <p:nvSpPr>
          <p:cNvPr id="26628" name="Slide Number Placeholder 3">
            <a:extLst>
              <a:ext uri="{FF2B5EF4-FFF2-40B4-BE49-F238E27FC236}">
                <a16:creationId xmlns:a16="http://schemas.microsoft.com/office/drawing/2014/main" id="{A9F58C30-9C8E-7BFA-E74C-8A1DC628A03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3C3895B-866F-4F87-8187-738DA8EADA3E}" type="slidenum">
              <a:rPr lang="en-US" altLang="en-US" smtClean="0">
                <a:latin typeface="Georgia" panose="02040502050405020303" pitchFamily="18" charset="0"/>
              </a:rPr>
              <a:pPr>
                <a:spcBef>
                  <a:spcPct val="0"/>
                </a:spcBef>
              </a:pPr>
              <a:t>7</a:t>
            </a:fld>
            <a:endParaRPr lang="en-US" altLang="en-US">
              <a:latin typeface="Georgia" panose="02040502050405020303"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3DF9C85C-BBC7-7AF5-E18D-8BE1A15B590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2ABEFBE9-2D5D-4AB2-097C-BF061533715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Karen</a:t>
            </a:r>
          </a:p>
        </p:txBody>
      </p:sp>
      <p:sp>
        <p:nvSpPr>
          <p:cNvPr id="28676" name="Slide Number Placeholder 3">
            <a:extLst>
              <a:ext uri="{FF2B5EF4-FFF2-40B4-BE49-F238E27FC236}">
                <a16:creationId xmlns:a16="http://schemas.microsoft.com/office/drawing/2014/main" id="{6532D225-27D5-C191-707B-8B94F8D3E2A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61B1869-6505-42ED-958D-D9AC8C4EB7AA}" type="slidenum">
              <a:rPr lang="en-US" altLang="en-US" smtClean="0">
                <a:latin typeface="Georgia" panose="02040502050405020303" pitchFamily="18" charset="0"/>
              </a:rPr>
              <a:pPr>
                <a:spcBef>
                  <a:spcPct val="0"/>
                </a:spcBef>
              </a:pPr>
              <a:t>8</a:t>
            </a:fld>
            <a:endParaRPr lang="en-US" altLang="en-US">
              <a:latin typeface="Georgia" panose="02040502050405020303"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47CB8F1B-D5D0-47C9-86DB-047D87347E8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9D782284-1D7E-D15D-2DC6-7EDDA13E9A5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Karen</a:t>
            </a:r>
          </a:p>
        </p:txBody>
      </p:sp>
      <p:sp>
        <p:nvSpPr>
          <p:cNvPr id="30724" name="Slide Number Placeholder 3">
            <a:extLst>
              <a:ext uri="{FF2B5EF4-FFF2-40B4-BE49-F238E27FC236}">
                <a16:creationId xmlns:a16="http://schemas.microsoft.com/office/drawing/2014/main" id="{532A72F8-9B96-A285-A2A8-633A190B7E1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BC8A92F-CA85-49CD-AEF6-076192311DEA}" type="slidenum">
              <a:rPr lang="en-US" altLang="en-US" smtClean="0">
                <a:latin typeface="Georgia" panose="02040502050405020303" pitchFamily="18" charset="0"/>
              </a:rPr>
              <a:pPr>
                <a:spcBef>
                  <a:spcPct val="0"/>
                </a:spcBef>
              </a:pPr>
              <a:t>9</a:t>
            </a:fld>
            <a:endParaRPr lang="en-US" altLang="en-US">
              <a:latin typeface="Georgia" panose="02040502050405020303"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9C9B558-B5FE-C646-BFD4-2BFB2F0A416C}"/>
              </a:ext>
            </a:extLst>
          </p:cNvPr>
          <p:cNvSpPr/>
          <p:nvPr/>
        </p:nvSpPr>
        <p:spPr>
          <a:xfrm>
            <a:off x="3175" y="6400800"/>
            <a:ext cx="9140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C57D389E-0922-CA88-AEBA-989BE81A5D90}"/>
              </a:ext>
            </a:extLst>
          </p:cNvPr>
          <p:cNvSpPr/>
          <p:nvPr/>
        </p:nvSpPr>
        <p:spPr>
          <a:xfrm>
            <a:off x="0" y="6334125"/>
            <a:ext cx="9142413"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D69B23F0-2E9B-F830-A4E5-D59197D0F9EC}"/>
              </a:ext>
            </a:extLst>
          </p:cNvPr>
          <p:cNvCxnSpPr/>
          <p:nvPr/>
        </p:nvCxnSpPr>
        <p:spPr>
          <a:xfrm>
            <a:off x="906463" y="4343400"/>
            <a:ext cx="740568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822960" y="758952"/>
            <a:ext cx="7543800" cy="3566160"/>
          </a:xfrm>
        </p:spPr>
        <p:txBody>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3">
            <a:extLst>
              <a:ext uri="{FF2B5EF4-FFF2-40B4-BE49-F238E27FC236}">
                <a16:creationId xmlns:a16="http://schemas.microsoft.com/office/drawing/2014/main" id="{CF8B7AB8-DECC-0240-E9AB-3D88094BC0DE}"/>
              </a:ext>
            </a:extLst>
          </p:cNvPr>
          <p:cNvSpPr>
            <a:spLocks noGrp="1"/>
          </p:cNvSpPr>
          <p:nvPr>
            <p:ph type="dt" sz="half" idx="10"/>
          </p:nvPr>
        </p:nvSpPr>
        <p:spPr/>
        <p:txBody>
          <a:bodyPr/>
          <a:lstStyle>
            <a:lvl1pPr>
              <a:defRPr/>
            </a:lvl1pPr>
          </a:lstStyle>
          <a:p>
            <a:pPr>
              <a:defRPr/>
            </a:pPr>
            <a:fld id="{FEC953FB-5888-4FC7-94A3-0C3768C8D93F}" type="datetime1">
              <a:rPr lang="en-US" smtClean="0"/>
              <a:t>09/07/2023</a:t>
            </a:fld>
            <a:endParaRPr lang="en-US" dirty="0"/>
          </a:p>
        </p:txBody>
      </p:sp>
      <p:sp>
        <p:nvSpPr>
          <p:cNvPr id="8" name="Footer Placeholder 4">
            <a:extLst>
              <a:ext uri="{FF2B5EF4-FFF2-40B4-BE49-F238E27FC236}">
                <a16:creationId xmlns:a16="http://schemas.microsoft.com/office/drawing/2014/main" id="{602671A9-9895-E318-A95E-CEE37A084804}"/>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D98905D3-703E-360F-24EC-663C8881F785}"/>
              </a:ext>
            </a:extLst>
          </p:cNvPr>
          <p:cNvSpPr>
            <a:spLocks noGrp="1"/>
          </p:cNvSpPr>
          <p:nvPr>
            <p:ph type="sldNum" sz="quarter" idx="12"/>
          </p:nvPr>
        </p:nvSpPr>
        <p:spPr/>
        <p:txBody>
          <a:bodyPr/>
          <a:lstStyle>
            <a:lvl1pPr>
              <a:defRPr/>
            </a:lvl1pPr>
          </a:lstStyle>
          <a:p>
            <a:pPr>
              <a:defRPr/>
            </a:pPr>
            <a:fld id="{C995B6DE-D557-4CB8-AF95-D5CF68D3C391}" type="slidenum">
              <a:rPr lang="en-US" altLang="en-US"/>
              <a:pPr>
                <a:defRPr/>
              </a:pPr>
              <a:t>‹#›</a:t>
            </a:fld>
            <a:endParaRPr lang="en-US" altLang="en-US"/>
          </a:p>
        </p:txBody>
      </p:sp>
    </p:spTree>
    <p:extLst>
      <p:ext uri="{BB962C8B-B14F-4D97-AF65-F5344CB8AC3E}">
        <p14:creationId xmlns:p14="http://schemas.microsoft.com/office/powerpoint/2010/main" val="42100731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0AD1770-9210-CA30-0D31-F8DB2801FF4B}"/>
              </a:ext>
            </a:extLst>
          </p:cNvPr>
          <p:cNvSpPr>
            <a:spLocks noGrp="1"/>
          </p:cNvSpPr>
          <p:nvPr>
            <p:ph type="dt" sz="half" idx="10"/>
          </p:nvPr>
        </p:nvSpPr>
        <p:spPr/>
        <p:txBody>
          <a:bodyPr/>
          <a:lstStyle>
            <a:lvl1pPr>
              <a:defRPr/>
            </a:lvl1pPr>
          </a:lstStyle>
          <a:p>
            <a:pPr>
              <a:defRPr/>
            </a:pPr>
            <a:fld id="{243A6F46-FE21-4413-A1B4-2C3AD67588EC}" type="datetime1">
              <a:rPr lang="en-US" smtClean="0"/>
              <a:t>09/07/2023</a:t>
            </a:fld>
            <a:endParaRPr lang="en-US" dirty="0"/>
          </a:p>
        </p:txBody>
      </p:sp>
      <p:sp>
        <p:nvSpPr>
          <p:cNvPr id="5" name="Footer Placeholder 4">
            <a:extLst>
              <a:ext uri="{FF2B5EF4-FFF2-40B4-BE49-F238E27FC236}">
                <a16:creationId xmlns:a16="http://schemas.microsoft.com/office/drawing/2014/main" id="{4B2E22D0-B588-3250-F810-2F971AF2211D}"/>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745890B7-897D-8B5C-5DE9-1155197330A6}"/>
              </a:ext>
            </a:extLst>
          </p:cNvPr>
          <p:cNvSpPr>
            <a:spLocks noGrp="1"/>
          </p:cNvSpPr>
          <p:nvPr>
            <p:ph type="sldNum" sz="quarter" idx="12"/>
          </p:nvPr>
        </p:nvSpPr>
        <p:spPr/>
        <p:txBody>
          <a:bodyPr/>
          <a:lstStyle>
            <a:lvl1pPr>
              <a:defRPr/>
            </a:lvl1pPr>
          </a:lstStyle>
          <a:p>
            <a:pPr>
              <a:defRPr/>
            </a:pPr>
            <a:fld id="{912D6377-BD78-4DF2-B83C-DDF20ACF1FE6}" type="slidenum">
              <a:rPr lang="en-US" altLang="en-US"/>
              <a:pPr>
                <a:defRPr/>
              </a:pPr>
              <a:t>‹#›</a:t>
            </a:fld>
            <a:endParaRPr lang="en-US" altLang="en-US"/>
          </a:p>
        </p:txBody>
      </p:sp>
    </p:spTree>
    <p:extLst>
      <p:ext uri="{BB962C8B-B14F-4D97-AF65-F5344CB8AC3E}">
        <p14:creationId xmlns:p14="http://schemas.microsoft.com/office/powerpoint/2010/main" val="1150298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F5AB3DA-7F64-F8F5-E8F4-A9E2ADE3128C}"/>
              </a:ext>
            </a:extLst>
          </p:cNvPr>
          <p:cNvSpPr/>
          <p:nvPr/>
        </p:nvSpPr>
        <p:spPr>
          <a:xfrm>
            <a:off x="3175" y="6400800"/>
            <a:ext cx="9140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B0DA7A5D-7B68-9467-C5CF-71786173D887}"/>
              </a:ext>
            </a:extLst>
          </p:cNvPr>
          <p:cNvSpPr/>
          <p:nvPr/>
        </p:nvSpPr>
        <p:spPr>
          <a:xfrm>
            <a:off x="0" y="6334125"/>
            <a:ext cx="9142413"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a:extLst>
              <a:ext uri="{FF2B5EF4-FFF2-40B4-BE49-F238E27FC236}">
                <a16:creationId xmlns:a16="http://schemas.microsoft.com/office/drawing/2014/main" id="{2B85BD0D-CB3E-27E1-8375-089E3597B918}"/>
              </a:ext>
            </a:extLst>
          </p:cNvPr>
          <p:cNvSpPr>
            <a:spLocks noGrp="1"/>
          </p:cNvSpPr>
          <p:nvPr>
            <p:ph type="dt" sz="half" idx="10"/>
          </p:nvPr>
        </p:nvSpPr>
        <p:spPr/>
        <p:txBody>
          <a:bodyPr/>
          <a:lstStyle>
            <a:lvl1pPr>
              <a:defRPr/>
            </a:lvl1pPr>
          </a:lstStyle>
          <a:p>
            <a:pPr>
              <a:defRPr/>
            </a:pPr>
            <a:fld id="{E14D7802-41C3-4B31-B341-267F464F1C6E}" type="datetime1">
              <a:rPr lang="en-US" smtClean="0"/>
              <a:t>09/07/2023</a:t>
            </a:fld>
            <a:endParaRPr lang="en-US" dirty="0"/>
          </a:p>
        </p:txBody>
      </p:sp>
      <p:sp>
        <p:nvSpPr>
          <p:cNvPr id="7" name="Footer Placeholder 4">
            <a:extLst>
              <a:ext uri="{FF2B5EF4-FFF2-40B4-BE49-F238E27FC236}">
                <a16:creationId xmlns:a16="http://schemas.microsoft.com/office/drawing/2014/main" id="{B3C9E314-71F3-1878-F0FE-4EE3B5BE6F36}"/>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1981492C-1CF4-4A5E-FD34-E2BD1137033D}"/>
              </a:ext>
            </a:extLst>
          </p:cNvPr>
          <p:cNvSpPr>
            <a:spLocks noGrp="1"/>
          </p:cNvSpPr>
          <p:nvPr>
            <p:ph type="sldNum" sz="quarter" idx="12"/>
          </p:nvPr>
        </p:nvSpPr>
        <p:spPr/>
        <p:txBody>
          <a:bodyPr/>
          <a:lstStyle>
            <a:lvl1pPr>
              <a:defRPr/>
            </a:lvl1pPr>
          </a:lstStyle>
          <a:p>
            <a:pPr>
              <a:defRPr/>
            </a:pPr>
            <a:fld id="{E9B1BEC0-CF80-44BB-853A-7EFB4F4FB19D}" type="slidenum">
              <a:rPr lang="en-US" altLang="en-US"/>
              <a:pPr>
                <a:defRPr/>
              </a:pPr>
              <a:t>‹#›</a:t>
            </a:fld>
            <a:endParaRPr lang="en-US" altLang="en-US"/>
          </a:p>
        </p:txBody>
      </p:sp>
    </p:spTree>
    <p:extLst>
      <p:ext uri="{BB962C8B-B14F-4D97-AF65-F5344CB8AC3E}">
        <p14:creationId xmlns:p14="http://schemas.microsoft.com/office/powerpoint/2010/main" val="3589708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4176BAB-F86F-7221-E697-C5B0BD719738}"/>
              </a:ext>
            </a:extLst>
          </p:cNvPr>
          <p:cNvSpPr>
            <a:spLocks noGrp="1"/>
          </p:cNvSpPr>
          <p:nvPr>
            <p:ph type="dt" sz="half" idx="10"/>
          </p:nvPr>
        </p:nvSpPr>
        <p:spPr/>
        <p:txBody>
          <a:bodyPr/>
          <a:lstStyle>
            <a:lvl1pPr>
              <a:defRPr/>
            </a:lvl1pPr>
          </a:lstStyle>
          <a:p>
            <a:pPr>
              <a:defRPr/>
            </a:pPr>
            <a:fld id="{3ACE1EDF-A45F-4A87-9379-678F6E744DF1}" type="datetime1">
              <a:rPr lang="en-US" smtClean="0"/>
              <a:t>09/07/2023</a:t>
            </a:fld>
            <a:endParaRPr lang="en-US" dirty="0"/>
          </a:p>
        </p:txBody>
      </p:sp>
      <p:sp>
        <p:nvSpPr>
          <p:cNvPr id="5" name="Footer Placeholder 4">
            <a:extLst>
              <a:ext uri="{FF2B5EF4-FFF2-40B4-BE49-F238E27FC236}">
                <a16:creationId xmlns:a16="http://schemas.microsoft.com/office/drawing/2014/main" id="{9A715414-DA33-2CB2-954A-765165FE841D}"/>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1FCA8FF4-5A20-E913-9DFF-A99AE6A10007}"/>
              </a:ext>
            </a:extLst>
          </p:cNvPr>
          <p:cNvSpPr>
            <a:spLocks noGrp="1"/>
          </p:cNvSpPr>
          <p:nvPr>
            <p:ph type="sldNum" sz="quarter" idx="12"/>
          </p:nvPr>
        </p:nvSpPr>
        <p:spPr/>
        <p:txBody>
          <a:bodyPr/>
          <a:lstStyle>
            <a:lvl1pPr>
              <a:defRPr/>
            </a:lvl1pPr>
          </a:lstStyle>
          <a:p>
            <a:pPr>
              <a:defRPr/>
            </a:pPr>
            <a:fld id="{2EBC2967-9C0D-486C-9482-574024DA145B}" type="slidenum">
              <a:rPr lang="en-US" altLang="en-US"/>
              <a:pPr>
                <a:defRPr/>
              </a:pPr>
              <a:t>‹#›</a:t>
            </a:fld>
            <a:endParaRPr lang="en-US" altLang="en-US"/>
          </a:p>
        </p:txBody>
      </p:sp>
    </p:spTree>
    <p:extLst>
      <p:ext uri="{BB962C8B-B14F-4D97-AF65-F5344CB8AC3E}">
        <p14:creationId xmlns:p14="http://schemas.microsoft.com/office/powerpoint/2010/main" val="863405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512CDD2-B40D-BCB5-78E1-184732344225}"/>
              </a:ext>
            </a:extLst>
          </p:cNvPr>
          <p:cNvSpPr/>
          <p:nvPr/>
        </p:nvSpPr>
        <p:spPr>
          <a:xfrm>
            <a:off x="3175" y="6400800"/>
            <a:ext cx="9140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4BAD8A64-FDDC-5322-C852-73B3B3BC75E0}"/>
              </a:ext>
            </a:extLst>
          </p:cNvPr>
          <p:cNvSpPr/>
          <p:nvPr/>
        </p:nvSpPr>
        <p:spPr>
          <a:xfrm>
            <a:off x="0" y="6334125"/>
            <a:ext cx="9142413"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977CCA67-E258-995F-102B-52E8E245E3E1}"/>
              </a:ext>
            </a:extLst>
          </p:cNvPr>
          <p:cNvCxnSpPr/>
          <p:nvPr/>
        </p:nvCxnSpPr>
        <p:spPr>
          <a:xfrm>
            <a:off x="906463" y="4343400"/>
            <a:ext cx="740568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22960" y="758952"/>
            <a:ext cx="7543800" cy="3566160"/>
          </a:xfrm>
        </p:spPr>
        <p:txBody>
          <a:bodyPr anchorCtr="0"/>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a:extLst>
              <a:ext uri="{FF2B5EF4-FFF2-40B4-BE49-F238E27FC236}">
                <a16:creationId xmlns:a16="http://schemas.microsoft.com/office/drawing/2014/main" id="{A91C69EE-10C2-0206-6FA7-73D5D9AF3B07}"/>
              </a:ext>
            </a:extLst>
          </p:cNvPr>
          <p:cNvSpPr>
            <a:spLocks noGrp="1"/>
          </p:cNvSpPr>
          <p:nvPr>
            <p:ph type="dt" sz="half" idx="10"/>
          </p:nvPr>
        </p:nvSpPr>
        <p:spPr/>
        <p:txBody>
          <a:bodyPr/>
          <a:lstStyle>
            <a:lvl1pPr>
              <a:defRPr/>
            </a:lvl1pPr>
          </a:lstStyle>
          <a:p>
            <a:pPr>
              <a:defRPr/>
            </a:pPr>
            <a:fld id="{8596AF24-0453-4445-8035-8B58D74EEA77}" type="datetime1">
              <a:rPr lang="en-US" smtClean="0"/>
              <a:t>09/07/2023</a:t>
            </a:fld>
            <a:endParaRPr lang="en-US" dirty="0"/>
          </a:p>
        </p:txBody>
      </p:sp>
      <p:sp>
        <p:nvSpPr>
          <p:cNvPr id="8" name="Footer Placeholder 4">
            <a:extLst>
              <a:ext uri="{FF2B5EF4-FFF2-40B4-BE49-F238E27FC236}">
                <a16:creationId xmlns:a16="http://schemas.microsoft.com/office/drawing/2014/main" id="{BF71E781-A32D-2ABB-6811-AF263E93217C}"/>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610F6CE3-E669-A027-664C-FF2CDDBF7DC6}"/>
              </a:ext>
            </a:extLst>
          </p:cNvPr>
          <p:cNvSpPr>
            <a:spLocks noGrp="1"/>
          </p:cNvSpPr>
          <p:nvPr>
            <p:ph type="sldNum" sz="quarter" idx="12"/>
          </p:nvPr>
        </p:nvSpPr>
        <p:spPr/>
        <p:txBody>
          <a:bodyPr/>
          <a:lstStyle>
            <a:lvl1pPr>
              <a:defRPr/>
            </a:lvl1pPr>
          </a:lstStyle>
          <a:p>
            <a:pPr>
              <a:defRPr/>
            </a:pPr>
            <a:fld id="{F69678A4-78B1-40AA-8712-A81DC1EC6CAD}" type="slidenum">
              <a:rPr lang="en-US" altLang="en-US"/>
              <a:pPr>
                <a:defRPr/>
              </a:pPr>
              <a:t>‹#›</a:t>
            </a:fld>
            <a:endParaRPr lang="en-US" altLang="en-US"/>
          </a:p>
        </p:txBody>
      </p:sp>
    </p:spTree>
    <p:extLst>
      <p:ext uri="{BB962C8B-B14F-4D97-AF65-F5344CB8AC3E}">
        <p14:creationId xmlns:p14="http://schemas.microsoft.com/office/powerpoint/2010/main" val="3402399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3">
            <a:extLst>
              <a:ext uri="{FF2B5EF4-FFF2-40B4-BE49-F238E27FC236}">
                <a16:creationId xmlns:a16="http://schemas.microsoft.com/office/drawing/2014/main" id="{6937B806-D262-D07B-B43A-9765DF101368}"/>
              </a:ext>
            </a:extLst>
          </p:cNvPr>
          <p:cNvSpPr>
            <a:spLocks noGrp="1"/>
          </p:cNvSpPr>
          <p:nvPr>
            <p:ph type="dt" sz="half" idx="10"/>
          </p:nvPr>
        </p:nvSpPr>
        <p:spPr/>
        <p:txBody>
          <a:bodyPr/>
          <a:lstStyle>
            <a:lvl1pPr>
              <a:defRPr/>
            </a:lvl1pPr>
          </a:lstStyle>
          <a:p>
            <a:pPr>
              <a:defRPr/>
            </a:pPr>
            <a:fld id="{277352DB-12EE-43C6-AB6F-BBF8E0F89D53}" type="datetime1">
              <a:rPr lang="en-US" smtClean="0"/>
              <a:t>09/07/2023</a:t>
            </a:fld>
            <a:endParaRPr lang="en-US" dirty="0"/>
          </a:p>
        </p:txBody>
      </p:sp>
      <p:sp>
        <p:nvSpPr>
          <p:cNvPr id="5" name="Footer Placeholder 4">
            <a:extLst>
              <a:ext uri="{FF2B5EF4-FFF2-40B4-BE49-F238E27FC236}">
                <a16:creationId xmlns:a16="http://schemas.microsoft.com/office/drawing/2014/main" id="{EBB60A5D-E466-79AA-1AA5-73BD08DE6EC0}"/>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38F7F78-E8BF-1F30-23F1-B85D2FCA20D8}"/>
              </a:ext>
            </a:extLst>
          </p:cNvPr>
          <p:cNvSpPr>
            <a:spLocks noGrp="1"/>
          </p:cNvSpPr>
          <p:nvPr>
            <p:ph type="sldNum" sz="quarter" idx="12"/>
          </p:nvPr>
        </p:nvSpPr>
        <p:spPr/>
        <p:txBody>
          <a:bodyPr/>
          <a:lstStyle>
            <a:lvl1pPr>
              <a:defRPr/>
            </a:lvl1pPr>
          </a:lstStyle>
          <a:p>
            <a:pPr>
              <a:defRPr/>
            </a:pPr>
            <a:fld id="{0F1F2B69-4D9F-422E-8AAC-BFFBECCA15A3}" type="slidenum">
              <a:rPr lang="en-US" altLang="en-US"/>
              <a:pPr>
                <a:defRPr/>
              </a:pPr>
              <a:t>‹#›</a:t>
            </a:fld>
            <a:endParaRPr lang="en-US" altLang="en-US"/>
          </a:p>
        </p:txBody>
      </p:sp>
    </p:spTree>
    <p:extLst>
      <p:ext uri="{BB962C8B-B14F-4D97-AF65-F5344CB8AC3E}">
        <p14:creationId xmlns:p14="http://schemas.microsoft.com/office/powerpoint/2010/main" val="2484597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3">
            <a:extLst>
              <a:ext uri="{FF2B5EF4-FFF2-40B4-BE49-F238E27FC236}">
                <a16:creationId xmlns:a16="http://schemas.microsoft.com/office/drawing/2014/main" id="{46333E77-43E3-746F-375D-BD880AEB72DF}"/>
              </a:ext>
            </a:extLst>
          </p:cNvPr>
          <p:cNvSpPr>
            <a:spLocks noGrp="1"/>
          </p:cNvSpPr>
          <p:nvPr>
            <p:ph type="dt" sz="half" idx="10"/>
          </p:nvPr>
        </p:nvSpPr>
        <p:spPr/>
        <p:txBody>
          <a:bodyPr/>
          <a:lstStyle>
            <a:lvl1pPr>
              <a:defRPr/>
            </a:lvl1pPr>
          </a:lstStyle>
          <a:p>
            <a:pPr>
              <a:defRPr/>
            </a:pPr>
            <a:fld id="{355254B7-3FC9-40DB-A67D-2A20534DC18B}" type="datetime1">
              <a:rPr lang="en-US" smtClean="0"/>
              <a:t>09/07/2023</a:t>
            </a:fld>
            <a:endParaRPr lang="en-US" dirty="0"/>
          </a:p>
        </p:txBody>
      </p:sp>
      <p:sp>
        <p:nvSpPr>
          <p:cNvPr id="7" name="Footer Placeholder 4">
            <a:extLst>
              <a:ext uri="{FF2B5EF4-FFF2-40B4-BE49-F238E27FC236}">
                <a16:creationId xmlns:a16="http://schemas.microsoft.com/office/drawing/2014/main" id="{B5CFBD32-3674-DA8F-EAF4-D5047821FDBF}"/>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B68FFF05-9C48-009D-0561-591625F2AEDF}"/>
              </a:ext>
            </a:extLst>
          </p:cNvPr>
          <p:cNvSpPr>
            <a:spLocks noGrp="1"/>
          </p:cNvSpPr>
          <p:nvPr>
            <p:ph type="sldNum" sz="quarter" idx="12"/>
          </p:nvPr>
        </p:nvSpPr>
        <p:spPr/>
        <p:txBody>
          <a:bodyPr/>
          <a:lstStyle>
            <a:lvl1pPr>
              <a:defRPr/>
            </a:lvl1pPr>
          </a:lstStyle>
          <a:p>
            <a:pPr>
              <a:defRPr/>
            </a:pPr>
            <a:fld id="{D510FB58-181A-46B2-A2E7-805208C9CFBF}" type="slidenum">
              <a:rPr lang="en-US" altLang="en-US"/>
              <a:pPr>
                <a:defRPr/>
              </a:pPr>
              <a:t>‹#›</a:t>
            </a:fld>
            <a:endParaRPr lang="en-US" altLang="en-US"/>
          </a:p>
        </p:txBody>
      </p:sp>
    </p:spTree>
    <p:extLst>
      <p:ext uri="{BB962C8B-B14F-4D97-AF65-F5344CB8AC3E}">
        <p14:creationId xmlns:p14="http://schemas.microsoft.com/office/powerpoint/2010/main" val="318353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a:extLst>
              <a:ext uri="{FF2B5EF4-FFF2-40B4-BE49-F238E27FC236}">
                <a16:creationId xmlns:a16="http://schemas.microsoft.com/office/drawing/2014/main" id="{F3643D6A-BD60-C5F1-9269-4DA27CB3367D}"/>
              </a:ext>
            </a:extLst>
          </p:cNvPr>
          <p:cNvSpPr>
            <a:spLocks noGrp="1"/>
          </p:cNvSpPr>
          <p:nvPr>
            <p:ph type="dt" sz="half" idx="10"/>
          </p:nvPr>
        </p:nvSpPr>
        <p:spPr/>
        <p:txBody>
          <a:bodyPr/>
          <a:lstStyle>
            <a:lvl1pPr>
              <a:defRPr/>
            </a:lvl1pPr>
          </a:lstStyle>
          <a:p>
            <a:pPr>
              <a:defRPr/>
            </a:pPr>
            <a:fld id="{0AD9B644-1FDA-424A-8281-03B0BF8FA6A1}" type="datetime1">
              <a:rPr lang="en-US" smtClean="0"/>
              <a:t>09/07/2023</a:t>
            </a:fld>
            <a:endParaRPr lang="en-US" dirty="0"/>
          </a:p>
        </p:txBody>
      </p:sp>
      <p:sp>
        <p:nvSpPr>
          <p:cNvPr id="4" name="Footer Placeholder 4">
            <a:extLst>
              <a:ext uri="{FF2B5EF4-FFF2-40B4-BE49-F238E27FC236}">
                <a16:creationId xmlns:a16="http://schemas.microsoft.com/office/drawing/2014/main" id="{20105F3C-D31F-F341-2554-3D1784FBB29E}"/>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365FBD6D-04FE-73B8-2C03-9FE75A1E5B62}"/>
              </a:ext>
            </a:extLst>
          </p:cNvPr>
          <p:cNvSpPr>
            <a:spLocks noGrp="1"/>
          </p:cNvSpPr>
          <p:nvPr>
            <p:ph type="sldNum" sz="quarter" idx="12"/>
          </p:nvPr>
        </p:nvSpPr>
        <p:spPr/>
        <p:txBody>
          <a:bodyPr/>
          <a:lstStyle>
            <a:lvl1pPr>
              <a:defRPr/>
            </a:lvl1pPr>
          </a:lstStyle>
          <a:p>
            <a:pPr>
              <a:defRPr/>
            </a:pPr>
            <a:fld id="{A8B1F77E-547C-4CF5-B541-BD6E167A625B}" type="slidenum">
              <a:rPr lang="en-US" altLang="en-US"/>
              <a:pPr>
                <a:defRPr/>
              </a:pPr>
              <a:t>‹#›</a:t>
            </a:fld>
            <a:endParaRPr lang="en-US" altLang="en-US"/>
          </a:p>
        </p:txBody>
      </p:sp>
    </p:spTree>
    <p:extLst>
      <p:ext uri="{BB962C8B-B14F-4D97-AF65-F5344CB8AC3E}">
        <p14:creationId xmlns:p14="http://schemas.microsoft.com/office/powerpoint/2010/main" val="1059226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E7522FE-1835-ACC9-2FAE-9869EDC21D6A}"/>
              </a:ext>
            </a:extLst>
          </p:cNvPr>
          <p:cNvSpPr/>
          <p:nvPr/>
        </p:nvSpPr>
        <p:spPr>
          <a:xfrm>
            <a:off x="3175" y="6400800"/>
            <a:ext cx="9140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angle 2">
            <a:extLst>
              <a:ext uri="{FF2B5EF4-FFF2-40B4-BE49-F238E27FC236}">
                <a16:creationId xmlns:a16="http://schemas.microsoft.com/office/drawing/2014/main" id="{C72CB560-B5FA-5EA4-D717-1E37AC6F4121}"/>
              </a:ext>
            </a:extLst>
          </p:cNvPr>
          <p:cNvSpPr/>
          <p:nvPr/>
        </p:nvSpPr>
        <p:spPr>
          <a:xfrm>
            <a:off x="0" y="6334125"/>
            <a:ext cx="9142413"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6">
            <a:extLst>
              <a:ext uri="{FF2B5EF4-FFF2-40B4-BE49-F238E27FC236}">
                <a16:creationId xmlns:a16="http://schemas.microsoft.com/office/drawing/2014/main" id="{6E7B604D-452D-21B0-996D-9DED9F940B49}"/>
              </a:ext>
            </a:extLst>
          </p:cNvPr>
          <p:cNvSpPr>
            <a:spLocks noGrp="1"/>
          </p:cNvSpPr>
          <p:nvPr>
            <p:ph type="dt" sz="half" idx="10"/>
          </p:nvPr>
        </p:nvSpPr>
        <p:spPr/>
        <p:txBody>
          <a:bodyPr/>
          <a:lstStyle>
            <a:lvl1pPr>
              <a:defRPr/>
            </a:lvl1pPr>
          </a:lstStyle>
          <a:p>
            <a:pPr>
              <a:defRPr/>
            </a:pPr>
            <a:fld id="{C7752873-008A-490F-BACF-5A98D32D961A}" type="datetime1">
              <a:rPr lang="en-US" smtClean="0"/>
              <a:t>09/07/2023</a:t>
            </a:fld>
            <a:endParaRPr lang="en-US" dirty="0"/>
          </a:p>
        </p:txBody>
      </p:sp>
      <p:sp>
        <p:nvSpPr>
          <p:cNvPr id="5" name="Footer Placeholder 7">
            <a:extLst>
              <a:ext uri="{FF2B5EF4-FFF2-40B4-BE49-F238E27FC236}">
                <a16:creationId xmlns:a16="http://schemas.microsoft.com/office/drawing/2014/main" id="{4C8A32DB-EAB5-9998-8455-D45F7D477098}"/>
              </a:ext>
            </a:extLst>
          </p:cNvPr>
          <p:cNvSpPr>
            <a:spLocks noGrp="1"/>
          </p:cNvSpPr>
          <p:nvPr>
            <p:ph type="ftr" sz="quarter" idx="11"/>
          </p:nvPr>
        </p:nvSpPr>
        <p:spPr/>
        <p:txBody>
          <a:bodyPr/>
          <a:lstStyle>
            <a:lvl1pPr>
              <a:defRPr>
                <a:solidFill>
                  <a:srgbClr val="FFFFFF"/>
                </a:solidFill>
              </a:defRPr>
            </a:lvl1pPr>
          </a:lstStyle>
          <a:p>
            <a:pPr>
              <a:defRPr/>
            </a:pPr>
            <a:endParaRPr lang="en-US"/>
          </a:p>
        </p:txBody>
      </p:sp>
      <p:sp>
        <p:nvSpPr>
          <p:cNvPr id="6" name="Slide Number Placeholder 8">
            <a:extLst>
              <a:ext uri="{FF2B5EF4-FFF2-40B4-BE49-F238E27FC236}">
                <a16:creationId xmlns:a16="http://schemas.microsoft.com/office/drawing/2014/main" id="{E3FA2F80-3347-08A6-9E47-7FAB604393CE}"/>
              </a:ext>
            </a:extLst>
          </p:cNvPr>
          <p:cNvSpPr>
            <a:spLocks noGrp="1"/>
          </p:cNvSpPr>
          <p:nvPr>
            <p:ph type="sldNum" sz="quarter" idx="12"/>
          </p:nvPr>
        </p:nvSpPr>
        <p:spPr/>
        <p:txBody>
          <a:bodyPr/>
          <a:lstStyle>
            <a:lvl1pPr>
              <a:defRPr/>
            </a:lvl1pPr>
          </a:lstStyle>
          <a:p>
            <a:pPr>
              <a:defRPr/>
            </a:pPr>
            <a:fld id="{8953E78A-68E5-4698-9A5B-E3D49F43C4F7}" type="slidenum">
              <a:rPr lang="en-US" altLang="en-US"/>
              <a:pPr>
                <a:defRPr/>
              </a:pPr>
              <a:t>‹#›</a:t>
            </a:fld>
            <a:endParaRPr lang="en-US" altLang="en-US"/>
          </a:p>
        </p:txBody>
      </p:sp>
    </p:spTree>
    <p:extLst>
      <p:ext uri="{BB962C8B-B14F-4D97-AF65-F5344CB8AC3E}">
        <p14:creationId xmlns:p14="http://schemas.microsoft.com/office/powerpoint/2010/main" val="40107863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8AD8AE4-A0E4-6FCE-DA6C-A2E6334B0B1F}"/>
              </a:ext>
            </a:extLst>
          </p:cNvPr>
          <p:cNvSpPr/>
          <p:nvPr/>
        </p:nvSpPr>
        <p:spPr>
          <a:xfrm>
            <a:off x="0" y="0"/>
            <a:ext cx="303847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D1CCAF70-3A9E-BD4C-ECD4-82E95A7838EF}"/>
              </a:ext>
            </a:extLst>
          </p:cNvPr>
          <p:cNvSpPr/>
          <p:nvPr/>
        </p:nvSpPr>
        <p:spPr>
          <a:xfrm>
            <a:off x="3030538" y="0"/>
            <a:ext cx="4762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6506BB41-3433-57B1-B39E-A0223859C825}"/>
              </a:ext>
            </a:extLst>
          </p:cNvPr>
          <p:cNvSpPr>
            <a:spLocks noGrp="1"/>
          </p:cNvSpPr>
          <p:nvPr>
            <p:ph type="dt" sz="half" idx="10"/>
          </p:nvPr>
        </p:nvSpPr>
        <p:spPr>
          <a:xfrm>
            <a:off x="349250" y="6459538"/>
            <a:ext cx="1963738" cy="365125"/>
          </a:xfrm>
        </p:spPr>
        <p:txBody>
          <a:bodyPr/>
          <a:lstStyle>
            <a:lvl1pPr algn="l">
              <a:defRPr/>
            </a:lvl1pPr>
          </a:lstStyle>
          <a:p>
            <a:pPr>
              <a:defRPr/>
            </a:pPr>
            <a:fld id="{3F8A8BCC-C7B4-462F-9C84-1F42A001FD64}" type="datetime1">
              <a:rPr lang="en-US" smtClean="0"/>
              <a:t>09/07/2023</a:t>
            </a:fld>
            <a:endParaRPr lang="en-US" dirty="0"/>
          </a:p>
        </p:txBody>
      </p:sp>
      <p:sp>
        <p:nvSpPr>
          <p:cNvPr id="8" name="Footer Placeholder 5">
            <a:extLst>
              <a:ext uri="{FF2B5EF4-FFF2-40B4-BE49-F238E27FC236}">
                <a16:creationId xmlns:a16="http://schemas.microsoft.com/office/drawing/2014/main" id="{A48CF633-D2EA-CB72-C471-8BD96C915989}"/>
              </a:ext>
            </a:extLst>
          </p:cNvPr>
          <p:cNvSpPr>
            <a:spLocks noGrp="1"/>
          </p:cNvSpPr>
          <p:nvPr>
            <p:ph type="ftr" sz="quarter" idx="11"/>
          </p:nvPr>
        </p:nvSpPr>
        <p:spPr>
          <a:xfrm>
            <a:off x="3600450" y="6459538"/>
            <a:ext cx="3486150" cy="365125"/>
          </a:xfrm>
        </p:spPr>
        <p:txBody>
          <a:bodyPr/>
          <a:lstStyle>
            <a:lvl1pPr algn="l">
              <a:defRPr>
                <a:solidFill>
                  <a:schemeClr val="tx2"/>
                </a:solidFill>
              </a:defRPr>
            </a:lvl1pPr>
          </a:lstStyle>
          <a:p>
            <a:pPr>
              <a:defRPr/>
            </a:pPr>
            <a:endParaRPr lang="en-US"/>
          </a:p>
        </p:txBody>
      </p:sp>
      <p:sp>
        <p:nvSpPr>
          <p:cNvPr id="9" name="Slide Number Placeholder 6">
            <a:extLst>
              <a:ext uri="{FF2B5EF4-FFF2-40B4-BE49-F238E27FC236}">
                <a16:creationId xmlns:a16="http://schemas.microsoft.com/office/drawing/2014/main" id="{230BD8B2-DA53-D49E-EC67-27CA147A8805}"/>
              </a:ext>
            </a:extLst>
          </p:cNvPr>
          <p:cNvSpPr>
            <a:spLocks noGrp="1"/>
          </p:cNvSpPr>
          <p:nvPr>
            <p:ph type="sldNum" sz="quarter" idx="12"/>
          </p:nvPr>
        </p:nvSpPr>
        <p:spPr/>
        <p:txBody>
          <a:bodyPr/>
          <a:lstStyle>
            <a:lvl1pPr>
              <a:defRPr>
                <a:solidFill>
                  <a:schemeClr val="tx2"/>
                </a:solidFill>
              </a:defRPr>
            </a:lvl1pPr>
          </a:lstStyle>
          <a:p>
            <a:pPr>
              <a:defRPr/>
            </a:pPr>
            <a:fld id="{E8ABAAD5-16AE-4DBB-9540-E96B47BB343B}" type="slidenum">
              <a:rPr lang="en-US" altLang="en-US"/>
              <a:pPr>
                <a:defRPr/>
              </a:pPr>
              <a:t>‹#›</a:t>
            </a:fld>
            <a:endParaRPr lang="en-US" altLang="en-US"/>
          </a:p>
        </p:txBody>
      </p:sp>
    </p:spTree>
    <p:extLst>
      <p:ext uri="{BB962C8B-B14F-4D97-AF65-F5344CB8AC3E}">
        <p14:creationId xmlns:p14="http://schemas.microsoft.com/office/powerpoint/2010/main" val="3815978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EF9AD27-FB7A-FB54-A5A9-E12F9B478F31}"/>
              </a:ext>
            </a:extLst>
          </p:cNvPr>
          <p:cNvSpPr/>
          <p:nvPr/>
        </p:nvSpPr>
        <p:spPr>
          <a:xfrm>
            <a:off x="0" y="4953000"/>
            <a:ext cx="9142413"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AADE7B07-1217-C67A-6BC6-DA6BFCBDBC84}"/>
              </a:ext>
            </a:extLst>
          </p:cNvPr>
          <p:cNvSpPr/>
          <p:nvPr/>
        </p:nvSpPr>
        <p:spPr>
          <a:xfrm>
            <a:off x="0" y="4914900"/>
            <a:ext cx="9142413"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7D75F555-0A8B-94F8-B11B-9C55306A5A69}"/>
              </a:ext>
            </a:extLst>
          </p:cNvPr>
          <p:cNvSpPr>
            <a:spLocks noGrp="1"/>
          </p:cNvSpPr>
          <p:nvPr>
            <p:ph type="dt" sz="half" idx="10"/>
          </p:nvPr>
        </p:nvSpPr>
        <p:spPr/>
        <p:txBody>
          <a:bodyPr/>
          <a:lstStyle>
            <a:lvl1pPr>
              <a:defRPr/>
            </a:lvl1pPr>
          </a:lstStyle>
          <a:p>
            <a:pPr>
              <a:defRPr/>
            </a:pPr>
            <a:fld id="{2A8DDEB8-920F-4CDC-8C77-3392DA57ADFF}" type="datetime1">
              <a:rPr lang="en-US" smtClean="0"/>
              <a:t>09/07/2023</a:t>
            </a:fld>
            <a:endParaRPr lang="en-US" dirty="0"/>
          </a:p>
        </p:txBody>
      </p:sp>
      <p:sp>
        <p:nvSpPr>
          <p:cNvPr id="8" name="Footer Placeholder 5">
            <a:extLst>
              <a:ext uri="{FF2B5EF4-FFF2-40B4-BE49-F238E27FC236}">
                <a16:creationId xmlns:a16="http://schemas.microsoft.com/office/drawing/2014/main" id="{8D9F9F93-9326-DDBA-7FDD-E91A5BFA7BAB}"/>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6">
            <a:extLst>
              <a:ext uri="{FF2B5EF4-FFF2-40B4-BE49-F238E27FC236}">
                <a16:creationId xmlns:a16="http://schemas.microsoft.com/office/drawing/2014/main" id="{24C7D866-C753-ED98-AEFF-D7F232B6BBDF}"/>
              </a:ext>
            </a:extLst>
          </p:cNvPr>
          <p:cNvSpPr>
            <a:spLocks noGrp="1"/>
          </p:cNvSpPr>
          <p:nvPr>
            <p:ph type="sldNum" sz="quarter" idx="12"/>
          </p:nvPr>
        </p:nvSpPr>
        <p:spPr/>
        <p:txBody>
          <a:bodyPr/>
          <a:lstStyle>
            <a:lvl1pPr>
              <a:defRPr/>
            </a:lvl1pPr>
          </a:lstStyle>
          <a:p>
            <a:pPr>
              <a:defRPr/>
            </a:pPr>
            <a:fld id="{93D9519D-986C-4B2C-B6BD-FA23AEA5BC71}" type="slidenum">
              <a:rPr lang="en-US" altLang="en-US"/>
              <a:pPr>
                <a:defRPr/>
              </a:pPr>
              <a:t>‹#›</a:t>
            </a:fld>
            <a:endParaRPr lang="en-US" altLang="en-US"/>
          </a:p>
        </p:txBody>
      </p:sp>
    </p:spTree>
    <p:extLst>
      <p:ext uri="{BB962C8B-B14F-4D97-AF65-F5344CB8AC3E}">
        <p14:creationId xmlns:p14="http://schemas.microsoft.com/office/powerpoint/2010/main" val="19814408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C8D43E1-300A-AFD3-6F42-41E839601407}"/>
              </a:ext>
            </a:extLst>
          </p:cNvPr>
          <p:cNvSpPr/>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FEA8635F-BB02-9812-E4F4-AA432C4B5ED4}"/>
              </a:ext>
            </a:extLst>
          </p:cNvPr>
          <p:cNvSpPr/>
          <p:nvPr/>
        </p:nvSpPr>
        <p:spPr>
          <a:xfrm>
            <a:off x="0" y="6334125"/>
            <a:ext cx="9144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a:extLst>
              <a:ext uri="{FF2B5EF4-FFF2-40B4-BE49-F238E27FC236}">
                <a16:creationId xmlns:a16="http://schemas.microsoft.com/office/drawing/2014/main" id="{4296F4BA-9D31-7058-5FB7-33878254B8A0}"/>
              </a:ext>
            </a:extLst>
          </p:cNvPr>
          <p:cNvSpPr>
            <a:spLocks noGrp="1"/>
          </p:cNvSpPr>
          <p:nvPr>
            <p:ph type="title"/>
          </p:nvPr>
        </p:nvSpPr>
        <p:spPr>
          <a:xfrm>
            <a:off x="822325" y="287338"/>
            <a:ext cx="7543800" cy="144938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1029" name="Text Placeholder 2">
            <a:extLst>
              <a:ext uri="{FF2B5EF4-FFF2-40B4-BE49-F238E27FC236}">
                <a16:creationId xmlns:a16="http://schemas.microsoft.com/office/drawing/2014/main" id="{6E06DEB4-D0BC-589D-C238-8B4590F5F745}"/>
              </a:ext>
            </a:extLst>
          </p:cNvPr>
          <p:cNvSpPr>
            <a:spLocks noGrp="1"/>
          </p:cNvSpPr>
          <p:nvPr>
            <p:ph type="body" idx="1"/>
          </p:nvPr>
        </p:nvSpPr>
        <p:spPr bwMode="auto">
          <a:xfrm>
            <a:off x="822325" y="1846263"/>
            <a:ext cx="75438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502B6FCF-2BA8-E404-7BEF-11921E158D5D}"/>
              </a:ext>
            </a:extLst>
          </p:cNvPr>
          <p:cNvSpPr>
            <a:spLocks noGrp="1"/>
          </p:cNvSpPr>
          <p:nvPr>
            <p:ph type="dt" sz="half" idx="2"/>
          </p:nvPr>
        </p:nvSpPr>
        <p:spPr>
          <a:xfrm>
            <a:off x="822325" y="6459538"/>
            <a:ext cx="1854200" cy="365125"/>
          </a:xfrm>
          <a:prstGeom prst="rect">
            <a:avLst/>
          </a:prstGeom>
        </p:spPr>
        <p:txBody>
          <a:bodyPr vert="horz" lIns="91440" tIns="45720" rIns="91440" bIns="45720" rtlCol="0" anchor="ctr"/>
          <a:lstStyle>
            <a:lvl1pPr algn="l" eaLnBrk="1" hangingPunct="1">
              <a:defRPr sz="900">
                <a:solidFill>
                  <a:srgbClr val="FFFFFF"/>
                </a:solidFill>
              </a:defRPr>
            </a:lvl1pPr>
          </a:lstStyle>
          <a:p>
            <a:pPr>
              <a:defRPr/>
            </a:pPr>
            <a:fld id="{33E09BD8-157A-40BB-B541-47153399B057}" type="datetime1">
              <a:rPr lang="en-US" smtClean="0"/>
              <a:t>09/07/2023</a:t>
            </a:fld>
            <a:endParaRPr lang="en-US" dirty="0"/>
          </a:p>
        </p:txBody>
      </p:sp>
      <p:sp>
        <p:nvSpPr>
          <p:cNvPr id="5" name="Footer Placeholder 4">
            <a:extLst>
              <a:ext uri="{FF2B5EF4-FFF2-40B4-BE49-F238E27FC236}">
                <a16:creationId xmlns:a16="http://schemas.microsoft.com/office/drawing/2014/main" id="{D0489500-84CD-00F7-42E8-37A4E6608663}"/>
              </a:ext>
            </a:extLst>
          </p:cNvPr>
          <p:cNvSpPr>
            <a:spLocks noGrp="1"/>
          </p:cNvSpPr>
          <p:nvPr>
            <p:ph type="ftr" sz="quarter" idx="3"/>
          </p:nvPr>
        </p:nvSpPr>
        <p:spPr>
          <a:xfrm>
            <a:off x="2765425" y="6459538"/>
            <a:ext cx="3616325" cy="365125"/>
          </a:xfrm>
          <a:prstGeom prst="rect">
            <a:avLst/>
          </a:prstGeom>
        </p:spPr>
        <p:txBody>
          <a:bodyPr vert="horz" lIns="91440" tIns="45720" rIns="91440" bIns="45720" rtlCol="0" anchor="ctr"/>
          <a:lstStyle>
            <a:lvl1pPr algn="ctr" eaLnBrk="1" hangingPunct="1">
              <a:defRPr sz="900" cap="all" baseline="0">
                <a:solidFill>
                  <a:srgbClr val="FFFFFF"/>
                </a:solidFill>
              </a:defRPr>
            </a:lvl1pPr>
          </a:lstStyle>
          <a:p>
            <a:pPr>
              <a:defRPr/>
            </a:pPr>
            <a:endParaRPr lang="en-US"/>
          </a:p>
        </p:txBody>
      </p:sp>
      <p:sp>
        <p:nvSpPr>
          <p:cNvPr id="6" name="Slide Number Placeholder 5">
            <a:extLst>
              <a:ext uri="{FF2B5EF4-FFF2-40B4-BE49-F238E27FC236}">
                <a16:creationId xmlns:a16="http://schemas.microsoft.com/office/drawing/2014/main" id="{5438BBAC-EF15-A2A2-44C6-A9D329C9CFC7}"/>
              </a:ext>
            </a:extLst>
          </p:cNvPr>
          <p:cNvSpPr>
            <a:spLocks noGrp="1"/>
          </p:cNvSpPr>
          <p:nvPr>
            <p:ph type="sldNum" sz="quarter" idx="4"/>
          </p:nvPr>
        </p:nvSpPr>
        <p:spPr>
          <a:xfrm>
            <a:off x="7424738" y="6459538"/>
            <a:ext cx="98425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a:solidFill>
                  <a:srgbClr val="FFFFFF"/>
                </a:solidFill>
              </a:defRPr>
            </a:lvl1pPr>
          </a:lstStyle>
          <a:p>
            <a:pPr>
              <a:defRPr/>
            </a:pPr>
            <a:fld id="{C7EB5AD7-0911-46D7-9EE1-4E50B4F0DBC6}" type="slidenum">
              <a:rPr lang="en-US" altLang="en-US"/>
              <a:pPr>
                <a:defRPr/>
              </a:pPr>
              <a:t>‹#›</a:t>
            </a:fld>
            <a:endParaRPr lang="en-US" altLang="en-US"/>
          </a:p>
        </p:txBody>
      </p:sp>
      <p:cxnSp>
        <p:nvCxnSpPr>
          <p:cNvPr id="10" name="Straight Connector 9">
            <a:extLst>
              <a:ext uri="{FF2B5EF4-FFF2-40B4-BE49-F238E27FC236}">
                <a16:creationId xmlns:a16="http://schemas.microsoft.com/office/drawing/2014/main" id="{F1798DC2-9F05-B3A0-DDE1-730A54168A74}"/>
              </a:ext>
            </a:extLst>
          </p:cNvPr>
          <p:cNvCxnSpPr/>
          <p:nvPr/>
        </p:nvCxnSpPr>
        <p:spPr>
          <a:xfrm>
            <a:off x="895350" y="1738313"/>
            <a:ext cx="7475538"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4462" r:id="rId1"/>
    <p:sldLayoutId id="2147484457" r:id="rId2"/>
    <p:sldLayoutId id="2147484463" r:id="rId3"/>
    <p:sldLayoutId id="2147484458" r:id="rId4"/>
    <p:sldLayoutId id="2147484459" r:id="rId5"/>
    <p:sldLayoutId id="2147484460" r:id="rId6"/>
    <p:sldLayoutId id="2147484464" r:id="rId7"/>
    <p:sldLayoutId id="2147484465" r:id="rId8"/>
    <p:sldLayoutId id="2147484466" r:id="rId9"/>
    <p:sldLayoutId id="2147484461" r:id="rId10"/>
    <p:sldLayoutId id="2147484467" r:id="rId11"/>
  </p:sldLayoutIdLst>
  <p:hf sldNum="0" hdr="0" ftr="0" dt="0"/>
  <p:txStyles>
    <p:titleStyle>
      <a:lvl1pPr algn="l" rtl="0" eaLnBrk="0" fontAlgn="base" hangingPunct="0">
        <a:lnSpc>
          <a:spcPct val="85000"/>
        </a:lnSpc>
        <a:spcBef>
          <a:spcPct val="0"/>
        </a:spcBef>
        <a:spcAft>
          <a:spcPct val="0"/>
        </a:spcAft>
        <a:defRPr sz="4800" kern="1200" spc="-50">
          <a:solidFill>
            <a:srgbClr val="404040"/>
          </a:solidFill>
          <a:latin typeface="+mj-lt"/>
          <a:ea typeface="+mj-ea"/>
          <a:cs typeface="+mj-cs"/>
        </a:defRPr>
      </a:lvl1pPr>
      <a:lvl2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2pPr>
      <a:lvl3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3pPr>
      <a:lvl4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4pPr>
      <a:lvl5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5pPr>
      <a:lvl6pPr marL="457200" algn="l" rtl="0" fontAlgn="base">
        <a:lnSpc>
          <a:spcPct val="85000"/>
        </a:lnSpc>
        <a:spcBef>
          <a:spcPct val="0"/>
        </a:spcBef>
        <a:spcAft>
          <a:spcPct val="0"/>
        </a:spcAft>
        <a:defRPr sz="4800">
          <a:solidFill>
            <a:srgbClr val="404040"/>
          </a:solidFill>
          <a:latin typeface="Calibri Light" panose="020F0302020204030204" pitchFamily="34" charset="0"/>
        </a:defRPr>
      </a:lvl6pPr>
      <a:lvl7pPr marL="914400" algn="l" rtl="0" fontAlgn="base">
        <a:lnSpc>
          <a:spcPct val="85000"/>
        </a:lnSpc>
        <a:spcBef>
          <a:spcPct val="0"/>
        </a:spcBef>
        <a:spcAft>
          <a:spcPct val="0"/>
        </a:spcAft>
        <a:defRPr sz="4800">
          <a:solidFill>
            <a:srgbClr val="404040"/>
          </a:solidFill>
          <a:latin typeface="Calibri Light" panose="020F0302020204030204" pitchFamily="34" charset="0"/>
        </a:defRPr>
      </a:lvl7pPr>
      <a:lvl8pPr marL="1371600" algn="l" rtl="0" fontAlgn="base">
        <a:lnSpc>
          <a:spcPct val="85000"/>
        </a:lnSpc>
        <a:spcBef>
          <a:spcPct val="0"/>
        </a:spcBef>
        <a:spcAft>
          <a:spcPct val="0"/>
        </a:spcAft>
        <a:defRPr sz="4800">
          <a:solidFill>
            <a:srgbClr val="404040"/>
          </a:solidFill>
          <a:latin typeface="Calibri Light" panose="020F0302020204030204" pitchFamily="34" charset="0"/>
        </a:defRPr>
      </a:lvl8pPr>
      <a:lvl9pPr marL="1828800" algn="l" rtl="0" fontAlgn="base">
        <a:lnSpc>
          <a:spcPct val="85000"/>
        </a:lnSpc>
        <a:spcBef>
          <a:spcPct val="0"/>
        </a:spcBef>
        <a:spcAft>
          <a:spcPct val="0"/>
        </a:spcAft>
        <a:defRPr sz="4800">
          <a:solidFill>
            <a:srgbClr val="404040"/>
          </a:solidFill>
          <a:latin typeface="Calibri Light" panose="020F0302020204030204" pitchFamily="34" charset="0"/>
        </a:defRPr>
      </a:lvl9pPr>
    </p:titleStyle>
    <p:bodyStyle>
      <a:lvl1pPr marL="90488" indent="-90488" algn="l" rtl="0" eaLnBrk="0" fontAlgn="base" hangingPunct="0">
        <a:lnSpc>
          <a:spcPct val="90000"/>
        </a:lnSpc>
        <a:spcBef>
          <a:spcPts val="1200"/>
        </a:spcBef>
        <a:spcAft>
          <a:spcPts val="200"/>
        </a:spcAft>
        <a:buClr>
          <a:schemeClr val="accent1"/>
        </a:buClr>
        <a:buSzPct val="100000"/>
        <a:buFont typeface="Calibri" panose="020F0502020204030204" pitchFamily="34" charset="0"/>
        <a:buChar char=" "/>
        <a:defRPr sz="2000" kern="1200">
          <a:solidFill>
            <a:srgbClr val="404040"/>
          </a:solidFill>
          <a:latin typeface="+mn-lt"/>
          <a:ea typeface="+mn-ea"/>
          <a:cs typeface="+mn-cs"/>
        </a:defRPr>
      </a:lvl1pPr>
      <a:lvl2pPr marL="38258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kern="1200">
          <a:solidFill>
            <a:srgbClr val="404040"/>
          </a:solidFill>
          <a:latin typeface="+mn-lt"/>
          <a:ea typeface="+mn-ea"/>
          <a:cs typeface="+mn-cs"/>
        </a:defRPr>
      </a:lvl2pPr>
      <a:lvl3pPr marL="56673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3pPr>
      <a:lvl4pPr marL="749300"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4pPr>
      <a:lvl5pPr marL="931863"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mailto:MDHHS-DSNP@michigan.gov"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DDE968C1-94E3-0900-5255-13642D2B654A}"/>
              </a:ext>
            </a:extLst>
          </p:cNvPr>
          <p:cNvSpPr txBox="1">
            <a:spLocks/>
          </p:cNvSpPr>
          <p:nvPr/>
        </p:nvSpPr>
        <p:spPr>
          <a:xfrm>
            <a:off x="131763" y="4244975"/>
            <a:ext cx="8839200" cy="1470025"/>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endParaRPr lang="en-US" sz="1400" b="1" spc="300" dirty="0">
              <a:latin typeface="Adobe Caslon Pro" pitchFamily="18" charset="0"/>
            </a:endParaRPr>
          </a:p>
        </p:txBody>
      </p:sp>
      <p:sp>
        <p:nvSpPr>
          <p:cNvPr id="7" name="TextBox 6">
            <a:extLst>
              <a:ext uri="{FF2B5EF4-FFF2-40B4-BE49-F238E27FC236}">
                <a16:creationId xmlns:a16="http://schemas.microsoft.com/office/drawing/2014/main" id="{6875E731-B156-BAAB-AC98-DAEE2FF60CE1}"/>
              </a:ext>
            </a:extLst>
          </p:cNvPr>
          <p:cNvSpPr txBox="1"/>
          <p:nvPr/>
        </p:nvSpPr>
        <p:spPr>
          <a:xfrm>
            <a:off x="131763" y="6324600"/>
            <a:ext cx="8839200" cy="523875"/>
          </a:xfrm>
          <a:prstGeom prst="rect">
            <a:avLst/>
          </a:prstGeom>
          <a:noFill/>
          <a:ln>
            <a:noFill/>
          </a:ln>
        </p:spPr>
        <p:txBody>
          <a:bodyPr>
            <a:spAutoFit/>
          </a:bodyPr>
          <a:lstStyle/>
          <a:p>
            <a:pPr algn="ctr" eaLnBrk="1" hangingPunct="1">
              <a:defRPr/>
            </a:pPr>
            <a:r>
              <a:rPr lang="en-US" sz="1400" i="1" spc="300" dirty="0">
                <a:solidFill>
                  <a:schemeClr val="bg1"/>
                </a:solidFill>
                <a:latin typeface="+mj-lt"/>
              </a:rPr>
              <a:t>Putting people first, with the goal of helping all Michiganders lead healthier and more productive lives, no matter their stage in life.</a:t>
            </a:r>
          </a:p>
        </p:txBody>
      </p:sp>
      <p:pic>
        <p:nvPicPr>
          <p:cNvPr id="6" name="Picture 5" descr="Logo, company name&#10;&#10;Description automatically generated">
            <a:extLst>
              <a:ext uri="{FF2B5EF4-FFF2-40B4-BE49-F238E27FC236}">
                <a16:creationId xmlns:a16="http://schemas.microsoft.com/office/drawing/2014/main" id="{4ECE6DD9-8660-1566-754F-B3C841ED83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0" y="533400"/>
            <a:ext cx="5029200" cy="2286000"/>
          </a:xfrm>
          <a:prstGeom prst="rect">
            <a:avLst/>
          </a:prstGeom>
        </p:spPr>
      </p:pic>
      <p:sp>
        <p:nvSpPr>
          <p:cNvPr id="4" name="Subtitle 3">
            <a:extLst>
              <a:ext uri="{FF2B5EF4-FFF2-40B4-BE49-F238E27FC236}">
                <a16:creationId xmlns:a16="http://schemas.microsoft.com/office/drawing/2014/main" id="{5F122D6D-8077-0159-0835-37247268B9BC}"/>
              </a:ext>
            </a:extLst>
          </p:cNvPr>
          <p:cNvSpPr>
            <a:spLocks noGrp="1"/>
          </p:cNvSpPr>
          <p:nvPr>
            <p:ph type="subTitle" idx="1"/>
          </p:nvPr>
        </p:nvSpPr>
        <p:spPr>
          <a:xfrm>
            <a:off x="914400" y="2936628"/>
            <a:ext cx="7543800" cy="1143000"/>
          </a:xfrm>
        </p:spPr>
        <p:txBody>
          <a:bodyPr>
            <a:normAutofit/>
          </a:bodyPr>
          <a:lstStyle/>
          <a:p>
            <a:pPr algn="ctr"/>
            <a:r>
              <a:rPr lang="en-US" altLang="en-US" sz="3200" dirty="0">
                <a:latin typeface="Arial Rounded MT Bold" panose="020F0704030504030204" pitchFamily="34" charset="0"/>
              </a:rPr>
              <a:t>MHL – DSNP TRANSITION</a:t>
            </a:r>
          </a:p>
          <a:p>
            <a:endParaRPr lang="en-US" dirty="0"/>
          </a:p>
        </p:txBody>
      </p:sp>
      <p:sp>
        <p:nvSpPr>
          <p:cNvPr id="10" name="TextBox 9">
            <a:extLst>
              <a:ext uri="{FF2B5EF4-FFF2-40B4-BE49-F238E27FC236}">
                <a16:creationId xmlns:a16="http://schemas.microsoft.com/office/drawing/2014/main" id="{42AA7E17-3ED5-4E19-A261-0DF0DBACEC39}"/>
              </a:ext>
            </a:extLst>
          </p:cNvPr>
          <p:cNvSpPr txBox="1"/>
          <p:nvPr/>
        </p:nvSpPr>
        <p:spPr>
          <a:xfrm>
            <a:off x="1828800" y="4689228"/>
            <a:ext cx="5486400" cy="923330"/>
          </a:xfrm>
          <a:prstGeom prst="rect">
            <a:avLst/>
          </a:prstGeom>
          <a:noFill/>
        </p:spPr>
        <p:txBody>
          <a:bodyPr wrap="square" rtlCol="0">
            <a:spAutoFit/>
          </a:bodyPr>
          <a:lstStyle/>
          <a:p>
            <a:pPr algn="ctr"/>
            <a:r>
              <a:rPr lang="en-US" dirty="0">
                <a:latin typeface="Amasis MT Pro Black" panose="02040A04050005020304" pitchFamily="18" charset="0"/>
              </a:rPr>
              <a:t>The Michigan Department of Health and Human Services </a:t>
            </a:r>
          </a:p>
          <a:p>
            <a:pPr algn="ctr"/>
            <a:r>
              <a:rPr lang="en-US" dirty="0">
                <a:latin typeface="Amasis MT Pro Black" panose="02040A04050005020304" pitchFamily="18" charset="0"/>
              </a:rPr>
              <a:t>Integrated Care Division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a:extLst>
              <a:ext uri="{FF2B5EF4-FFF2-40B4-BE49-F238E27FC236}">
                <a16:creationId xmlns:a16="http://schemas.microsoft.com/office/drawing/2014/main" id="{F20B85DF-F859-B871-87B2-D96F2DE639F5}"/>
              </a:ext>
            </a:extLst>
          </p:cNvPr>
          <p:cNvSpPr>
            <a:spLocks noGrp="1"/>
          </p:cNvSpPr>
          <p:nvPr>
            <p:ph type="title"/>
          </p:nvPr>
        </p:nvSpPr>
        <p:spPr>
          <a:xfrm>
            <a:off x="761999" y="304800"/>
            <a:ext cx="8074025" cy="1143000"/>
          </a:xfrm>
        </p:spPr>
        <p:txBody>
          <a:bodyPr>
            <a:normAutofit/>
          </a:bodyPr>
          <a:lstStyle/>
          <a:p>
            <a:pPr eaLnBrk="1" fontAlgn="auto" hangingPunct="1">
              <a:spcAft>
                <a:spcPts val="0"/>
              </a:spcAft>
              <a:defRPr/>
            </a:pPr>
            <a:r>
              <a:rPr lang="en-US" altLang="en-US" sz="3200" b="1" dirty="0">
                <a:solidFill>
                  <a:schemeClr val="accent1">
                    <a:lumMod val="50000"/>
                  </a:schemeClr>
                </a:solidFill>
              </a:rPr>
              <a:t>Program priorities</a:t>
            </a:r>
          </a:p>
        </p:txBody>
      </p:sp>
      <p:pic>
        <p:nvPicPr>
          <p:cNvPr id="31747" name="Content Placeholder 1">
            <a:extLst>
              <a:ext uri="{FF2B5EF4-FFF2-40B4-BE49-F238E27FC236}">
                <a16:creationId xmlns:a16="http://schemas.microsoft.com/office/drawing/2014/main" id="{ADB34CD0-1D39-138D-A034-A2BDFDB4BC29}"/>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7162800" y="6348413"/>
            <a:ext cx="1884363" cy="509587"/>
          </a:xfrm>
        </p:spPr>
      </p:pic>
      <p:sp>
        <p:nvSpPr>
          <p:cNvPr id="2" name="TextBox 1">
            <a:extLst>
              <a:ext uri="{FF2B5EF4-FFF2-40B4-BE49-F238E27FC236}">
                <a16:creationId xmlns:a16="http://schemas.microsoft.com/office/drawing/2014/main" id="{04A16D18-EB1F-650C-11ED-9925E026DD5D}"/>
              </a:ext>
            </a:extLst>
          </p:cNvPr>
          <p:cNvSpPr txBox="1"/>
          <p:nvPr/>
        </p:nvSpPr>
        <p:spPr>
          <a:xfrm>
            <a:off x="492125" y="1828800"/>
            <a:ext cx="8153400" cy="4801314"/>
          </a:xfrm>
          <a:prstGeom prst="rect">
            <a:avLst/>
          </a:prstGeom>
          <a:noFill/>
        </p:spPr>
        <p:txBody>
          <a:bodyPr>
            <a:spAutoFit/>
          </a:bodyPr>
          <a:lstStyle/>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Emphasis is placed on promoting a person-centered care coordination model.</a:t>
            </a:r>
          </a:p>
          <a:p>
            <a:pPr marL="285750" indent="-285750">
              <a:buFont typeface="Courier New" panose="02070309020205020404" pitchFamily="49" charset="0"/>
              <a:buChar char="o"/>
              <a:defRPr/>
            </a:pPr>
            <a:endParaRPr lang="en-US" dirty="0">
              <a:latin typeface="Arial" panose="020B0604020202020204" pitchFamily="34" charset="0"/>
              <a:cs typeface="Arial" panose="020B0604020202020204" pitchFamily="34" charset="0"/>
            </a:endParaRPr>
          </a:p>
          <a:p>
            <a:pPr marL="742950" lvl="1"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Each member is assessed, and a personalized care plan is prepared for them.</a:t>
            </a:r>
          </a:p>
          <a:p>
            <a:pPr marL="742950" lvl="1"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High risk members are evaluated in-person.</a:t>
            </a:r>
          </a:p>
          <a:p>
            <a:pPr>
              <a:defRPr/>
            </a:pP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Home and community-based services are prioritized over long-term/nursing home care. </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pPr>
              <a:defRPr/>
            </a:pPr>
            <a:endParaRPr lang="en-US" dirty="0">
              <a:latin typeface="Arial" panose="020B0604020202020204" pitchFamily="34" charset="0"/>
              <a:cs typeface="Arial" panose="020B0604020202020204" pitchFamily="34" charset="0"/>
            </a:endParaRPr>
          </a:p>
          <a:p>
            <a:pPr>
              <a:defRPr/>
            </a:pP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pPr>
              <a:defRPr/>
            </a:pPr>
            <a:endParaRPr lang="en-US" dirty="0">
              <a:latin typeface="Arial" panose="020B0604020202020204" pitchFamily="34" charset="0"/>
              <a:cs typeface="Arial" panose="020B0604020202020204" pitchFamily="34" charset="0"/>
            </a:endParaRPr>
          </a:p>
          <a:p>
            <a:pPr>
              <a:defRPr/>
            </a:pP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a:extLst>
              <a:ext uri="{FF2B5EF4-FFF2-40B4-BE49-F238E27FC236}">
                <a16:creationId xmlns:a16="http://schemas.microsoft.com/office/drawing/2014/main" id="{25F2BB36-514B-788B-CEC6-7072DE000707}"/>
              </a:ext>
            </a:extLst>
          </p:cNvPr>
          <p:cNvSpPr>
            <a:spLocks noGrp="1"/>
          </p:cNvSpPr>
          <p:nvPr>
            <p:ph type="title"/>
          </p:nvPr>
        </p:nvSpPr>
        <p:spPr>
          <a:xfrm>
            <a:off x="914399" y="304800"/>
            <a:ext cx="7921625" cy="1219200"/>
          </a:xfrm>
        </p:spPr>
        <p:txBody>
          <a:bodyPr>
            <a:normAutofit/>
          </a:bodyPr>
          <a:lstStyle/>
          <a:p>
            <a:pPr eaLnBrk="1" fontAlgn="auto" hangingPunct="1">
              <a:spcAft>
                <a:spcPts val="0"/>
              </a:spcAft>
              <a:defRPr/>
            </a:pPr>
            <a:r>
              <a:rPr lang="en-US" altLang="en-US" sz="3200" b="1" dirty="0">
                <a:solidFill>
                  <a:schemeClr val="accent1">
                    <a:lumMod val="50000"/>
                  </a:schemeClr>
                </a:solidFill>
              </a:rPr>
              <a:t>2022 Year End Data</a:t>
            </a:r>
          </a:p>
        </p:txBody>
      </p:sp>
      <p:pic>
        <p:nvPicPr>
          <p:cNvPr id="46083" name="Content Placeholder 1">
            <a:extLst>
              <a:ext uri="{FF2B5EF4-FFF2-40B4-BE49-F238E27FC236}">
                <a16:creationId xmlns:a16="http://schemas.microsoft.com/office/drawing/2014/main" id="{DBAD5437-4606-E4B7-1BF5-71305468B37B}"/>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7162800" y="6348413"/>
            <a:ext cx="1884363" cy="509587"/>
          </a:xfrm>
        </p:spPr>
      </p:pic>
      <p:sp>
        <p:nvSpPr>
          <p:cNvPr id="2" name="TextBox 1">
            <a:extLst>
              <a:ext uri="{FF2B5EF4-FFF2-40B4-BE49-F238E27FC236}">
                <a16:creationId xmlns:a16="http://schemas.microsoft.com/office/drawing/2014/main" id="{A01CCB21-A4ED-BC09-79B4-65BCE6ED7BD9}"/>
              </a:ext>
            </a:extLst>
          </p:cNvPr>
          <p:cNvSpPr txBox="1"/>
          <p:nvPr/>
        </p:nvSpPr>
        <p:spPr>
          <a:xfrm>
            <a:off x="492125" y="1828800"/>
            <a:ext cx="8153400" cy="6186488"/>
          </a:xfrm>
          <a:prstGeom prst="rect">
            <a:avLst/>
          </a:prstGeom>
          <a:noFill/>
        </p:spPr>
        <p:txBody>
          <a:bodyPr>
            <a:spAutoFit/>
          </a:bodyPr>
          <a:lstStyle/>
          <a:p>
            <a:pPr marL="285750" indent="-285750">
              <a:buFont typeface="Courier New" panose="02070309020205020404" pitchFamily="49" charset="0"/>
              <a:buChar char="o"/>
              <a:defRPr/>
            </a:pP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As of the end of 2022:</a:t>
            </a:r>
          </a:p>
          <a:p>
            <a:pPr marL="742950" lvl="1"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44,611 individuals were enrolled in the MI Health Link program. Of those members</a:t>
            </a:r>
          </a:p>
          <a:p>
            <a:pPr marL="1200150" lvl="2"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7,643 received behavioral health services* </a:t>
            </a:r>
          </a:p>
          <a:p>
            <a:pPr marL="1200150" lvl="2"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7,359 received personal care services</a:t>
            </a:r>
          </a:p>
          <a:p>
            <a:pPr marL="1200150" lvl="2"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6,619 received dental care </a:t>
            </a: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There have been 2,414 HCBS Waiver members. Among other services, members benefited from:</a:t>
            </a:r>
          </a:p>
          <a:p>
            <a:pPr marL="1200150" lvl="2"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Personal Emergency Response Systems (1,899 members)</a:t>
            </a:r>
          </a:p>
          <a:p>
            <a:pPr marL="1200150" lvl="2"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Home delivered meals (1,139 members)</a:t>
            </a:r>
          </a:p>
          <a:p>
            <a:pPr marL="1200150" lvl="2"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Adaptive Medical Equipment and Supplies (647 members)</a:t>
            </a:r>
          </a:p>
          <a:p>
            <a:pPr marL="1200150" lvl="2"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Non-Medical Transportation (599 members)</a:t>
            </a: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6,176 MI Health Link members had been with the program for 5 or more years, while 13,918 had been with the program for at least 2 years. </a:t>
            </a:r>
          </a:p>
          <a:p>
            <a:pPr>
              <a:defRPr/>
            </a:pPr>
            <a:endParaRPr lang="en-US" dirty="0">
              <a:latin typeface="Arial" panose="020B0604020202020204" pitchFamily="34" charset="0"/>
              <a:cs typeface="Arial" panose="020B0604020202020204" pitchFamily="34" charset="0"/>
            </a:endParaRPr>
          </a:p>
          <a:p>
            <a:pPr>
              <a:defRPr/>
            </a:pPr>
            <a:endParaRPr lang="en-US" dirty="0">
              <a:latin typeface="Arial" panose="020B0604020202020204" pitchFamily="34" charset="0"/>
              <a:cs typeface="Arial" panose="020B0604020202020204" pitchFamily="34" charset="0"/>
            </a:endParaRPr>
          </a:p>
          <a:p>
            <a:pPr>
              <a:defRPr/>
            </a:pP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endParaRPr lang="en-US" dirty="0">
              <a:latin typeface="Arial" panose="020B0604020202020204" pitchFamily="34" charset="0"/>
              <a:cs typeface="Arial" panose="020B0604020202020204" pitchFamily="34" charset="0"/>
            </a:endParaRPr>
          </a:p>
          <a:p>
            <a:pPr>
              <a:defRPr/>
            </a:pP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endParaRPr lang="en-US" dirty="0">
              <a:latin typeface="Arial" panose="020B0604020202020204" pitchFamily="34" charset="0"/>
              <a:cs typeface="Arial" panose="020B06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a:extLst>
              <a:ext uri="{FF2B5EF4-FFF2-40B4-BE49-F238E27FC236}">
                <a16:creationId xmlns:a16="http://schemas.microsoft.com/office/drawing/2014/main" id="{CA02D615-68BB-73BC-0F73-6DBAA1D4D4BB}"/>
              </a:ext>
            </a:extLst>
          </p:cNvPr>
          <p:cNvSpPr>
            <a:spLocks noGrp="1"/>
          </p:cNvSpPr>
          <p:nvPr>
            <p:ph type="title"/>
          </p:nvPr>
        </p:nvSpPr>
        <p:spPr>
          <a:xfrm>
            <a:off x="838199" y="304800"/>
            <a:ext cx="7997825" cy="1219200"/>
          </a:xfrm>
        </p:spPr>
        <p:txBody>
          <a:bodyPr>
            <a:normAutofit/>
          </a:bodyPr>
          <a:lstStyle/>
          <a:p>
            <a:pPr eaLnBrk="1" fontAlgn="auto" hangingPunct="1">
              <a:spcAft>
                <a:spcPts val="0"/>
              </a:spcAft>
              <a:defRPr/>
            </a:pPr>
            <a:r>
              <a:rPr lang="en-US" altLang="en-US" sz="3200" b="1" dirty="0">
                <a:solidFill>
                  <a:schemeClr val="accent1">
                    <a:lumMod val="50000"/>
                  </a:schemeClr>
                </a:solidFill>
              </a:rPr>
              <a:t>CMS-4192-P (42 CFR §422.107)</a:t>
            </a:r>
          </a:p>
        </p:txBody>
      </p:sp>
      <p:pic>
        <p:nvPicPr>
          <p:cNvPr id="41987" name="Content Placeholder 1">
            <a:extLst>
              <a:ext uri="{FF2B5EF4-FFF2-40B4-BE49-F238E27FC236}">
                <a16:creationId xmlns:a16="http://schemas.microsoft.com/office/drawing/2014/main" id="{DC25E941-B917-96D0-BE40-EE70FAF8B6B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7162800" y="6348413"/>
            <a:ext cx="1884363" cy="509587"/>
          </a:xfrm>
        </p:spPr>
      </p:pic>
      <p:sp>
        <p:nvSpPr>
          <p:cNvPr id="2" name="TextBox 1">
            <a:extLst>
              <a:ext uri="{FF2B5EF4-FFF2-40B4-BE49-F238E27FC236}">
                <a16:creationId xmlns:a16="http://schemas.microsoft.com/office/drawing/2014/main" id="{CD1EE61D-B229-44A0-6B26-AF454FA00F7F}"/>
              </a:ext>
            </a:extLst>
          </p:cNvPr>
          <p:cNvSpPr txBox="1"/>
          <p:nvPr/>
        </p:nvSpPr>
        <p:spPr>
          <a:xfrm>
            <a:off x="492125" y="1828800"/>
            <a:ext cx="8153400" cy="5992410"/>
          </a:xfrm>
          <a:prstGeom prst="rect">
            <a:avLst/>
          </a:prstGeom>
          <a:noFill/>
        </p:spPr>
        <p:txBody>
          <a:bodyPr>
            <a:spAutoFit/>
          </a:bodyPr>
          <a:lstStyle/>
          <a:p>
            <a:pPr marL="285750" indent="-285750">
              <a:buFont typeface="Courier New" panose="02070309020205020404" pitchFamily="49" charset="0"/>
              <a:buChar char="o"/>
              <a:defRPr/>
            </a:pP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Last year CMS finalized a rule that requires the phase out of FAI demonstration programs to a new Integrated D-SNP authority</a:t>
            </a:r>
          </a:p>
          <a:p>
            <a:pPr>
              <a:defRPr/>
            </a:pP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MDHHS is planning on a separate procurement of plans to offer the HIDE-SNP model occurring after the Medicaid health plan re-procurement.</a:t>
            </a:r>
          </a:p>
          <a:p>
            <a:pPr marL="0" marR="0" lvl="0" indent="0" algn="l" defTabSz="914400" rtl="0" eaLnBrk="0" fontAlgn="base" latinLnBrk="0" hangingPunct="0">
              <a:lnSpc>
                <a:spcPct val="90000"/>
              </a:lnSpc>
              <a:spcBef>
                <a:spcPts val="0"/>
              </a:spcBef>
              <a:spcAft>
                <a:spcPts val="0"/>
              </a:spcAft>
              <a:buClr>
                <a:srgbClr val="99CB38"/>
              </a:buClr>
              <a:buSzPct val="100000"/>
              <a:buFont typeface="Calibri" panose="020F0502020204030204" pitchFamily="34" charset="0"/>
              <a:buNone/>
              <a:tabLst/>
              <a:defRPr/>
            </a:pPr>
            <a:endParaRPr kumimoji="0" lang="en-US" sz="1800" b="0" i="0" u="none" strike="noStrike" kern="1200" cap="none" spc="0" normalizeH="0" baseline="0" noProof="0" dirty="0">
              <a:ln>
                <a:noFill/>
              </a:ln>
              <a:solidFill>
                <a:srgbClr val="404040"/>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742950" lvl="1" indent="-285750">
              <a:lnSpc>
                <a:spcPct val="90000"/>
              </a:lnSpc>
              <a:spcBef>
                <a:spcPts val="0"/>
              </a:spcBef>
              <a:spcAft>
                <a:spcPts val="0"/>
              </a:spcAft>
              <a:buClr>
                <a:srgbClr val="99CB38"/>
              </a:buClr>
              <a:buSzPct val="100000"/>
              <a:buFont typeface="Courier New" panose="02070309020205020404" pitchFamily="49" charset="0"/>
              <a:buChar char="o"/>
              <a:defRPr/>
            </a:pPr>
            <a:r>
              <a:rPr kumimoji="0" lang="en-US" b="0" i="0" u="none" strike="noStrike" kern="1200" cap="none" spc="0" normalizeH="0" baseline="0" noProof="0" dirty="0">
                <a:ln>
                  <a:noFill/>
                </a:ln>
                <a:solidFill>
                  <a:srgbClr val="404040"/>
                </a:solidFill>
                <a:effectLst/>
                <a:uLnTx/>
                <a:uFillTx/>
                <a:latin typeface="Arial" panose="020B0604020202020204" pitchFamily="34" charset="0"/>
                <a:ea typeface="Times New Roman" panose="02020603050405020304" pitchFamily="18" charset="0"/>
                <a:cs typeface="Arial" panose="020B0604020202020204" pitchFamily="34" charset="0"/>
              </a:rPr>
              <a:t>Procurement will proceed on a limited regional basis first, with statewide expansion to follow in the future.</a:t>
            </a:r>
          </a:p>
          <a:p>
            <a:pPr marL="742950" lvl="1" indent="-285750">
              <a:lnSpc>
                <a:spcPct val="90000"/>
              </a:lnSpc>
              <a:spcBef>
                <a:spcPts val="0"/>
              </a:spcBef>
              <a:spcAft>
                <a:spcPts val="0"/>
              </a:spcAft>
              <a:buClr>
                <a:srgbClr val="99CB38"/>
              </a:buClr>
              <a:buSzPct val="100000"/>
              <a:buFont typeface="Wingdings" panose="05000000000000000000" pitchFamily="2" charset="2"/>
              <a:buChar char="§"/>
              <a:defRPr/>
            </a:pPr>
            <a:endParaRPr kumimoji="0" lang="en-US" b="0" i="0" u="none" strike="noStrike" kern="1200" cap="none" spc="0" normalizeH="0" baseline="0" noProof="0" dirty="0">
              <a:ln>
                <a:noFill/>
              </a:ln>
              <a:solidFill>
                <a:srgbClr val="404040"/>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742950" lvl="1" indent="-285750">
              <a:lnSpc>
                <a:spcPct val="90000"/>
              </a:lnSpc>
              <a:spcBef>
                <a:spcPts val="0"/>
              </a:spcBef>
              <a:spcAft>
                <a:spcPts val="0"/>
              </a:spcAft>
              <a:buClr>
                <a:srgbClr val="99CB38"/>
              </a:buClr>
              <a:buSzPct val="100000"/>
              <a:buFont typeface="Courier New" panose="02070309020205020404" pitchFamily="49" charset="0"/>
              <a:buChar char="o"/>
              <a:defRPr/>
            </a:pPr>
            <a:r>
              <a:rPr lang="en-US" dirty="0">
                <a:solidFill>
                  <a:srgbClr val="404040"/>
                </a:solidFill>
                <a:latin typeface="Arial" panose="020B0604020202020204" pitchFamily="34" charset="0"/>
                <a:ea typeface="Times New Roman" panose="02020603050405020304" pitchFamily="18" charset="0"/>
                <a:cs typeface="Arial" panose="020B0604020202020204" pitchFamily="34" charset="0"/>
              </a:rPr>
              <a:t>Contracts will be awarded by October 1, 2024, with a start date of January 1, 2026.</a:t>
            </a:r>
            <a:endParaRPr kumimoji="0" lang="en-US" b="0" i="0" u="none" strike="noStrike" kern="1200" cap="none" spc="0" normalizeH="0" baseline="0" noProof="0" dirty="0">
              <a:ln>
                <a:noFill/>
              </a:ln>
              <a:solidFill>
                <a:srgbClr val="404040"/>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742950" lvl="1" indent="-285750">
              <a:lnSpc>
                <a:spcPct val="90000"/>
              </a:lnSpc>
              <a:spcBef>
                <a:spcPts val="0"/>
              </a:spcBef>
              <a:spcAft>
                <a:spcPts val="0"/>
              </a:spcAft>
              <a:buClr>
                <a:srgbClr val="99CB38"/>
              </a:buClr>
              <a:buSzPct val="100000"/>
              <a:buFont typeface="Wingdings" panose="05000000000000000000" pitchFamily="2" charset="2"/>
              <a:buChar char="§"/>
              <a:defRPr/>
            </a:pPr>
            <a:endParaRPr kumimoji="0" lang="en-US" b="0" i="0" u="none" strike="noStrike" kern="1200" cap="none" spc="0" normalizeH="0" baseline="0" noProof="0" dirty="0">
              <a:ln>
                <a:noFill/>
              </a:ln>
              <a:solidFill>
                <a:srgbClr val="404040"/>
              </a:solidFill>
              <a:effectLst/>
              <a:uLnTx/>
              <a:uFillTx/>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90000"/>
              </a:lnSpc>
              <a:spcBef>
                <a:spcPts val="0"/>
              </a:spcBef>
              <a:spcAft>
                <a:spcPts val="0"/>
              </a:spcAft>
              <a:buClr>
                <a:srgbClr val="99CB38"/>
              </a:buClr>
              <a:buSzPct val="100000"/>
              <a:buFont typeface="Calibri" panose="020F0502020204030204" pitchFamily="34" charset="0"/>
              <a:buNone/>
              <a:tabLst/>
              <a:defRPr/>
            </a:pPr>
            <a:endParaRPr kumimoji="0" lang="en-US" altLang="en-US" sz="2000" b="0" i="0" u="none" strike="noStrike" kern="1200" cap="none" spc="0" normalizeH="0" baseline="0" noProof="0" dirty="0">
              <a:ln>
                <a:noFill/>
              </a:ln>
              <a:solidFill>
                <a:srgbClr val="404040"/>
              </a:solidFill>
              <a:effectLst/>
              <a:uLnTx/>
              <a:uFillTx/>
              <a:latin typeface="Arial" panose="020B0604020202020204" pitchFamily="34" charset="0"/>
              <a:ea typeface="+mn-ea"/>
              <a:cs typeface="Arial" panose="020B0604020202020204" pitchFamily="34" charset="0"/>
            </a:endParaRPr>
          </a:p>
          <a:p>
            <a:pPr marL="742950" lvl="1" indent="-285750">
              <a:buFont typeface="Courier New" panose="02070309020205020404" pitchFamily="49" charset="0"/>
              <a:buChar char="o"/>
              <a:defRPr/>
            </a:pP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endParaRPr lang="en-US" dirty="0">
              <a:latin typeface="Arial" panose="020B0604020202020204" pitchFamily="34" charset="0"/>
              <a:cs typeface="Arial" panose="020B0604020202020204" pitchFamily="34" charset="0"/>
            </a:endParaRPr>
          </a:p>
          <a:p>
            <a:pPr>
              <a:defRPr/>
            </a:pPr>
            <a:endParaRPr lang="en-US" dirty="0">
              <a:latin typeface="Arial" panose="020B0604020202020204" pitchFamily="34" charset="0"/>
              <a:cs typeface="Arial" panose="020B0604020202020204" pitchFamily="34" charset="0"/>
            </a:endParaRPr>
          </a:p>
          <a:p>
            <a:pPr>
              <a:defRPr/>
            </a:pP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endParaRPr lang="en-US" dirty="0">
              <a:latin typeface="Arial" panose="020B0604020202020204" pitchFamily="34" charset="0"/>
              <a:cs typeface="Arial" panose="020B0604020202020204" pitchFamily="34" charset="0"/>
            </a:endParaRPr>
          </a:p>
          <a:p>
            <a:pPr>
              <a:defRPr/>
            </a:pP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endParaRPr lang="en-US" dirty="0">
              <a:latin typeface="Arial" panose="020B0604020202020204" pitchFamily="34" charset="0"/>
              <a:cs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a:extLst>
              <a:ext uri="{FF2B5EF4-FFF2-40B4-BE49-F238E27FC236}">
                <a16:creationId xmlns:a16="http://schemas.microsoft.com/office/drawing/2014/main" id="{A076C494-0DAD-20FF-FC1F-69CDB829E3FD}"/>
              </a:ext>
            </a:extLst>
          </p:cNvPr>
          <p:cNvSpPr>
            <a:spLocks noGrp="1"/>
          </p:cNvSpPr>
          <p:nvPr>
            <p:ph type="title"/>
          </p:nvPr>
        </p:nvSpPr>
        <p:spPr>
          <a:xfrm>
            <a:off x="838199" y="304800"/>
            <a:ext cx="7997825" cy="1143000"/>
          </a:xfrm>
        </p:spPr>
        <p:txBody>
          <a:bodyPr>
            <a:normAutofit/>
          </a:bodyPr>
          <a:lstStyle/>
          <a:p>
            <a:pPr eaLnBrk="1" fontAlgn="auto" hangingPunct="1">
              <a:spcAft>
                <a:spcPts val="0"/>
              </a:spcAft>
              <a:defRPr/>
            </a:pPr>
            <a:r>
              <a:rPr lang="en-US" altLang="en-US" sz="3200" b="1" dirty="0">
                <a:solidFill>
                  <a:schemeClr val="accent4">
                    <a:lumMod val="50000"/>
                  </a:schemeClr>
                </a:solidFill>
              </a:rPr>
              <a:t>MHL Transition to HIDE-SNP</a:t>
            </a:r>
          </a:p>
        </p:txBody>
      </p:sp>
      <p:pic>
        <p:nvPicPr>
          <p:cNvPr id="19459" name="Content Placeholder 1">
            <a:extLst>
              <a:ext uri="{FF2B5EF4-FFF2-40B4-BE49-F238E27FC236}">
                <a16:creationId xmlns:a16="http://schemas.microsoft.com/office/drawing/2014/main" id="{22E93DEB-0F79-9054-FC3D-A7CBCA179C3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7162800" y="6348413"/>
            <a:ext cx="1884363" cy="509587"/>
          </a:xfrm>
        </p:spPr>
      </p:pic>
      <p:sp>
        <p:nvSpPr>
          <p:cNvPr id="2" name="TextBox 1">
            <a:extLst>
              <a:ext uri="{FF2B5EF4-FFF2-40B4-BE49-F238E27FC236}">
                <a16:creationId xmlns:a16="http://schemas.microsoft.com/office/drawing/2014/main" id="{EE7E113A-5BD1-2580-41BE-DF1D1D64E24F}"/>
              </a:ext>
            </a:extLst>
          </p:cNvPr>
          <p:cNvSpPr txBox="1"/>
          <p:nvPr/>
        </p:nvSpPr>
        <p:spPr>
          <a:xfrm>
            <a:off x="533400" y="2133600"/>
            <a:ext cx="8153400" cy="2862322"/>
          </a:xfrm>
          <a:prstGeom prst="rect">
            <a:avLst/>
          </a:prstGeom>
          <a:noFill/>
        </p:spPr>
        <p:txBody>
          <a:bodyPr>
            <a:spAutoFit/>
          </a:bodyPr>
          <a:lstStyle/>
          <a:p>
            <a:r>
              <a:rPr lang="en-US" dirty="0">
                <a:effectLst/>
                <a:latin typeface="Arial" panose="020B0604020202020204" pitchFamily="34" charset="0"/>
                <a:ea typeface="Calibri" panose="020F0502020204030204" pitchFamily="34" charset="0"/>
                <a:cs typeface="Times New Roman" panose="02020603050405020304" pitchFamily="18" charset="0"/>
              </a:rPr>
              <a:t>MDHHS decided to transition MI Health Link to a Highly Integrated Dual Eligible + Long Term Services and Supports Special Needs </a:t>
            </a:r>
            <a:r>
              <a:rPr lang="en-US" dirty="0">
                <a:latin typeface="Arial" panose="020B0604020202020204" pitchFamily="34" charset="0"/>
                <a:ea typeface="Calibri" panose="020F0502020204030204" pitchFamily="34" charset="0"/>
                <a:cs typeface="Times New Roman" panose="02020603050405020304" pitchFamily="18" charset="0"/>
              </a:rPr>
              <a:t>Plan (HIDE + LTSS SNP) model </a:t>
            </a:r>
            <a:r>
              <a:rPr lang="en-US" dirty="0">
                <a:effectLst/>
                <a:latin typeface="Arial" panose="020B0604020202020204" pitchFamily="34" charset="0"/>
                <a:ea typeface="Calibri" panose="020F0502020204030204" pitchFamily="34" charset="0"/>
                <a:cs typeface="Times New Roman" panose="02020603050405020304" pitchFamily="18" charset="0"/>
              </a:rPr>
              <a:t>effective 1/1/2026 after conducting initial stakeholder input interviews and evaluating current legislation and policies.</a:t>
            </a:r>
          </a:p>
          <a:p>
            <a:endParaRPr lang="en-US" dirty="0">
              <a:effectLst/>
              <a:latin typeface="Arial" panose="020B0604020202020204" pitchFamily="34" charset="0"/>
              <a:ea typeface="Calibri" panose="020F0502020204030204" pitchFamily="34" charset="0"/>
              <a:cs typeface="Times New Roman" panose="02020603050405020304" pitchFamily="18" charset="0"/>
            </a:endParaRPr>
          </a:p>
          <a:p>
            <a:pPr lvl="1"/>
            <a:r>
              <a:rPr lang="en-US" dirty="0">
                <a:latin typeface="Arial" panose="020B0604020202020204" pitchFamily="34" charset="0"/>
                <a:ea typeface="Calibri" panose="020F0502020204030204" pitchFamily="34" charset="0"/>
                <a:cs typeface="Times New Roman" panose="02020603050405020304" pitchFamily="18" charset="0"/>
              </a:rPr>
              <a:t>The HIDE + LTSS SNP model was selected because it will be most like the MI Health Link demonstration Medicare/Medicaid health plans and keep the level of Medicare/Medicaid integration achieved by MI Health Link</a:t>
            </a:r>
            <a:r>
              <a:rPr lang="en-US" dirty="0">
                <a:effectLst/>
                <a:latin typeface="Arial" panose="020B0604020202020204" pitchFamily="34" charset="0"/>
                <a:ea typeface="Calibri" panose="020F0502020204030204" pitchFamily="34" charset="0"/>
                <a:cs typeface="Times New Roman" panose="02020603050405020304" pitchFamily="18" charset="0"/>
              </a:rPr>
              <a:t>.</a:t>
            </a:r>
            <a:endParaRPr lang="en-US" dirty="0">
              <a:latin typeface="Arial" panose="020B0604020202020204" pitchFamily="34" charset="0"/>
              <a:ea typeface="Calibri" panose="020F0502020204030204" pitchFamily="34" charset="0"/>
              <a:cs typeface="Times New Roman" panose="02020603050405020304" pitchFamily="18" charset="0"/>
            </a:endParaRPr>
          </a:p>
          <a:p>
            <a:endParaRPr lang="en-US" dirty="0">
              <a:effectLst/>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789166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a:extLst>
              <a:ext uri="{FF2B5EF4-FFF2-40B4-BE49-F238E27FC236}">
                <a16:creationId xmlns:a16="http://schemas.microsoft.com/office/drawing/2014/main" id="{A076C494-0DAD-20FF-FC1F-69CDB829E3FD}"/>
              </a:ext>
            </a:extLst>
          </p:cNvPr>
          <p:cNvSpPr>
            <a:spLocks noGrp="1"/>
          </p:cNvSpPr>
          <p:nvPr>
            <p:ph type="title"/>
          </p:nvPr>
        </p:nvSpPr>
        <p:spPr>
          <a:xfrm>
            <a:off x="838199" y="304800"/>
            <a:ext cx="7997825" cy="1143000"/>
          </a:xfrm>
        </p:spPr>
        <p:txBody>
          <a:bodyPr>
            <a:normAutofit/>
          </a:bodyPr>
          <a:lstStyle/>
          <a:p>
            <a:pPr eaLnBrk="1" fontAlgn="auto" hangingPunct="1">
              <a:spcAft>
                <a:spcPts val="0"/>
              </a:spcAft>
              <a:defRPr/>
            </a:pPr>
            <a:r>
              <a:rPr lang="en-US" altLang="en-US" sz="3200" b="1" dirty="0">
                <a:solidFill>
                  <a:schemeClr val="accent4">
                    <a:lumMod val="50000"/>
                  </a:schemeClr>
                </a:solidFill>
              </a:rPr>
              <a:t>Characteristics of the proposed HIDE-SNP model</a:t>
            </a:r>
          </a:p>
        </p:txBody>
      </p:sp>
      <p:pic>
        <p:nvPicPr>
          <p:cNvPr id="19459" name="Content Placeholder 1">
            <a:extLst>
              <a:ext uri="{FF2B5EF4-FFF2-40B4-BE49-F238E27FC236}">
                <a16:creationId xmlns:a16="http://schemas.microsoft.com/office/drawing/2014/main" id="{22E93DEB-0F79-9054-FC3D-A7CBCA179C3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7162800" y="6348413"/>
            <a:ext cx="1884363" cy="509587"/>
          </a:xfrm>
        </p:spPr>
      </p:pic>
      <p:sp>
        <p:nvSpPr>
          <p:cNvPr id="2" name="TextBox 1">
            <a:extLst>
              <a:ext uri="{FF2B5EF4-FFF2-40B4-BE49-F238E27FC236}">
                <a16:creationId xmlns:a16="http://schemas.microsoft.com/office/drawing/2014/main" id="{EE7E113A-5BD1-2580-41BE-DF1D1D64E24F}"/>
              </a:ext>
            </a:extLst>
          </p:cNvPr>
          <p:cNvSpPr txBox="1"/>
          <p:nvPr/>
        </p:nvSpPr>
        <p:spPr>
          <a:xfrm>
            <a:off x="533400" y="2133600"/>
            <a:ext cx="8153400" cy="4012380"/>
          </a:xfrm>
          <a:prstGeom prst="rect">
            <a:avLst/>
          </a:prstGeom>
          <a:noFill/>
        </p:spPr>
        <p:txBody>
          <a:bodyPr>
            <a:spAutoFit/>
          </a:bodyPr>
          <a:lstStyle/>
          <a:p>
            <a:pPr marL="461963" marR="0" lvl="1" indent="-285750">
              <a:lnSpc>
                <a:spcPct val="107000"/>
              </a:lnSpc>
              <a:spcBef>
                <a:spcPts val="0"/>
              </a:spcBef>
              <a:spcAft>
                <a:spcPts val="800"/>
              </a:spcAft>
              <a:buFont typeface="Courier New" panose="02070309020205020404" pitchFamily="49" charset="0"/>
              <a:buChar char="o"/>
            </a:pPr>
            <a:r>
              <a:rPr lang="en-US" altLang="en-US" sz="1800" dirty="0">
                <a:latin typeface="Arial" panose="020B0604020202020204" pitchFamily="34" charset="0"/>
                <a:cs typeface="Arial" panose="020B0604020202020204" pitchFamily="34" charset="0"/>
              </a:rPr>
              <a:t>42 CFR §422.107</a:t>
            </a:r>
            <a:r>
              <a:rPr lang="en-US" altLang="en-US" dirty="0">
                <a:latin typeface="Arial" panose="020B0604020202020204" pitchFamily="34" charset="0"/>
                <a:cs typeface="Arial" panose="020B0604020202020204" pitchFamily="34" charset="0"/>
              </a:rPr>
              <a:t> requires the State to:</a:t>
            </a:r>
          </a:p>
          <a:p>
            <a:pPr marL="919163" lvl="2" indent="-285750">
              <a:lnSpc>
                <a:spcPct val="107000"/>
              </a:lnSpc>
              <a:spcBef>
                <a:spcPts val="0"/>
              </a:spcBef>
              <a:spcAft>
                <a:spcPts val="800"/>
              </a:spcAft>
              <a:buFont typeface="Courier New" panose="02070309020205020404" pitchFamily="49" charset="0"/>
              <a:buChar char="o"/>
            </a:pPr>
            <a:r>
              <a:rPr lang="en-US" dirty="0">
                <a:effectLst/>
                <a:latin typeface="Arial" panose="020B0604020202020204" pitchFamily="34" charset="0"/>
                <a:ea typeface="Times New Roman" panose="02020603050405020304" pitchFamily="18" charset="0"/>
                <a:cs typeface="Arial" panose="020B0604020202020204" pitchFamily="34" charset="0"/>
              </a:rPr>
              <a:t>Maintain the program to the extent possible for a seamless transition</a:t>
            </a:r>
          </a:p>
          <a:p>
            <a:pPr marL="919163" lvl="2" indent="-285750">
              <a:lnSpc>
                <a:spcPct val="107000"/>
              </a:lnSpc>
              <a:spcBef>
                <a:spcPts val="0"/>
              </a:spcBef>
              <a:spcAft>
                <a:spcPts val="800"/>
              </a:spcAft>
              <a:buFont typeface="Courier New" panose="02070309020205020404" pitchFamily="49" charset="0"/>
              <a:buChar char="o"/>
            </a:pPr>
            <a:r>
              <a:rPr lang="en-US" dirty="0">
                <a:latin typeface="Arial" panose="020B0604020202020204" pitchFamily="34" charset="0"/>
                <a:ea typeface="Times New Roman" panose="02020603050405020304" pitchFamily="18" charset="0"/>
                <a:cs typeface="Arial" panose="020B0604020202020204" pitchFamily="34" charset="0"/>
              </a:rPr>
              <a:t>Prioritize maintenance</a:t>
            </a:r>
            <a:r>
              <a:rPr lang="en-US" dirty="0">
                <a:effectLst/>
                <a:latin typeface="Arial" panose="020B0604020202020204" pitchFamily="34" charset="0"/>
                <a:ea typeface="Times New Roman" panose="02020603050405020304" pitchFamily="18" charset="0"/>
                <a:cs typeface="Arial" panose="020B0604020202020204" pitchFamily="34" charset="0"/>
              </a:rPr>
              <a:t> of the service package for beneficiaries</a:t>
            </a:r>
          </a:p>
          <a:p>
            <a:pPr marL="461963" lvl="1" indent="-285750">
              <a:lnSpc>
                <a:spcPct val="107000"/>
              </a:lnSpc>
              <a:spcBef>
                <a:spcPts val="0"/>
              </a:spcBef>
              <a:spcAft>
                <a:spcPts val="800"/>
              </a:spcAft>
              <a:buFont typeface="Courier New" panose="02070309020205020404" pitchFamily="49" charset="0"/>
              <a:buChar char="o"/>
            </a:pPr>
            <a:r>
              <a:rPr lang="en-US" dirty="0">
                <a:latin typeface="Arial" panose="020B0604020202020204" pitchFamily="34" charset="0"/>
                <a:ea typeface="Times New Roman" panose="02020603050405020304" pitchFamily="18" charset="0"/>
                <a:cs typeface="Arial" panose="020B0604020202020204" pitchFamily="34" charset="0"/>
              </a:rPr>
              <a:t>MDHHS</a:t>
            </a:r>
            <a:r>
              <a:rPr lang="en-US" dirty="0">
                <a:effectLst/>
                <a:latin typeface="Arial" panose="020B0604020202020204" pitchFamily="34" charset="0"/>
                <a:ea typeface="Times New Roman" panose="02020603050405020304" pitchFamily="18" charset="0"/>
                <a:cs typeface="Arial" panose="020B0604020202020204" pitchFamily="34" charset="0"/>
              </a:rPr>
              <a:t> intends to prioritize integration moving forward. </a:t>
            </a:r>
            <a:endParaRPr lang="en-US" dirty="0">
              <a:effectLst/>
              <a:latin typeface="Arial" panose="020B0604020202020204" pitchFamily="34" charset="0"/>
              <a:ea typeface="Calibri" panose="020F0502020204030204" pitchFamily="34" charset="0"/>
              <a:cs typeface="Arial" panose="020B0604020202020204" pitchFamily="34" charset="0"/>
            </a:endParaRPr>
          </a:p>
          <a:p>
            <a:pPr marL="742950" marR="0" lvl="1" indent="-285750">
              <a:lnSpc>
                <a:spcPct val="107000"/>
              </a:lnSpc>
              <a:spcBef>
                <a:spcPts val="0"/>
              </a:spcBef>
              <a:spcAft>
                <a:spcPts val="800"/>
              </a:spcAft>
              <a:buFont typeface="Courier New" panose="02070309020205020404" pitchFamily="49" charset="0"/>
              <a:buChar char="o"/>
            </a:pPr>
            <a:r>
              <a:rPr lang="en-US" sz="1800" dirty="0">
                <a:effectLst/>
                <a:latin typeface="Arial" panose="020B0604020202020204" pitchFamily="34" charset="0"/>
                <a:ea typeface="Calibri" panose="020F0502020204030204" pitchFamily="34" charset="0"/>
                <a:cs typeface="Times New Roman" panose="02020603050405020304" pitchFamily="18" charset="0"/>
              </a:rPr>
              <a:t>Directly contracting with D-SNPs v contracting with an MHP.</a:t>
            </a:r>
          </a:p>
          <a:p>
            <a:pPr marL="742950" lvl="1" indent="-285750">
              <a:lnSpc>
                <a:spcPct val="107000"/>
              </a:lnSpc>
              <a:spcBef>
                <a:spcPts val="0"/>
              </a:spcBef>
              <a:spcAft>
                <a:spcPts val="800"/>
              </a:spcAft>
              <a:buFont typeface="Courier New" panose="02070309020205020404" pitchFamily="49" charset="0"/>
              <a:buChar char="o"/>
            </a:pPr>
            <a:r>
              <a:rPr lang="en-US" dirty="0">
                <a:effectLst/>
                <a:latin typeface="Arial" panose="020B0604020202020204" pitchFamily="34" charset="0"/>
                <a:ea typeface="Calibri" panose="020F0502020204030204" pitchFamily="34" charset="0"/>
                <a:cs typeface="Times New Roman" panose="02020603050405020304" pitchFamily="18" charset="0"/>
              </a:rPr>
              <a:t>Capitated compensation to participating plans.</a:t>
            </a:r>
          </a:p>
          <a:p>
            <a:pPr marL="742950" marR="0" lvl="1" indent="-285750">
              <a:lnSpc>
                <a:spcPct val="107000"/>
              </a:lnSpc>
              <a:spcBef>
                <a:spcPts val="0"/>
              </a:spcBef>
              <a:spcAft>
                <a:spcPts val="800"/>
              </a:spcAft>
              <a:buFont typeface="Courier New" panose="02070309020205020404" pitchFamily="49" charset="0"/>
              <a:buChar char="o"/>
            </a:pPr>
            <a:r>
              <a:rPr lang="en-US" sz="1800" dirty="0">
                <a:effectLst/>
                <a:latin typeface="Arial" panose="020B0604020202020204" pitchFamily="34" charset="0"/>
                <a:ea typeface="Calibri" panose="020F0502020204030204" pitchFamily="34" charset="0"/>
                <a:cs typeface="Times New Roman" panose="02020603050405020304" pitchFamily="18" charset="0"/>
              </a:rPr>
              <a:t>Limitations on enrollment eligibility (i.e., limited to full benefit duals who are 21 years of age or older).</a:t>
            </a:r>
          </a:p>
          <a:p>
            <a:pPr>
              <a:defRPr/>
            </a:pP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pPr>
              <a:defRPr/>
            </a:pPr>
            <a:endParaRPr lang="en-US" dirty="0"/>
          </a:p>
        </p:txBody>
      </p:sp>
    </p:spTree>
    <p:extLst>
      <p:ext uri="{BB962C8B-B14F-4D97-AF65-F5344CB8AC3E}">
        <p14:creationId xmlns:p14="http://schemas.microsoft.com/office/powerpoint/2010/main" val="11150599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a:extLst>
              <a:ext uri="{FF2B5EF4-FFF2-40B4-BE49-F238E27FC236}">
                <a16:creationId xmlns:a16="http://schemas.microsoft.com/office/drawing/2014/main" id="{A076C494-0DAD-20FF-FC1F-69CDB829E3FD}"/>
              </a:ext>
            </a:extLst>
          </p:cNvPr>
          <p:cNvSpPr>
            <a:spLocks noGrp="1"/>
          </p:cNvSpPr>
          <p:nvPr>
            <p:ph type="title"/>
          </p:nvPr>
        </p:nvSpPr>
        <p:spPr>
          <a:xfrm>
            <a:off x="838199" y="304800"/>
            <a:ext cx="7997825" cy="1143000"/>
          </a:xfrm>
        </p:spPr>
        <p:txBody>
          <a:bodyPr>
            <a:normAutofit/>
          </a:bodyPr>
          <a:lstStyle/>
          <a:p>
            <a:pPr eaLnBrk="1" fontAlgn="auto" hangingPunct="1">
              <a:spcAft>
                <a:spcPts val="0"/>
              </a:spcAft>
              <a:defRPr/>
            </a:pPr>
            <a:r>
              <a:rPr lang="en-US" altLang="en-US" sz="3200" b="1" dirty="0">
                <a:solidFill>
                  <a:schemeClr val="accent4">
                    <a:lumMod val="50000"/>
                  </a:schemeClr>
                </a:solidFill>
              </a:rPr>
              <a:t>Characteristics of the proposed HIDE-SNP model</a:t>
            </a:r>
          </a:p>
        </p:txBody>
      </p:sp>
      <p:pic>
        <p:nvPicPr>
          <p:cNvPr id="19459" name="Content Placeholder 1">
            <a:extLst>
              <a:ext uri="{FF2B5EF4-FFF2-40B4-BE49-F238E27FC236}">
                <a16:creationId xmlns:a16="http://schemas.microsoft.com/office/drawing/2014/main" id="{22E93DEB-0F79-9054-FC3D-A7CBCA179C3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7162800" y="6348413"/>
            <a:ext cx="1884363" cy="509587"/>
          </a:xfrm>
        </p:spPr>
      </p:pic>
      <p:sp>
        <p:nvSpPr>
          <p:cNvPr id="2" name="TextBox 1">
            <a:extLst>
              <a:ext uri="{FF2B5EF4-FFF2-40B4-BE49-F238E27FC236}">
                <a16:creationId xmlns:a16="http://schemas.microsoft.com/office/drawing/2014/main" id="{EE7E113A-5BD1-2580-41BE-DF1D1D64E24F}"/>
              </a:ext>
            </a:extLst>
          </p:cNvPr>
          <p:cNvSpPr txBox="1"/>
          <p:nvPr/>
        </p:nvSpPr>
        <p:spPr>
          <a:xfrm>
            <a:off x="533400" y="2133600"/>
            <a:ext cx="8153400" cy="4136645"/>
          </a:xfrm>
          <a:prstGeom prst="rect">
            <a:avLst/>
          </a:prstGeom>
          <a:noFill/>
        </p:spPr>
        <p:txBody>
          <a:bodyPr>
            <a:spAutoFit/>
          </a:bodyPr>
          <a:lstStyle/>
          <a:p>
            <a:pPr marL="742950" marR="0" lvl="1" indent="-285750">
              <a:lnSpc>
                <a:spcPct val="107000"/>
              </a:lnSpc>
              <a:spcBef>
                <a:spcPts val="0"/>
              </a:spcBef>
              <a:spcAft>
                <a:spcPts val="800"/>
              </a:spcAft>
              <a:buFont typeface="Courier New" panose="02070309020205020404" pitchFamily="49" charset="0"/>
              <a:buChar char="o"/>
            </a:pPr>
            <a:r>
              <a:rPr lang="en-US" sz="1800" dirty="0">
                <a:effectLst/>
                <a:latin typeface="Arial" panose="020B0604020202020204" pitchFamily="34" charset="0"/>
                <a:ea typeface="Calibri" panose="020F0502020204030204" pitchFamily="34" charset="0"/>
                <a:cs typeface="Times New Roman" panose="02020603050405020304" pitchFamily="18" charset="0"/>
              </a:rPr>
              <a:t>MDHHS intends to maintain the current MI Health Link benefit package to the extent possible, including some type of Home and Community Based Services (HCBS) waiver.</a:t>
            </a:r>
          </a:p>
          <a:p>
            <a:pPr marL="742950" marR="0" lvl="1" indent="-285750">
              <a:spcBef>
                <a:spcPts val="0"/>
              </a:spcBef>
              <a:spcAft>
                <a:spcPts val="0"/>
              </a:spcAft>
              <a:buFont typeface="Courier New" panose="02070309020205020404" pitchFamily="49" charset="0"/>
              <a:buChar char="o"/>
            </a:pPr>
            <a:r>
              <a:rPr lang="en-US" dirty="0">
                <a:effectLst/>
                <a:latin typeface="Arial" panose="020B0604020202020204" pitchFamily="34" charset="0"/>
                <a:ea typeface="Times New Roman" panose="02020603050405020304" pitchFamily="18" charset="0"/>
                <a:cs typeface="Arial" panose="020B0604020202020204" pitchFamily="34" charset="0"/>
              </a:rPr>
              <a:t>Procured HIDE SNPs will be subject to all Medicare Advantage and Medicaid Managed Care Rules and Regulations. </a:t>
            </a:r>
          </a:p>
          <a:p>
            <a:pPr marR="0" lvl="1">
              <a:spcBef>
                <a:spcPts val="0"/>
              </a:spcBef>
              <a:spcAft>
                <a:spcPts val="0"/>
              </a:spcAft>
            </a:pPr>
            <a:endParaRPr lang="en-US" dirty="0">
              <a:effectLst/>
              <a:latin typeface="Arial" panose="020B0604020202020204" pitchFamily="34" charset="0"/>
              <a:ea typeface="Calibri" panose="020F0502020204030204" pitchFamily="34" charset="0"/>
              <a:cs typeface="Arial" panose="020B0604020202020204" pitchFamily="34" charset="0"/>
            </a:endParaRPr>
          </a:p>
          <a:p>
            <a:pPr marL="742950" marR="0" lvl="1" indent="-285750">
              <a:lnSpc>
                <a:spcPct val="107000"/>
              </a:lnSpc>
              <a:spcBef>
                <a:spcPts val="0"/>
              </a:spcBef>
              <a:spcAft>
                <a:spcPts val="800"/>
              </a:spcAft>
              <a:buFont typeface="Courier New" panose="02070309020205020404" pitchFamily="49" charset="0"/>
              <a:buChar char="o"/>
            </a:pPr>
            <a:r>
              <a:rPr lang="en-US" sz="1800" dirty="0">
                <a:effectLst/>
                <a:latin typeface="Arial" panose="020B0604020202020204" pitchFamily="34" charset="0"/>
                <a:ea typeface="Calibri" panose="020F0502020204030204" pitchFamily="34" charset="0"/>
                <a:cs typeface="Times New Roman" panose="02020603050405020304" pitchFamily="18" charset="0"/>
              </a:rPr>
              <a:t>A robust quality oversight program, similar to that existing in the MI Health Link program is expected.</a:t>
            </a:r>
          </a:p>
          <a:p>
            <a:pPr marL="742950" marR="0" lvl="1" indent="-285750">
              <a:lnSpc>
                <a:spcPct val="107000"/>
              </a:lnSpc>
              <a:spcBef>
                <a:spcPts val="0"/>
              </a:spcBef>
              <a:spcAft>
                <a:spcPts val="800"/>
              </a:spcAft>
              <a:buFont typeface="Courier New" panose="02070309020205020404" pitchFamily="49" charset="0"/>
              <a:buChar char="o"/>
            </a:pPr>
            <a:r>
              <a:rPr lang="en-US" sz="1800" dirty="0">
                <a:effectLst/>
                <a:latin typeface="Arial" panose="020B0604020202020204" pitchFamily="34" charset="0"/>
                <a:ea typeface="Calibri" panose="020F0502020204030204" pitchFamily="34" charset="0"/>
                <a:cs typeface="Times New Roman" panose="02020603050405020304" pitchFamily="18" charset="0"/>
              </a:rPr>
              <a:t>Integrated materials, including appeals and grievance materials, for new HIDE + LTSS SNP model are planned.</a:t>
            </a:r>
          </a:p>
          <a:p>
            <a:pPr>
              <a:defRPr/>
            </a:pP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pPr>
              <a:defRPr/>
            </a:pPr>
            <a:endParaRPr lang="en-US" dirty="0"/>
          </a:p>
        </p:txBody>
      </p:sp>
    </p:spTree>
    <p:extLst>
      <p:ext uri="{BB962C8B-B14F-4D97-AF65-F5344CB8AC3E}">
        <p14:creationId xmlns:p14="http://schemas.microsoft.com/office/powerpoint/2010/main" val="15609872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a:extLst>
              <a:ext uri="{FF2B5EF4-FFF2-40B4-BE49-F238E27FC236}">
                <a16:creationId xmlns:a16="http://schemas.microsoft.com/office/drawing/2014/main" id="{A076C494-0DAD-20FF-FC1F-69CDB829E3FD}"/>
              </a:ext>
            </a:extLst>
          </p:cNvPr>
          <p:cNvSpPr>
            <a:spLocks noGrp="1"/>
          </p:cNvSpPr>
          <p:nvPr>
            <p:ph type="title"/>
          </p:nvPr>
        </p:nvSpPr>
        <p:spPr>
          <a:xfrm>
            <a:off x="838199" y="304800"/>
            <a:ext cx="7997825" cy="1143000"/>
          </a:xfrm>
        </p:spPr>
        <p:txBody>
          <a:bodyPr>
            <a:normAutofit/>
          </a:bodyPr>
          <a:lstStyle/>
          <a:p>
            <a:pPr eaLnBrk="1" fontAlgn="auto" hangingPunct="1">
              <a:spcAft>
                <a:spcPts val="0"/>
              </a:spcAft>
              <a:defRPr/>
            </a:pPr>
            <a:r>
              <a:rPr lang="en-US" altLang="en-US" sz="3200" b="1" dirty="0">
                <a:solidFill>
                  <a:schemeClr val="accent4">
                    <a:lumMod val="50000"/>
                  </a:schemeClr>
                </a:solidFill>
              </a:rPr>
              <a:t>Procurement (</a:t>
            </a:r>
            <a:r>
              <a:rPr lang="en-US" altLang="en-US" sz="3200" b="1" dirty="0" err="1">
                <a:solidFill>
                  <a:schemeClr val="accent4">
                    <a:lumMod val="50000"/>
                  </a:schemeClr>
                </a:solidFill>
              </a:rPr>
              <a:t>con’t</a:t>
            </a:r>
            <a:r>
              <a:rPr lang="en-US" altLang="en-US" sz="3200" b="1" dirty="0">
                <a:solidFill>
                  <a:schemeClr val="accent4">
                    <a:lumMod val="50000"/>
                  </a:schemeClr>
                </a:solidFill>
              </a:rPr>
              <a:t>)</a:t>
            </a:r>
          </a:p>
        </p:txBody>
      </p:sp>
      <p:pic>
        <p:nvPicPr>
          <p:cNvPr id="19459" name="Content Placeholder 1">
            <a:extLst>
              <a:ext uri="{FF2B5EF4-FFF2-40B4-BE49-F238E27FC236}">
                <a16:creationId xmlns:a16="http://schemas.microsoft.com/office/drawing/2014/main" id="{22E93DEB-0F79-9054-FC3D-A7CBCA179C3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7162800" y="6348413"/>
            <a:ext cx="1884363" cy="509587"/>
          </a:xfrm>
        </p:spPr>
      </p:pic>
      <p:sp>
        <p:nvSpPr>
          <p:cNvPr id="2" name="TextBox 1">
            <a:extLst>
              <a:ext uri="{FF2B5EF4-FFF2-40B4-BE49-F238E27FC236}">
                <a16:creationId xmlns:a16="http://schemas.microsoft.com/office/drawing/2014/main" id="{EE7E113A-5BD1-2580-41BE-DF1D1D64E24F}"/>
              </a:ext>
            </a:extLst>
          </p:cNvPr>
          <p:cNvSpPr txBox="1"/>
          <p:nvPr/>
        </p:nvSpPr>
        <p:spPr>
          <a:xfrm>
            <a:off x="533400" y="2133600"/>
            <a:ext cx="8153400" cy="2031325"/>
          </a:xfrm>
          <a:prstGeom prst="rect">
            <a:avLst/>
          </a:prstGeom>
          <a:noFill/>
        </p:spPr>
        <p:txBody>
          <a:bodyPr>
            <a:spAutoFit/>
          </a:bodyPr>
          <a:lstStyle/>
          <a:p>
            <a:pPr>
              <a:defRPr/>
            </a:pPr>
            <a:r>
              <a:rPr lang="en-US" b="1" dirty="0">
                <a:latin typeface="Arial" panose="020B0604020202020204" pitchFamily="34" charset="0"/>
                <a:cs typeface="Arial" panose="020B0604020202020204" pitchFamily="34" charset="0"/>
              </a:rPr>
              <a:t>TIMELINE:</a:t>
            </a:r>
          </a:p>
          <a:p>
            <a:pPr>
              <a:defRPr/>
            </a:pP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MDHHS plans to release the </a:t>
            </a:r>
            <a:r>
              <a:rPr lang="en-US">
                <a:latin typeface="Arial" panose="020B0604020202020204" pitchFamily="34" charset="0"/>
                <a:cs typeface="Arial" panose="020B0604020202020204" pitchFamily="34" charset="0"/>
              </a:rPr>
              <a:t>RFP in late 2023 or </a:t>
            </a:r>
            <a:r>
              <a:rPr lang="en-US" dirty="0">
                <a:latin typeface="Arial" panose="020B0604020202020204" pitchFamily="34" charset="0"/>
                <a:cs typeface="Arial" panose="020B0604020202020204" pitchFamily="34" charset="0"/>
              </a:rPr>
              <a:t>early 2024.</a:t>
            </a:r>
          </a:p>
          <a:p>
            <a:pPr>
              <a:defRPr/>
            </a:pP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Successful bidders will be notified by October 1, 2024.</a:t>
            </a:r>
          </a:p>
          <a:p>
            <a:pPr>
              <a:defRPr/>
            </a:pP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Implementation must be complete no later than January 1, 2026.</a:t>
            </a:r>
          </a:p>
        </p:txBody>
      </p:sp>
    </p:spTree>
    <p:extLst>
      <p:ext uri="{BB962C8B-B14F-4D97-AF65-F5344CB8AC3E}">
        <p14:creationId xmlns:p14="http://schemas.microsoft.com/office/powerpoint/2010/main" val="14395077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a:extLst>
              <a:ext uri="{FF2B5EF4-FFF2-40B4-BE49-F238E27FC236}">
                <a16:creationId xmlns:a16="http://schemas.microsoft.com/office/drawing/2014/main" id="{A076C494-0DAD-20FF-FC1F-69CDB829E3FD}"/>
              </a:ext>
            </a:extLst>
          </p:cNvPr>
          <p:cNvSpPr>
            <a:spLocks noGrp="1"/>
          </p:cNvSpPr>
          <p:nvPr>
            <p:ph type="title"/>
          </p:nvPr>
        </p:nvSpPr>
        <p:spPr>
          <a:xfrm>
            <a:off x="838199" y="304800"/>
            <a:ext cx="7997825" cy="1143000"/>
          </a:xfrm>
        </p:spPr>
        <p:txBody>
          <a:bodyPr>
            <a:normAutofit/>
          </a:bodyPr>
          <a:lstStyle/>
          <a:p>
            <a:pPr eaLnBrk="1" fontAlgn="auto" hangingPunct="1">
              <a:spcAft>
                <a:spcPts val="0"/>
              </a:spcAft>
              <a:defRPr/>
            </a:pPr>
            <a:r>
              <a:rPr lang="en-US" altLang="en-US" sz="3200" b="1" dirty="0">
                <a:solidFill>
                  <a:schemeClr val="accent4">
                    <a:lumMod val="50000"/>
                  </a:schemeClr>
                </a:solidFill>
              </a:rPr>
              <a:t>Phased Implementation</a:t>
            </a:r>
          </a:p>
        </p:txBody>
      </p:sp>
      <p:pic>
        <p:nvPicPr>
          <p:cNvPr id="19459" name="Content Placeholder 1">
            <a:extLst>
              <a:ext uri="{FF2B5EF4-FFF2-40B4-BE49-F238E27FC236}">
                <a16:creationId xmlns:a16="http://schemas.microsoft.com/office/drawing/2014/main" id="{22E93DEB-0F79-9054-FC3D-A7CBCA179C3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7162800" y="6348413"/>
            <a:ext cx="1884363" cy="509587"/>
          </a:xfrm>
        </p:spPr>
      </p:pic>
      <p:sp>
        <p:nvSpPr>
          <p:cNvPr id="2" name="TextBox 1">
            <a:extLst>
              <a:ext uri="{FF2B5EF4-FFF2-40B4-BE49-F238E27FC236}">
                <a16:creationId xmlns:a16="http://schemas.microsoft.com/office/drawing/2014/main" id="{EE7E113A-5BD1-2580-41BE-DF1D1D64E24F}"/>
              </a:ext>
            </a:extLst>
          </p:cNvPr>
          <p:cNvSpPr txBox="1"/>
          <p:nvPr/>
        </p:nvSpPr>
        <p:spPr>
          <a:xfrm>
            <a:off x="495300" y="1824098"/>
            <a:ext cx="8153400" cy="3693319"/>
          </a:xfrm>
          <a:prstGeom prst="rect">
            <a:avLst/>
          </a:prstGeom>
          <a:noFill/>
        </p:spPr>
        <p:txBody>
          <a:bodyPr>
            <a:spAutoFit/>
          </a:bodyPr>
          <a:lstStyle/>
          <a:p>
            <a:pPr marL="285750" indent="-285750">
              <a:buFont typeface="Courier New" panose="02070309020205020404" pitchFamily="49" charset="0"/>
              <a:buChar char="o"/>
              <a:defRPr/>
            </a:pPr>
            <a:r>
              <a:rPr lang="en-US" dirty="0">
                <a:latin typeface="Arial" panose="020B0604020202020204" pitchFamily="34" charset="0"/>
                <a:ea typeface="Times New Roman" panose="02020603050405020304" pitchFamily="18" charset="0"/>
              </a:rPr>
              <a:t>MDHHS is considering</a:t>
            </a:r>
            <a:r>
              <a:rPr lang="en-US" sz="1800" dirty="0">
                <a:effectLst/>
                <a:latin typeface="Arial" panose="020B0604020202020204" pitchFamily="34" charset="0"/>
                <a:ea typeface="Times New Roman" panose="02020603050405020304" pitchFamily="18" charset="0"/>
              </a:rPr>
              <a:t> proceeding with procurement for </a:t>
            </a:r>
            <a:r>
              <a:rPr lang="en-US" dirty="0">
                <a:latin typeface="Arial" panose="020B0604020202020204" pitchFamily="34" charset="0"/>
                <a:ea typeface="Times New Roman" panose="02020603050405020304" pitchFamily="18" charset="0"/>
              </a:rPr>
              <a:t>Prosperity Region 1 (The Upper Peninsula) Region 10</a:t>
            </a:r>
            <a:r>
              <a:rPr lang="en-US" sz="1800" dirty="0">
                <a:effectLst/>
                <a:latin typeface="Arial" panose="020B0604020202020204" pitchFamily="34" charset="0"/>
                <a:ea typeface="Times New Roman" panose="02020603050405020304" pitchFamily="18" charset="0"/>
              </a:rPr>
              <a:t> (Wayne, Macomb and Oakland counties) and Region 8 (SW Michigan + Barry County) first, with the intent to expand statewide in the future.</a:t>
            </a:r>
          </a:p>
          <a:p>
            <a:pPr marL="285750" indent="-285750">
              <a:buFont typeface="Courier New" panose="02070309020205020404" pitchFamily="49" charset="0"/>
              <a:buChar char="o"/>
              <a:defRPr/>
            </a:pPr>
            <a:endParaRPr lang="en-US" sz="1800" dirty="0">
              <a:effectLst/>
              <a:latin typeface="Arial" panose="020B0604020202020204" pitchFamily="34" charset="0"/>
              <a:ea typeface="Times New Roman" panose="02020603050405020304" pitchFamily="18" charset="0"/>
            </a:endParaRPr>
          </a:p>
          <a:p>
            <a:pPr marL="742950" lvl="1"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These Prosperity regions coincide most closely with the current MHL regions.</a:t>
            </a:r>
            <a:r>
              <a:rPr lang="en-US" sz="1800" dirty="0">
                <a:effectLst/>
                <a:latin typeface="Arial" panose="020B0604020202020204" pitchFamily="34" charset="0"/>
                <a:cs typeface="Arial" panose="020B0604020202020204" pitchFamily="34" charset="0"/>
              </a:rPr>
              <a:t> Including Barry County would assure continuity of care for current MHL members through the transition. </a:t>
            </a: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As currently envisioned, HIDE-SNP implementation would subsequently be phased in for the rest of the state, although the precise timetable and method of doing so has not been determined.</a:t>
            </a:r>
          </a:p>
          <a:p>
            <a:pPr marL="285750" indent="-285750">
              <a:buFont typeface="Courier New" panose="02070309020205020404" pitchFamily="49" charset="0"/>
              <a:buChar char="o"/>
              <a:defRPr/>
            </a:pP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87691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a:extLst>
              <a:ext uri="{FF2B5EF4-FFF2-40B4-BE49-F238E27FC236}">
                <a16:creationId xmlns:a16="http://schemas.microsoft.com/office/drawing/2014/main" id="{A076C494-0DAD-20FF-FC1F-69CDB829E3FD}"/>
              </a:ext>
            </a:extLst>
          </p:cNvPr>
          <p:cNvSpPr>
            <a:spLocks noGrp="1"/>
          </p:cNvSpPr>
          <p:nvPr>
            <p:ph type="title"/>
          </p:nvPr>
        </p:nvSpPr>
        <p:spPr>
          <a:xfrm>
            <a:off x="838199" y="304800"/>
            <a:ext cx="7997825" cy="1143000"/>
          </a:xfrm>
        </p:spPr>
        <p:txBody>
          <a:bodyPr>
            <a:normAutofit/>
          </a:bodyPr>
          <a:lstStyle/>
          <a:p>
            <a:pPr eaLnBrk="1" fontAlgn="auto" hangingPunct="1">
              <a:spcAft>
                <a:spcPts val="0"/>
              </a:spcAft>
              <a:defRPr/>
            </a:pPr>
            <a:r>
              <a:rPr lang="en-US" altLang="en-US" sz="3200" b="1" dirty="0">
                <a:solidFill>
                  <a:schemeClr val="accent4">
                    <a:lumMod val="50000"/>
                  </a:schemeClr>
                </a:solidFill>
              </a:rPr>
              <a:t>Benefits</a:t>
            </a:r>
          </a:p>
        </p:txBody>
      </p:sp>
      <p:pic>
        <p:nvPicPr>
          <p:cNvPr id="19459" name="Content Placeholder 1">
            <a:extLst>
              <a:ext uri="{FF2B5EF4-FFF2-40B4-BE49-F238E27FC236}">
                <a16:creationId xmlns:a16="http://schemas.microsoft.com/office/drawing/2014/main" id="{22E93DEB-0F79-9054-FC3D-A7CBCA179C3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7162800" y="6348413"/>
            <a:ext cx="1884363" cy="509587"/>
          </a:xfrm>
        </p:spPr>
      </p:pic>
      <p:sp>
        <p:nvSpPr>
          <p:cNvPr id="2" name="TextBox 1">
            <a:extLst>
              <a:ext uri="{FF2B5EF4-FFF2-40B4-BE49-F238E27FC236}">
                <a16:creationId xmlns:a16="http://schemas.microsoft.com/office/drawing/2014/main" id="{EE7E113A-5BD1-2580-41BE-DF1D1D64E24F}"/>
              </a:ext>
            </a:extLst>
          </p:cNvPr>
          <p:cNvSpPr txBox="1"/>
          <p:nvPr/>
        </p:nvSpPr>
        <p:spPr>
          <a:xfrm>
            <a:off x="533400" y="2133600"/>
            <a:ext cx="8153400" cy="3139321"/>
          </a:xfrm>
          <a:prstGeom prst="rect">
            <a:avLst/>
          </a:prstGeom>
          <a:noFill/>
        </p:spPr>
        <p:txBody>
          <a:bodyPr>
            <a:spAutoFit/>
          </a:bodyPr>
          <a:lstStyle/>
          <a:p>
            <a:pPr>
              <a:defRPr/>
            </a:pPr>
            <a:r>
              <a:rPr lang="en-US" dirty="0">
                <a:latin typeface="Arial" panose="020B0604020202020204" pitchFamily="34" charset="0"/>
                <a:cs typeface="Arial" panose="020B0604020202020204" pitchFamily="34" charset="0"/>
              </a:rPr>
              <a:t>MDHHS intends to carry over the plan benefit package utilized in MHL to the extent possible.</a:t>
            </a:r>
          </a:p>
          <a:p>
            <a:pPr>
              <a:defRPr/>
            </a:pP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A HCBS Waiver is planned to be included.</a:t>
            </a:r>
          </a:p>
          <a:p>
            <a:pPr marL="285750" indent="-285750">
              <a:buFont typeface="Courier New" panose="02070309020205020404" pitchFamily="49" charset="0"/>
              <a:buChar char="o"/>
              <a:defRPr/>
            </a:pP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Other required supplemental benefits have not been determined.</a:t>
            </a:r>
          </a:p>
          <a:p>
            <a:pPr marL="285750" indent="-285750">
              <a:buFont typeface="Courier New" panose="02070309020205020404" pitchFamily="49" charset="0"/>
              <a:buChar char="o"/>
              <a:defRPr/>
            </a:pP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It is anticipated that continuity of care for new members already receiving services either from a prior plan or FFS will be expected.</a:t>
            </a:r>
          </a:p>
          <a:p>
            <a:pPr>
              <a:defRPr/>
            </a:pP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805166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a:extLst>
              <a:ext uri="{FF2B5EF4-FFF2-40B4-BE49-F238E27FC236}">
                <a16:creationId xmlns:a16="http://schemas.microsoft.com/office/drawing/2014/main" id="{A076C494-0DAD-20FF-FC1F-69CDB829E3FD}"/>
              </a:ext>
            </a:extLst>
          </p:cNvPr>
          <p:cNvSpPr>
            <a:spLocks noGrp="1"/>
          </p:cNvSpPr>
          <p:nvPr>
            <p:ph type="title"/>
          </p:nvPr>
        </p:nvSpPr>
        <p:spPr>
          <a:xfrm>
            <a:off x="838199" y="304800"/>
            <a:ext cx="7997825" cy="1143000"/>
          </a:xfrm>
        </p:spPr>
        <p:txBody>
          <a:bodyPr>
            <a:normAutofit/>
          </a:bodyPr>
          <a:lstStyle/>
          <a:p>
            <a:pPr eaLnBrk="1" fontAlgn="auto" hangingPunct="1">
              <a:spcAft>
                <a:spcPts val="0"/>
              </a:spcAft>
              <a:defRPr/>
            </a:pPr>
            <a:r>
              <a:rPr lang="en-US" altLang="en-US" sz="3200" b="1" dirty="0">
                <a:solidFill>
                  <a:schemeClr val="accent4">
                    <a:lumMod val="50000"/>
                  </a:schemeClr>
                </a:solidFill>
              </a:rPr>
              <a:t>Stakeholder Input</a:t>
            </a:r>
          </a:p>
        </p:txBody>
      </p:sp>
      <p:pic>
        <p:nvPicPr>
          <p:cNvPr id="19459" name="Content Placeholder 1">
            <a:extLst>
              <a:ext uri="{FF2B5EF4-FFF2-40B4-BE49-F238E27FC236}">
                <a16:creationId xmlns:a16="http://schemas.microsoft.com/office/drawing/2014/main" id="{22E93DEB-0F79-9054-FC3D-A7CBCA179C3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7162800" y="6348413"/>
            <a:ext cx="1884363" cy="509587"/>
          </a:xfrm>
        </p:spPr>
      </p:pic>
      <p:sp>
        <p:nvSpPr>
          <p:cNvPr id="2" name="TextBox 1">
            <a:extLst>
              <a:ext uri="{FF2B5EF4-FFF2-40B4-BE49-F238E27FC236}">
                <a16:creationId xmlns:a16="http://schemas.microsoft.com/office/drawing/2014/main" id="{EE7E113A-5BD1-2580-41BE-DF1D1D64E24F}"/>
              </a:ext>
            </a:extLst>
          </p:cNvPr>
          <p:cNvSpPr txBox="1"/>
          <p:nvPr/>
        </p:nvSpPr>
        <p:spPr>
          <a:xfrm>
            <a:off x="533400" y="2133600"/>
            <a:ext cx="8153400" cy="3693319"/>
          </a:xfrm>
          <a:prstGeom prst="rect">
            <a:avLst/>
          </a:prstGeom>
          <a:noFill/>
        </p:spPr>
        <p:txBody>
          <a:bodyPr>
            <a:spAutoFit/>
          </a:bodyPr>
          <a:lstStyle/>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MDHHS has sought out stakeholder input on important decisions and will continue to seek and accept comments and recommendations throughout the decision-making process.</a:t>
            </a:r>
          </a:p>
          <a:p>
            <a:pPr marL="742950" lvl="1"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CHRT Interviews prior to the HIDE-SNP decision – AAAs, HCAM, CMHA, MAHP, MEJI, MPCA.</a:t>
            </a:r>
          </a:p>
          <a:p>
            <a:pPr marL="742950" lvl="1"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CHRT Interviews with currently operating Coordination Only D-SNPs.</a:t>
            </a:r>
          </a:p>
          <a:p>
            <a:pPr marL="742950" lvl="1"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MHL interactions with the State Advisory Council and the ICOs’ Consumer Advisory Councils.</a:t>
            </a:r>
          </a:p>
          <a:p>
            <a:pPr lvl="1">
              <a:defRPr/>
            </a:pPr>
            <a:r>
              <a:rPr lang="en-US" dirty="0">
                <a:latin typeface="Arial" panose="020B0604020202020204" pitchFamily="34" charset="0"/>
                <a:cs typeface="Arial" panose="020B0604020202020204" pitchFamily="34" charset="0"/>
              </a:rPr>
              <a:t>	</a:t>
            </a: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MDHHS is working on surveys of a broader base of beneficiaries and PCP/Specialists and LTSS providers.</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pPr>
              <a:defRPr/>
            </a:pPr>
            <a:endParaRPr lang="en-US" dirty="0"/>
          </a:p>
        </p:txBody>
      </p:sp>
    </p:spTree>
    <p:extLst>
      <p:ext uri="{BB962C8B-B14F-4D97-AF65-F5344CB8AC3E}">
        <p14:creationId xmlns:p14="http://schemas.microsoft.com/office/powerpoint/2010/main" val="1126684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a:extLst>
              <a:ext uri="{FF2B5EF4-FFF2-40B4-BE49-F238E27FC236}">
                <a16:creationId xmlns:a16="http://schemas.microsoft.com/office/drawing/2014/main" id="{1D3D4084-2F4D-8047-FAA6-78D7E0E9AA7A}"/>
              </a:ext>
            </a:extLst>
          </p:cNvPr>
          <p:cNvSpPr>
            <a:spLocks noGrp="1"/>
          </p:cNvSpPr>
          <p:nvPr>
            <p:ph type="title"/>
          </p:nvPr>
        </p:nvSpPr>
        <p:spPr>
          <a:xfrm>
            <a:off x="838199" y="304800"/>
            <a:ext cx="7997825" cy="1219200"/>
          </a:xfrm>
        </p:spPr>
        <p:txBody>
          <a:bodyPr>
            <a:normAutofit/>
          </a:bodyPr>
          <a:lstStyle/>
          <a:p>
            <a:pPr eaLnBrk="1" fontAlgn="auto" hangingPunct="1">
              <a:spcAft>
                <a:spcPts val="0"/>
              </a:spcAft>
              <a:defRPr/>
            </a:pPr>
            <a:r>
              <a:rPr lang="en-US" altLang="en-US" sz="3200" b="1" dirty="0">
                <a:solidFill>
                  <a:schemeClr val="accent4">
                    <a:lumMod val="50000"/>
                  </a:schemeClr>
                </a:solidFill>
              </a:rPr>
              <a:t>History &amp; Background</a:t>
            </a:r>
          </a:p>
        </p:txBody>
      </p:sp>
      <p:pic>
        <p:nvPicPr>
          <p:cNvPr id="11267" name="Content Placeholder 1">
            <a:extLst>
              <a:ext uri="{FF2B5EF4-FFF2-40B4-BE49-F238E27FC236}">
                <a16:creationId xmlns:a16="http://schemas.microsoft.com/office/drawing/2014/main" id="{CF31D73B-BDC1-1E01-C22A-1F8CC0883028}"/>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7162800" y="6348413"/>
            <a:ext cx="1884363" cy="509587"/>
          </a:xfrm>
        </p:spPr>
      </p:pic>
      <p:sp>
        <p:nvSpPr>
          <p:cNvPr id="2" name="TextBox 1">
            <a:extLst>
              <a:ext uri="{FF2B5EF4-FFF2-40B4-BE49-F238E27FC236}">
                <a16:creationId xmlns:a16="http://schemas.microsoft.com/office/drawing/2014/main" id="{D74D6F7D-A7B5-A36A-221B-9040DE7D3E7D}"/>
              </a:ext>
            </a:extLst>
          </p:cNvPr>
          <p:cNvSpPr txBox="1"/>
          <p:nvPr/>
        </p:nvSpPr>
        <p:spPr>
          <a:xfrm>
            <a:off x="533400" y="2133600"/>
            <a:ext cx="8153400" cy="4247317"/>
          </a:xfrm>
          <a:prstGeom prst="rect">
            <a:avLst/>
          </a:prstGeom>
          <a:noFill/>
        </p:spPr>
        <p:txBody>
          <a:bodyPr>
            <a:spAutoFit/>
          </a:bodyPr>
          <a:lstStyle/>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The MI Health Link (MHL) Demonstration is authorized by the ACA and part of the CMS Financial Alignment Initiative (FAI).</a:t>
            </a:r>
          </a:p>
          <a:p>
            <a:pPr>
              <a:defRPr/>
            </a:pP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The MOU between the state and CMS was signed in April of 2014 and the first members enrolled in MHL in March of 2015.</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The program operates under a 1915 b/c combo waiver authority and a Three-Way Contract agreement between Integrated Care Organizations (ICOs), CMS, and MDHHS.</a:t>
            </a:r>
          </a:p>
          <a:p>
            <a:pPr marL="285750" indent="-285750">
              <a:buFont typeface="Courier New" panose="02070309020205020404" pitchFamily="49" charset="0"/>
              <a:buChar char="o"/>
              <a:defRPr/>
            </a:pP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MHL is for persons fully eligible and enrolled in both Medicare and Medicaid who are over the age of 21 and reside in one of the four regions where the program is available (although some persons that might be included in this group may be excluded for certain specified reasons).</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a:extLst>
              <a:ext uri="{FF2B5EF4-FFF2-40B4-BE49-F238E27FC236}">
                <a16:creationId xmlns:a16="http://schemas.microsoft.com/office/drawing/2014/main" id="{A076C494-0DAD-20FF-FC1F-69CDB829E3FD}"/>
              </a:ext>
            </a:extLst>
          </p:cNvPr>
          <p:cNvSpPr>
            <a:spLocks noGrp="1"/>
          </p:cNvSpPr>
          <p:nvPr>
            <p:ph type="title"/>
          </p:nvPr>
        </p:nvSpPr>
        <p:spPr>
          <a:xfrm>
            <a:off x="838199" y="304800"/>
            <a:ext cx="7997825" cy="1143000"/>
          </a:xfrm>
        </p:spPr>
        <p:txBody>
          <a:bodyPr>
            <a:normAutofit/>
          </a:bodyPr>
          <a:lstStyle/>
          <a:p>
            <a:pPr eaLnBrk="1" fontAlgn="auto" hangingPunct="1">
              <a:spcAft>
                <a:spcPts val="0"/>
              </a:spcAft>
              <a:defRPr/>
            </a:pPr>
            <a:r>
              <a:rPr lang="en-US" altLang="en-US" sz="3200" b="1" dirty="0">
                <a:solidFill>
                  <a:schemeClr val="accent4">
                    <a:lumMod val="50000"/>
                  </a:schemeClr>
                </a:solidFill>
              </a:rPr>
              <a:t>Contact Information</a:t>
            </a:r>
          </a:p>
        </p:txBody>
      </p:sp>
      <p:pic>
        <p:nvPicPr>
          <p:cNvPr id="19459" name="Content Placeholder 1">
            <a:extLst>
              <a:ext uri="{FF2B5EF4-FFF2-40B4-BE49-F238E27FC236}">
                <a16:creationId xmlns:a16="http://schemas.microsoft.com/office/drawing/2014/main" id="{22E93DEB-0F79-9054-FC3D-A7CBCA179C3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7162800" y="6348413"/>
            <a:ext cx="1884363" cy="509587"/>
          </a:xfrm>
        </p:spPr>
      </p:pic>
      <p:sp>
        <p:nvSpPr>
          <p:cNvPr id="2" name="TextBox 1">
            <a:extLst>
              <a:ext uri="{FF2B5EF4-FFF2-40B4-BE49-F238E27FC236}">
                <a16:creationId xmlns:a16="http://schemas.microsoft.com/office/drawing/2014/main" id="{EE7E113A-5BD1-2580-41BE-DF1D1D64E24F}"/>
              </a:ext>
            </a:extLst>
          </p:cNvPr>
          <p:cNvSpPr txBox="1"/>
          <p:nvPr/>
        </p:nvSpPr>
        <p:spPr>
          <a:xfrm>
            <a:off x="533400" y="2133600"/>
            <a:ext cx="8153400" cy="2062103"/>
          </a:xfrm>
          <a:prstGeom prst="rect">
            <a:avLst/>
          </a:prstGeom>
          <a:noFill/>
        </p:spPr>
        <p:txBody>
          <a:bodyPr>
            <a:spAutoFit/>
          </a:bodyPr>
          <a:lstStyle/>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MDHHS invites comments, suggestions and questions.</a:t>
            </a:r>
          </a:p>
          <a:p>
            <a:pPr marL="285750" indent="-285750">
              <a:buFont typeface="Courier New" panose="02070309020205020404" pitchFamily="49" charset="0"/>
              <a:buChar char="o"/>
              <a:defRPr/>
            </a:pP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Please send any comments or questions to:</a:t>
            </a:r>
          </a:p>
          <a:p>
            <a:pPr marL="285750" indent="-285750">
              <a:buFont typeface="Courier New" panose="02070309020205020404" pitchFamily="49" charset="0"/>
              <a:buChar char="o"/>
              <a:defRPr/>
            </a:pPr>
            <a:endParaRPr lang="en-US" dirty="0">
              <a:latin typeface="Arial" panose="020B0604020202020204" pitchFamily="34" charset="0"/>
              <a:cs typeface="Arial" panose="020B0604020202020204" pitchFamily="34" charset="0"/>
            </a:endParaRPr>
          </a:p>
          <a:p>
            <a:pPr marL="742950" lvl="1" indent="-285750">
              <a:buFont typeface="Courier New" panose="02070309020205020404" pitchFamily="49" charset="0"/>
              <a:buChar char="o"/>
              <a:defRPr/>
            </a:pPr>
            <a:r>
              <a:rPr kumimoji="0" lang="en-US" sz="2000" b="0" i="0" u="sng" strike="noStrike" kern="1200" cap="none" spc="0" normalizeH="0" baseline="0" noProof="0" dirty="0">
                <a:ln>
                  <a:noFill/>
                </a:ln>
                <a:solidFill>
                  <a:srgbClr val="0563C1"/>
                </a:solidFill>
                <a:effectLst/>
                <a:uLnTx/>
                <a:uFillTx/>
                <a:latin typeface="Arial" panose="020B0604020202020204" pitchFamily="34" charset="0"/>
                <a:ea typeface="Calibri" panose="020F0502020204030204" pitchFamily="34" charset="0"/>
                <a:cs typeface="Times New Roman" panose="02020603050405020304" pitchFamily="18" charset="0"/>
                <a:hlinkClick r:id="rId4"/>
              </a:rPr>
              <a:t>MDHHS-DSNP@michigan.gov</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pPr>
              <a:defRPr/>
            </a:pPr>
            <a:endParaRPr lang="en-US" dirty="0"/>
          </a:p>
        </p:txBody>
      </p:sp>
    </p:spTree>
    <p:extLst>
      <p:ext uri="{BB962C8B-B14F-4D97-AF65-F5344CB8AC3E}">
        <p14:creationId xmlns:p14="http://schemas.microsoft.com/office/powerpoint/2010/main" val="41014231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a:extLst>
              <a:ext uri="{FF2B5EF4-FFF2-40B4-BE49-F238E27FC236}">
                <a16:creationId xmlns:a16="http://schemas.microsoft.com/office/drawing/2014/main" id="{81061D0B-9081-D222-C47B-D5DE84EB67C1}"/>
              </a:ext>
            </a:extLst>
          </p:cNvPr>
          <p:cNvSpPr>
            <a:spLocks noGrp="1"/>
          </p:cNvSpPr>
          <p:nvPr>
            <p:ph type="title"/>
          </p:nvPr>
        </p:nvSpPr>
        <p:spPr>
          <a:xfrm>
            <a:off x="301625" y="304800"/>
            <a:ext cx="8534400" cy="530225"/>
          </a:xfrm>
        </p:spPr>
        <p:txBody>
          <a:bodyPr/>
          <a:lstStyle/>
          <a:p>
            <a:pPr eaLnBrk="1" fontAlgn="auto" hangingPunct="1">
              <a:spcAft>
                <a:spcPts val="0"/>
              </a:spcAft>
              <a:defRPr/>
            </a:pPr>
            <a:r>
              <a:rPr lang="en-US" altLang="en-US" sz="2400" dirty="0">
                <a:solidFill>
                  <a:schemeClr val="tx2"/>
                </a:solidFill>
              </a:rPr>
              <a:t>Questions?</a:t>
            </a:r>
          </a:p>
        </p:txBody>
      </p:sp>
      <p:pic>
        <p:nvPicPr>
          <p:cNvPr id="48131" name="Content Placeholder 1">
            <a:extLst>
              <a:ext uri="{FF2B5EF4-FFF2-40B4-BE49-F238E27FC236}">
                <a16:creationId xmlns:a16="http://schemas.microsoft.com/office/drawing/2014/main" id="{7ACC684A-2ECA-F2FB-CCD3-F2FEA78969E8}"/>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7162800" y="6348413"/>
            <a:ext cx="1884363" cy="509587"/>
          </a:xfrm>
        </p:spPr>
      </p:pic>
      <p:sp>
        <p:nvSpPr>
          <p:cNvPr id="2" name="TextBox 1">
            <a:extLst>
              <a:ext uri="{FF2B5EF4-FFF2-40B4-BE49-F238E27FC236}">
                <a16:creationId xmlns:a16="http://schemas.microsoft.com/office/drawing/2014/main" id="{C0C5F931-42E1-6954-C4BE-6AFD5528EFBB}"/>
              </a:ext>
            </a:extLst>
          </p:cNvPr>
          <p:cNvSpPr txBox="1"/>
          <p:nvPr/>
        </p:nvSpPr>
        <p:spPr>
          <a:xfrm>
            <a:off x="492125" y="1828800"/>
            <a:ext cx="8153400" cy="2032000"/>
          </a:xfrm>
          <a:prstGeom prst="rect">
            <a:avLst/>
          </a:prstGeom>
          <a:noFill/>
        </p:spPr>
        <p:txBody>
          <a:bodyPr>
            <a:spAutoFit/>
          </a:bodyPr>
          <a:lstStyle/>
          <a:p>
            <a:pPr>
              <a:defRPr/>
            </a:pPr>
            <a:endParaRPr lang="en-US" dirty="0">
              <a:latin typeface="Arial" panose="020B0604020202020204" pitchFamily="34" charset="0"/>
              <a:cs typeface="Arial" panose="020B0604020202020204" pitchFamily="34" charset="0"/>
            </a:endParaRPr>
          </a:p>
          <a:p>
            <a:pPr>
              <a:defRPr/>
            </a:pPr>
            <a:endParaRPr lang="en-US" dirty="0">
              <a:latin typeface="Arial" panose="020B0604020202020204" pitchFamily="34" charset="0"/>
              <a:cs typeface="Arial" panose="020B0604020202020204" pitchFamily="34" charset="0"/>
            </a:endParaRPr>
          </a:p>
          <a:p>
            <a:pPr>
              <a:defRPr/>
            </a:pP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endParaRPr lang="en-US" dirty="0">
              <a:latin typeface="Arial" panose="020B0604020202020204" pitchFamily="34" charset="0"/>
              <a:cs typeface="Arial" panose="020B0604020202020204" pitchFamily="34" charset="0"/>
            </a:endParaRPr>
          </a:p>
          <a:p>
            <a:pPr>
              <a:defRPr/>
            </a:pP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endParaRPr lang="en-US" dirty="0">
              <a:latin typeface="Arial" panose="020B0604020202020204" pitchFamily="34" charset="0"/>
              <a:cs typeface="Arial" panose="020B0604020202020204" pitchFamily="34" charset="0"/>
            </a:endParaRPr>
          </a:p>
        </p:txBody>
      </p:sp>
      <p:pic>
        <p:nvPicPr>
          <p:cNvPr id="48133" name="Picture 3">
            <a:extLst>
              <a:ext uri="{FF2B5EF4-FFF2-40B4-BE49-F238E27FC236}">
                <a16:creationId xmlns:a16="http://schemas.microsoft.com/office/drawing/2014/main" id="{E8810EF4-7468-C20A-DEAA-6D50F4235C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75" y="1619250"/>
            <a:ext cx="9010650" cy="361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a:extLst>
              <a:ext uri="{FF2B5EF4-FFF2-40B4-BE49-F238E27FC236}">
                <a16:creationId xmlns:a16="http://schemas.microsoft.com/office/drawing/2014/main" id="{41954B48-2B70-27DC-DEC1-C6D2795C525D}"/>
              </a:ext>
            </a:extLst>
          </p:cNvPr>
          <p:cNvSpPr>
            <a:spLocks noGrp="1"/>
          </p:cNvSpPr>
          <p:nvPr>
            <p:ph type="title"/>
          </p:nvPr>
        </p:nvSpPr>
        <p:spPr>
          <a:xfrm>
            <a:off x="301625" y="304800"/>
            <a:ext cx="8534400" cy="530225"/>
          </a:xfrm>
        </p:spPr>
        <p:txBody>
          <a:bodyPr>
            <a:normAutofit/>
          </a:bodyPr>
          <a:lstStyle/>
          <a:p>
            <a:pPr eaLnBrk="1" fontAlgn="auto" hangingPunct="1">
              <a:spcAft>
                <a:spcPts val="0"/>
              </a:spcAft>
              <a:defRPr/>
            </a:pPr>
            <a:r>
              <a:rPr lang="en-US" altLang="en-US" sz="3200" b="1" dirty="0">
                <a:solidFill>
                  <a:schemeClr val="accent4">
                    <a:lumMod val="50000"/>
                  </a:schemeClr>
                </a:solidFill>
              </a:rPr>
              <a:t>History &amp; Background</a:t>
            </a:r>
          </a:p>
        </p:txBody>
      </p:sp>
      <p:pic>
        <p:nvPicPr>
          <p:cNvPr id="15363" name="Content Placeholder 1">
            <a:extLst>
              <a:ext uri="{FF2B5EF4-FFF2-40B4-BE49-F238E27FC236}">
                <a16:creationId xmlns:a16="http://schemas.microsoft.com/office/drawing/2014/main" id="{D32C5307-E81C-C797-C6EE-7FDE5090F224}"/>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7162800" y="6348413"/>
            <a:ext cx="1884363" cy="509587"/>
          </a:xfrm>
        </p:spPr>
      </p:pic>
      <p:sp>
        <p:nvSpPr>
          <p:cNvPr id="2" name="TextBox 1">
            <a:extLst>
              <a:ext uri="{FF2B5EF4-FFF2-40B4-BE49-F238E27FC236}">
                <a16:creationId xmlns:a16="http://schemas.microsoft.com/office/drawing/2014/main" id="{5E8D04E5-FC67-BEF4-531F-4DACB547C4B2}"/>
              </a:ext>
            </a:extLst>
          </p:cNvPr>
          <p:cNvSpPr txBox="1"/>
          <p:nvPr/>
        </p:nvSpPr>
        <p:spPr>
          <a:xfrm>
            <a:off x="592138" y="1447800"/>
            <a:ext cx="4229100" cy="2586038"/>
          </a:xfrm>
          <a:prstGeom prst="rect">
            <a:avLst/>
          </a:prstGeom>
          <a:noFill/>
        </p:spPr>
        <p:txBody>
          <a:bodyPr>
            <a:spAutoFit/>
          </a:bodyPr>
          <a:lstStyle/>
          <a:p>
            <a:pPr>
              <a:defRPr/>
            </a:pP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The counties where MHL is offered are </a:t>
            </a:r>
            <a:r>
              <a:rPr lang="en-US" dirty="0">
                <a:solidFill>
                  <a:srgbClr val="333333"/>
                </a:solidFill>
                <a:latin typeface="Arial" panose="020B0604020202020204" pitchFamily="34" charset="0"/>
                <a:cs typeface="Arial" panose="020B0604020202020204" pitchFamily="34" charset="0"/>
              </a:rPr>
              <a:t>Barry, Berrien, Branch, Calhoun, Cass, Kalamazoo, St. Joseph, Van Buren (Region 4), Macomb (Region 9), Wayne (Region 7) or any county in the Upper Peninsula (Region 1).</a:t>
            </a:r>
            <a:endParaRPr lang="en-US" dirty="0">
              <a:latin typeface="Arial" panose="020B0604020202020204" pitchFamily="34" charset="0"/>
              <a:cs typeface="Arial" panose="020B0604020202020204" pitchFamily="34" charset="0"/>
            </a:endParaRPr>
          </a:p>
          <a:p>
            <a:pPr>
              <a:defRPr/>
            </a:pPr>
            <a:endParaRPr lang="en-US" dirty="0"/>
          </a:p>
        </p:txBody>
      </p:sp>
      <p:graphicFrame>
        <p:nvGraphicFramePr>
          <p:cNvPr id="15365" name="Object 4">
            <a:extLst>
              <a:ext uri="{FF2B5EF4-FFF2-40B4-BE49-F238E27FC236}">
                <a16:creationId xmlns:a16="http://schemas.microsoft.com/office/drawing/2014/main" id="{23E0C354-8B1A-3B58-FC96-1A70E133EBED}"/>
              </a:ext>
            </a:extLst>
          </p:cNvPr>
          <p:cNvGraphicFramePr>
            <a:graphicFrameLocks noChangeAspect="1"/>
          </p:cNvGraphicFramePr>
          <p:nvPr/>
        </p:nvGraphicFramePr>
        <p:xfrm>
          <a:off x="4821238" y="557213"/>
          <a:ext cx="4229100" cy="5638800"/>
        </p:xfrm>
        <a:graphic>
          <a:graphicData uri="http://schemas.openxmlformats.org/presentationml/2006/ole">
            <mc:AlternateContent xmlns:mc="http://schemas.openxmlformats.org/markup-compatibility/2006">
              <mc:Choice xmlns:v="urn:schemas-microsoft-com:vml" Requires="v">
                <p:oleObj name="Acrobat Document" r:id="rId4" imgW="4819320" imgH="6431760" progId="AcroExch.Document.DC">
                  <p:embed/>
                </p:oleObj>
              </mc:Choice>
              <mc:Fallback>
                <p:oleObj name="Acrobat Document" r:id="rId4" imgW="4819320" imgH="6431760" progId="AcroExch.Document.DC">
                  <p:embed/>
                  <p:pic>
                    <p:nvPicPr>
                      <p:cNvPr id="15365" name="Object 4">
                        <a:extLst>
                          <a:ext uri="{FF2B5EF4-FFF2-40B4-BE49-F238E27FC236}">
                            <a16:creationId xmlns:a16="http://schemas.microsoft.com/office/drawing/2014/main" id="{23E0C354-8B1A-3B58-FC96-1A70E133EBE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21238" y="557213"/>
                        <a:ext cx="422910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a:extLst>
              <a:ext uri="{FF2B5EF4-FFF2-40B4-BE49-F238E27FC236}">
                <a16:creationId xmlns:a16="http://schemas.microsoft.com/office/drawing/2014/main" id="{A7557F12-345A-EB70-8596-2CFD79E6B69F}"/>
              </a:ext>
            </a:extLst>
          </p:cNvPr>
          <p:cNvSpPr>
            <a:spLocks noGrp="1"/>
          </p:cNvSpPr>
          <p:nvPr>
            <p:ph type="title"/>
          </p:nvPr>
        </p:nvSpPr>
        <p:spPr>
          <a:xfrm>
            <a:off x="914399" y="304800"/>
            <a:ext cx="7921625" cy="1219200"/>
          </a:xfrm>
        </p:spPr>
        <p:txBody>
          <a:bodyPr>
            <a:normAutofit/>
          </a:bodyPr>
          <a:lstStyle/>
          <a:p>
            <a:pPr eaLnBrk="1" fontAlgn="auto" hangingPunct="1">
              <a:spcAft>
                <a:spcPts val="0"/>
              </a:spcAft>
              <a:defRPr/>
            </a:pPr>
            <a:r>
              <a:rPr lang="en-US" altLang="en-US" sz="3200" b="1" dirty="0">
                <a:solidFill>
                  <a:schemeClr val="accent4">
                    <a:lumMod val="50000"/>
                  </a:schemeClr>
                </a:solidFill>
              </a:rPr>
              <a:t>MHL Enrollment</a:t>
            </a:r>
          </a:p>
        </p:txBody>
      </p:sp>
      <p:pic>
        <p:nvPicPr>
          <p:cNvPr id="17411" name="Content Placeholder 1">
            <a:extLst>
              <a:ext uri="{FF2B5EF4-FFF2-40B4-BE49-F238E27FC236}">
                <a16:creationId xmlns:a16="http://schemas.microsoft.com/office/drawing/2014/main" id="{89AC6975-057C-DFC5-C619-10EB2E5CBF3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7162800" y="6348413"/>
            <a:ext cx="1884363" cy="509587"/>
          </a:xfrm>
        </p:spPr>
      </p:pic>
      <p:sp>
        <p:nvSpPr>
          <p:cNvPr id="17412" name="TextBox 1">
            <a:extLst>
              <a:ext uri="{FF2B5EF4-FFF2-40B4-BE49-F238E27FC236}">
                <a16:creationId xmlns:a16="http://schemas.microsoft.com/office/drawing/2014/main" id="{E1B0357F-9C58-E0DB-9683-1B1F7513FEC6}"/>
              </a:ext>
            </a:extLst>
          </p:cNvPr>
          <p:cNvSpPr txBox="1">
            <a:spLocks noChangeArrowheads="1"/>
          </p:cNvSpPr>
          <p:nvPr/>
        </p:nvSpPr>
        <p:spPr bwMode="auto">
          <a:xfrm>
            <a:off x="533400" y="2133600"/>
            <a:ext cx="8153400"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Georgia" panose="02040502050405020303" pitchFamily="18" charset="0"/>
              </a:defRPr>
            </a:lvl1pPr>
            <a:lvl2pPr marL="742950" indent="-285750">
              <a:defRPr>
                <a:solidFill>
                  <a:schemeClr val="tx1"/>
                </a:solidFill>
                <a:latin typeface="Georgia" panose="02040502050405020303" pitchFamily="18" charset="0"/>
              </a:defRPr>
            </a:lvl2pPr>
            <a:lvl3pPr marL="1143000" indent="-228600">
              <a:defRPr>
                <a:solidFill>
                  <a:schemeClr val="tx1"/>
                </a:solidFill>
                <a:latin typeface="Georgia" panose="02040502050405020303" pitchFamily="18" charset="0"/>
              </a:defRPr>
            </a:lvl3pPr>
            <a:lvl4pPr marL="1600200" indent="-228600">
              <a:defRPr>
                <a:solidFill>
                  <a:schemeClr val="tx1"/>
                </a:solidFill>
                <a:latin typeface="Georgia" panose="02040502050405020303" pitchFamily="18" charset="0"/>
              </a:defRPr>
            </a:lvl4pPr>
            <a:lvl5pPr marL="2057400" indent="-228600">
              <a:defRPr>
                <a:solidFill>
                  <a:schemeClr val="tx1"/>
                </a:solidFill>
                <a:latin typeface="Georgia" panose="02040502050405020303" pitchFamily="18" charset="0"/>
              </a:defRPr>
            </a:lvl5pPr>
            <a:lvl6pPr marL="2514600" indent="-228600" eaLnBrk="0" fontAlgn="base" hangingPunct="0">
              <a:spcBef>
                <a:spcPct val="0"/>
              </a:spcBef>
              <a:spcAft>
                <a:spcPct val="0"/>
              </a:spcAft>
              <a:defRPr>
                <a:solidFill>
                  <a:schemeClr val="tx1"/>
                </a:solidFill>
                <a:latin typeface="Georgia" panose="02040502050405020303" pitchFamily="18" charset="0"/>
              </a:defRPr>
            </a:lvl6pPr>
            <a:lvl7pPr marL="2971800" indent="-228600" eaLnBrk="0" fontAlgn="base" hangingPunct="0">
              <a:spcBef>
                <a:spcPct val="0"/>
              </a:spcBef>
              <a:spcAft>
                <a:spcPct val="0"/>
              </a:spcAft>
              <a:defRPr>
                <a:solidFill>
                  <a:schemeClr val="tx1"/>
                </a:solidFill>
                <a:latin typeface="Georgia" panose="02040502050405020303" pitchFamily="18" charset="0"/>
              </a:defRPr>
            </a:lvl7pPr>
            <a:lvl8pPr marL="3429000" indent="-228600" eaLnBrk="0" fontAlgn="base" hangingPunct="0">
              <a:spcBef>
                <a:spcPct val="0"/>
              </a:spcBef>
              <a:spcAft>
                <a:spcPct val="0"/>
              </a:spcAft>
              <a:defRPr>
                <a:solidFill>
                  <a:schemeClr val="tx1"/>
                </a:solidFill>
                <a:latin typeface="Georgia" panose="02040502050405020303" pitchFamily="18" charset="0"/>
              </a:defRPr>
            </a:lvl8pPr>
            <a:lvl9pPr marL="3886200" indent="-228600" eaLnBrk="0" fontAlgn="base" hangingPunct="0">
              <a:spcBef>
                <a:spcPct val="0"/>
              </a:spcBef>
              <a:spcAft>
                <a:spcPct val="0"/>
              </a:spcAft>
              <a:defRPr>
                <a:solidFill>
                  <a:schemeClr val="tx1"/>
                </a:solidFill>
                <a:latin typeface="Georgia" panose="02040502050405020303" pitchFamily="18" charset="0"/>
              </a:defRPr>
            </a:lvl9pPr>
          </a:lstStyle>
          <a:p>
            <a:pPr>
              <a:buFont typeface="Courier New" panose="02070309020205020404" pitchFamily="49" charset="0"/>
              <a:buChar char="o"/>
            </a:pPr>
            <a:r>
              <a:rPr lang="en-US" altLang="en-US" dirty="0">
                <a:latin typeface="Arial" panose="020B0604020202020204" pitchFamily="34" charset="0"/>
                <a:cs typeface="Arial" panose="020B0604020202020204" pitchFamily="34" charset="0"/>
              </a:rPr>
              <a:t>Individuals can voluntarily enroll in MI Health Link or be passively enrolled in MI Health Link.</a:t>
            </a:r>
          </a:p>
          <a:p>
            <a:pPr>
              <a:buFont typeface="Courier New" panose="02070309020205020404" pitchFamily="49" charset="0"/>
              <a:buChar char="o"/>
            </a:pPr>
            <a:r>
              <a:rPr lang="en-US" altLang="en-US" dirty="0">
                <a:latin typeface="Arial" panose="020B0604020202020204" pitchFamily="34" charset="0"/>
                <a:cs typeface="Arial" panose="020B0604020202020204" pitchFamily="34" charset="0"/>
              </a:rPr>
              <a:t>ICOs may not use brokers or otherwise enroll new members themselves. All enrollment is through MDHHS’s enrollment broker, Michigan ENROLLS. </a:t>
            </a:r>
          </a:p>
          <a:p>
            <a:pPr>
              <a:buFont typeface="Courier New" panose="02070309020205020404" pitchFamily="49" charset="0"/>
              <a:buChar char="o"/>
            </a:pPr>
            <a:r>
              <a:rPr lang="en-US" altLang="en-US" dirty="0">
                <a:latin typeface="Arial" panose="020B0604020202020204" pitchFamily="34" charset="0"/>
                <a:cs typeface="Arial" panose="020B0604020202020204" pitchFamily="34" charset="0"/>
              </a:rPr>
              <a:t>Passive enrollment will not continue after the demonstration ends.</a:t>
            </a:r>
          </a:p>
          <a:p>
            <a:pPr marL="285750" marR="0" lvl="0" indent="-285750" algn="l" defTabSz="914400" rtl="0" eaLnBrk="0" fontAlgn="base" latinLnBrk="0" hangingPunct="0">
              <a:lnSpc>
                <a:spcPct val="100000"/>
              </a:lnSpc>
              <a:spcBef>
                <a:spcPct val="0"/>
              </a:spcBef>
              <a:spcAft>
                <a:spcPct val="0"/>
              </a:spcAft>
              <a:buClrTx/>
              <a:buSzTx/>
              <a:buFont typeface="Courier New" panose="02070309020205020404" pitchFamily="49" charset="0"/>
              <a:buChar char="o"/>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Individuals may enroll in MHL voluntarily at any time. There are no “Open Enrollment” periods. </a:t>
            </a:r>
          </a:p>
          <a:p>
            <a:pPr marL="285750" marR="0" lvl="0" indent="-285750" algn="l" defTabSz="914400" rtl="0" eaLnBrk="0" fontAlgn="base" latinLnBrk="0" hangingPunct="0">
              <a:lnSpc>
                <a:spcPct val="100000"/>
              </a:lnSpc>
              <a:spcBef>
                <a:spcPct val="0"/>
              </a:spcBef>
              <a:spcAft>
                <a:spcPct val="0"/>
              </a:spcAft>
              <a:buClrTx/>
              <a:buSzTx/>
              <a:buFont typeface="Courier New" panose="02070309020205020404" pitchFamily="49" charset="0"/>
              <a:buChar char="o"/>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All enrollments begin on the first day of the month.</a:t>
            </a:r>
          </a:p>
          <a:p>
            <a:pPr marL="285750" marR="0" lvl="0" indent="-285750" algn="l" defTabSz="914400" rtl="0" eaLnBrk="0" fontAlgn="base" latinLnBrk="0" hangingPunct="0">
              <a:lnSpc>
                <a:spcPct val="100000"/>
              </a:lnSpc>
              <a:spcBef>
                <a:spcPct val="0"/>
              </a:spcBef>
              <a:spcAft>
                <a:spcPct val="0"/>
              </a:spcAft>
              <a:buClrTx/>
              <a:buSzTx/>
              <a:buFont typeface="Courier New" panose="02070309020205020404" pitchFamily="49" charset="0"/>
              <a:buChar char="o"/>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Generally, disenrollment requests are processed with an effective date of the last day of the month in which the request was made. </a:t>
            </a:r>
          </a:p>
          <a:p>
            <a:pPr>
              <a:buFont typeface="Courier New" panose="02070309020205020404" pitchFamily="49" charset="0"/>
              <a:buChar char="o"/>
            </a:pPr>
            <a:endParaRPr lang="en-US" altLang="en-US" dirty="0">
              <a:latin typeface="Arial" panose="020B0604020202020204" pitchFamily="34" charset="0"/>
              <a:cs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a:extLst>
              <a:ext uri="{FF2B5EF4-FFF2-40B4-BE49-F238E27FC236}">
                <a16:creationId xmlns:a16="http://schemas.microsoft.com/office/drawing/2014/main" id="{6EBE0269-4F17-9E80-7236-0FA4F03BD743}"/>
              </a:ext>
            </a:extLst>
          </p:cNvPr>
          <p:cNvSpPr>
            <a:spLocks noGrp="1"/>
          </p:cNvSpPr>
          <p:nvPr>
            <p:ph type="title"/>
          </p:nvPr>
        </p:nvSpPr>
        <p:spPr>
          <a:xfrm>
            <a:off x="914399" y="304800"/>
            <a:ext cx="7921625" cy="1322390"/>
          </a:xfrm>
        </p:spPr>
        <p:txBody>
          <a:bodyPr>
            <a:normAutofit/>
          </a:bodyPr>
          <a:lstStyle/>
          <a:p>
            <a:pPr eaLnBrk="1" fontAlgn="auto" hangingPunct="1">
              <a:spcAft>
                <a:spcPts val="0"/>
              </a:spcAft>
              <a:defRPr/>
            </a:pPr>
            <a:r>
              <a:rPr lang="en-US" altLang="en-US" sz="3200" b="1" dirty="0">
                <a:solidFill>
                  <a:schemeClr val="accent4">
                    <a:lumMod val="50000"/>
                  </a:schemeClr>
                </a:solidFill>
              </a:rPr>
              <a:t>Integrated Care Organizations</a:t>
            </a:r>
          </a:p>
        </p:txBody>
      </p:sp>
      <p:pic>
        <p:nvPicPr>
          <p:cNvPr id="21507" name="Content Placeholder 1">
            <a:extLst>
              <a:ext uri="{FF2B5EF4-FFF2-40B4-BE49-F238E27FC236}">
                <a16:creationId xmlns:a16="http://schemas.microsoft.com/office/drawing/2014/main" id="{D0FC1E0F-3F43-9C56-1F15-A427FB9F80B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7162800" y="6348413"/>
            <a:ext cx="1884363" cy="509587"/>
          </a:xfrm>
        </p:spPr>
      </p:pic>
      <p:sp>
        <p:nvSpPr>
          <p:cNvPr id="21508" name="TextBox 1">
            <a:extLst>
              <a:ext uri="{FF2B5EF4-FFF2-40B4-BE49-F238E27FC236}">
                <a16:creationId xmlns:a16="http://schemas.microsoft.com/office/drawing/2014/main" id="{D7A82ABE-7655-B9E6-BFBA-BFB0211A74C0}"/>
              </a:ext>
            </a:extLst>
          </p:cNvPr>
          <p:cNvSpPr txBox="1">
            <a:spLocks noChangeArrowheads="1"/>
          </p:cNvSpPr>
          <p:nvPr/>
        </p:nvSpPr>
        <p:spPr bwMode="auto">
          <a:xfrm>
            <a:off x="682624" y="2297580"/>
            <a:ext cx="8153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Georgia" panose="02040502050405020303" pitchFamily="18" charset="0"/>
              </a:defRPr>
            </a:lvl1pPr>
            <a:lvl2pPr marL="742950" indent="-285750">
              <a:defRPr>
                <a:solidFill>
                  <a:schemeClr val="tx1"/>
                </a:solidFill>
                <a:latin typeface="Georgia" panose="02040502050405020303" pitchFamily="18" charset="0"/>
              </a:defRPr>
            </a:lvl2pPr>
            <a:lvl3pPr marL="1143000" indent="-228600">
              <a:defRPr>
                <a:solidFill>
                  <a:schemeClr val="tx1"/>
                </a:solidFill>
                <a:latin typeface="Georgia" panose="02040502050405020303" pitchFamily="18" charset="0"/>
              </a:defRPr>
            </a:lvl3pPr>
            <a:lvl4pPr marL="1600200" indent="-228600">
              <a:defRPr>
                <a:solidFill>
                  <a:schemeClr val="tx1"/>
                </a:solidFill>
                <a:latin typeface="Georgia" panose="02040502050405020303" pitchFamily="18" charset="0"/>
              </a:defRPr>
            </a:lvl4pPr>
            <a:lvl5pPr marL="2057400" indent="-228600">
              <a:defRPr>
                <a:solidFill>
                  <a:schemeClr val="tx1"/>
                </a:solidFill>
                <a:latin typeface="Georgia" panose="02040502050405020303" pitchFamily="18" charset="0"/>
              </a:defRPr>
            </a:lvl5pPr>
            <a:lvl6pPr marL="2514600" indent="-228600" eaLnBrk="0" fontAlgn="base" hangingPunct="0">
              <a:spcBef>
                <a:spcPct val="0"/>
              </a:spcBef>
              <a:spcAft>
                <a:spcPct val="0"/>
              </a:spcAft>
              <a:defRPr>
                <a:solidFill>
                  <a:schemeClr val="tx1"/>
                </a:solidFill>
                <a:latin typeface="Georgia" panose="02040502050405020303" pitchFamily="18" charset="0"/>
              </a:defRPr>
            </a:lvl6pPr>
            <a:lvl7pPr marL="2971800" indent="-228600" eaLnBrk="0" fontAlgn="base" hangingPunct="0">
              <a:spcBef>
                <a:spcPct val="0"/>
              </a:spcBef>
              <a:spcAft>
                <a:spcPct val="0"/>
              </a:spcAft>
              <a:defRPr>
                <a:solidFill>
                  <a:schemeClr val="tx1"/>
                </a:solidFill>
                <a:latin typeface="Georgia" panose="02040502050405020303" pitchFamily="18" charset="0"/>
              </a:defRPr>
            </a:lvl7pPr>
            <a:lvl8pPr marL="3429000" indent="-228600" eaLnBrk="0" fontAlgn="base" hangingPunct="0">
              <a:spcBef>
                <a:spcPct val="0"/>
              </a:spcBef>
              <a:spcAft>
                <a:spcPct val="0"/>
              </a:spcAft>
              <a:defRPr>
                <a:solidFill>
                  <a:schemeClr val="tx1"/>
                </a:solidFill>
                <a:latin typeface="Georgia" panose="02040502050405020303" pitchFamily="18" charset="0"/>
              </a:defRPr>
            </a:lvl8pPr>
            <a:lvl9pPr marL="3886200" indent="-228600" eaLnBrk="0" fontAlgn="base" hangingPunct="0">
              <a:spcBef>
                <a:spcPct val="0"/>
              </a:spcBef>
              <a:spcAft>
                <a:spcPct val="0"/>
              </a:spcAft>
              <a:defRPr>
                <a:solidFill>
                  <a:schemeClr val="tx1"/>
                </a:solidFill>
                <a:latin typeface="Georgia" panose="02040502050405020303" pitchFamily="18" charset="0"/>
              </a:defRPr>
            </a:lvl9pPr>
          </a:lstStyle>
          <a:p>
            <a:pPr>
              <a:buFont typeface="Courier New" panose="02070309020205020404" pitchFamily="49" charset="0"/>
              <a:buChar char="o"/>
            </a:pPr>
            <a:r>
              <a:rPr lang="en-US" altLang="en-US" dirty="0">
                <a:latin typeface="Arial" panose="020B0604020202020204" pitchFamily="34" charset="0"/>
                <a:cs typeface="Arial" panose="020B0604020202020204" pitchFamily="34" charset="0"/>
              </a:rPr>
              <a:t>Six ICOs are operating in the demonstration regions:</a:t>
            </a:r>
          </a:p>
          <a:p>
            <a:pPr>
              <a:buFont typeface="Courier New" panose="02070309020205020404" pitchFamily="49" charset="0"/>
              <a:buChar char="o"/>
            </a:pPr>
            <a:endParaRPr lang="en-US" altLang="en-US" dirty="0"/>
          </a:p>
        </p:txBody>
      </p:sp>
      <p:graphicFrame>
        <p:nvGraphicFramePr>
          <p:cNvPr id="3" name="Table 3">
            <a:extLst>
              <a:ext uri="{FF2B5EF4-FFF2-40B4-BE49-F238E27FC236}">
                <a16:creationId xmlns:a16="http://schemas.microsoft.com/office/drawing/2014/main" id="{E608066B-A2B6-A5BB-503D-7985C6A6EB9C}"/>
              </a:ext>
            </a:extLst>
          </p:cNvPr>
          <p:cNvGraphicFramePr>
            <a:graphicFrameLocks noGrp="1"/>
          </p:cNvGraphicFramePr>
          <p:nvPr/>
        </p:nvGraphicFramePr>
        <p:xfrm>
          <a:off x="990600" y="2964693"/>
          <a:ext cx="6972300" cy="2595565"/>
        </p:xfrm>
        <a:graphic>
          <a:graphicData uri="http://schemas.openxmlformats.org/drawingml/2006/table">
            <a:tbl>
              <a:tblPr firstRow="1" bandRow="1">
                <a:tableStyleId>{5C22544A-7EE6-4342-B048-85BDC9FD1C3A}</a:tableStyleId>
              </a:tblPr>
              <a:tblGrid>
                <a:gridCol w="3486150">
                  <a:extLst>
                    <a:ext uri="{9D8B030D-6E8A-4147-A177-3AD203B41FA5}">
                      <a16:colId xmlns:a16="http://schemas.microsoft.com/office/drawing/2014/main" val="20000"/>
                    </a:ext>
                  </a:extLst>
                </a:gridCol>
                <a:gridCol w="3486150">
                  <a:extLst>
                    <a:ext uri="{9D8B030D-6E8A-4147-A177-3AD203B41FA5}">
                      <a16:colId xmlns:a16="http://schemas.microsoft.com/office/drawing/2014/main" val="20001"/>
                    </a:ext>
                  </a:extLst>
                </a:gridCol>
              </a:tblGrid>
              <a:tr h="370795">
                <a:tc>
                  <a:txBody>
                    <a:bodyPr/>
                    <a:lstStyle/>
                    <a:p>
                      <a:r>
                        <a:rPr lang="en-US" sz="1800" dirty="0"/>
                        <a:t>ICOs</a:t>
                      </a:r>
                    </a:p>
                  </a:txBody>
                  <a:tcPr marT="45714" marB="45714"/>
                </a:tc>
                <a:tc>
                  <a:txBody>
                    <a:bodyPr/>
                    <a:lstStyle/>
                    <a:p>
                      <a:r>
                        <a:rPr lang="en-US" sz="1800" dirty="0"/>
                        <a:t>Regions</a:t>
                      </a:r>
                    </a:p>
                  </a:txBody>
                  <a:tcPr marT="45714" marB="45714"/>
                </a:tc>
                <a:extLst>
                  <a:ext uri="{0D108BD9-81ED-4DB2-BD59-A6C34878D82A}">
                    <a16:rowId xmlns:a16="http://schemas.microsoft.com/office/drawing/2014/main" val="10000"/>
                  </a:ext>
                </a:extLst>
              </a:tr>
              <a:tr h="370795">
                <a:tc>
                  <a:txBody>
                    <a:bodyPr/>
                    <a:lstStyle/>
                    <a:p>
                      <a:r>
                        <a:rPr lang="en-US" sz="1800" dirty="0"/>
                        <a:t>Aetna Better Health of Michigan</a:t>
                      </a:r>
                    </a:p>
                  </a:txBody>
                  <a:tcPr marT="45714" marB="45714"/>
                </a:tc>
                <a:tc>
                  <a:txBody>
                    <a:bodyPr/>
                    <a:lstStyle/>
                    <a:p>
                      <a:r>
                        <a:rPr lang="en-US" sz="1800" dirty="0"/>
                        <a:t>4, 7, 9</a:t>
                      </a:r>
                    </a:p>
                  </a:txBody>
                  <a:tcPr marT="45714" marB="45714"/>
                </a:tc>
                <a:extLst>
                  <a:ext uri="{0D108BD9-81ED-4DB2-BD59-A6C34878D82A}">
                    <a16:rowId xmlns:a16="http://schemas.microsoft.com/office/drawing/2014/main" val="10001"/>
                  </a:ext>
                </a:extLst>
              </a:tr>
              <a:tr h="370795">
                <a:tc>
                  <a:txBody>
                    <a:bodyPr/>
                    <a:lstStyle/>
                    <a:p>
                      <a:r>
                        <a:rPr lang="en-US" sz="1800" dirty="0"/>
                        <a:t>AmeriHealth Caritas VIP Care Plus</a:t>
                      </a:r>
                    </a:p>
                  </a:txBody>
                  <a:tcPr marT="45714" marB="45714"/>
                </a:tc>
                <a:tc>
                  <a:txBody>
                    <a:bodyPr/>
                    <a:lstStyle/>
                    <a:p>
                      <a:r>
                        <a:rPr lang="en-US" sz="1800" dirty="0"/>
                        <a:t>7, 9</a:t>
                      </a:r>
                    </a:p>
                  </a:txBody>
                  <a:tcPr marT="45714" marB="45714"/>
                </a:tc>
                <a:extLst>
                  <a:ext uri="{0D108BD9-81ED-4DB2-BD59-A6C34878D82A}">
                    <a16:rowId xmlns:a16="http://schemas.microsoft.com/office/drawing/2014/main" val="10002"/>
                  </a:ext>
                </a:extLst>
              </a:tr>
              <a:tr h="370795">
                <a:tc>
                  <a:txBody>
                    <a:bodyPr/>
                    <a:lstStyle/>
                    <a:p>
                      <a:r>
                        <a:rPr lang="en-US" sz="1800" dirty="0"/>
                        <a:t>HAP Empowered</a:t>
                      </a:r>
                    </a:p>
                  </a:txBody>
                  <a:tcPr marT="45714" marB="45714"/>
                </a:tc>
                <a:tc>
                  <a:txBody>
                    <a:bodyPr/>
                    <a:lstStyle/>
                    <a:p>
                      <a:r>
                        <a:rPr lang="en-US" sz="1800" dirty="0"/>
                        <a:t>7, 9 </a:t>
                      </a:r>
                    </a:p>
                  </a:txBody>
                  <a:tcPr marT="45714" marB="45714"/>
                </a:tc>
                <a:extLst>
                  <a:ext uri="{0D108BD9-81ED-4DB2-BD59-A6C34878D82A}">
                    <a16:rowId xmlns:a16="http://schemas.microsoft.com/office/drawing/2014/main" val="10003"/>
                  </a:ext>
                </a:extLst>
              </a:tr>
              <a:tr h="370795">
                <a:tc>
                  <a:txBody>
                    <a:bodyPr/>
                    <a:lstStyle/>
                    <a:p>
                      <a:r>
                        <a:rPr lang="en-US" sz="1800" dirty="0"/>
                        <a:t>Meridian Complete</a:t>
                      </a:r>
                    </a:p>
                  </a:txBody>
                  <a:tcPr marT="45714" marB="45714"/>
                </a:tc>
                <a:tc>
                  <a:txBody>
                    <a:bodyPr/>
                    <a:lstStyle/>
                    <a:p>
                      <a:r>
                        <a:rPr lang="en-US" sz="1800" dirty="0"/>
                        <a:t>4, 7, 9</a:t>
                      </a:r>
                    </a:p>
                  </a:txBody>
                  <a:tcPr marT="45714" marB="45714">
                    <a:lnB w="12700" cmpd="sng">
                      <a:noFill/>
                    </a:lnB>
                  </a:tcPr>
                </a:tc>
                <a:extLst>
                  <a:ext uri="{0D108BD9-81ED-4DB2-BD59-A6C34878D82A}">
                    <a16:rowId xmlns:a16="http://schemas.microsoft.com/office/drawing/2014/main" val="10004"/>
                  </a:ext>
                </a:extLst>
              </a:tr>
              <a:tr h="370795">
                <a:tc>
                  <a:txBody>
                    <a:bodyPr/>
                    <a:lstStyle/>
                    <a:p>
                      <a:r>
                        <a:rPr lang="en-US" sz="1800" dirty="0"/>
                        <a:t>Molina Healthcare of Michigan</a:t>
                      </a:r>
                    </a:p>
                  </a:txBody>
                  <a:tcPr marT="45714" marB="45714">
                    <a:lnR w="12700" cmpd="sng">
                      <a:noFill/>
                    </a:lnR>
                  </a:tcPr>
                </a:tc>
                <a:tc>
                  <a:txBody>
                    <a:bodyPr/>
                    <a:lstStyle/>
                    <a:p>
                      <a:r>
                        <a:rPr lang="en-US" sz="1800" dirty="0"/>
                        <a:t>7, 9</a:t>
                      </a:r>
                    </a:p>
                  </a:txBody>
                  <a:tcPr marT="45714" marB="45714">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370795">
                <a:tc>
                  <a:txBody>
                    <a:bodyPr/>
                    <a:lstStyle/>
                    <a:p>
                      <a:r>
                        <a:rPr lang="en-US" sz="1800" dirty="0"/>
                        <a:t>Upper Peninsula Health Plan</a:t>
                      </a:r>
                    </a:p>
                  </a:txBody>
                  <a:tcPr marT="45714" marB="45714">
                    <a:lnR w="12700" cmpd="sng">
                      <a:noFill/>
                    </a:lnR>
                  </a:tcPr>
                </a:tc>
                <a:tc>
                  <a:txBody>
                    <a:bodyPr/>
                    <a:lstStyle/>
                    <a:p>
                      <a:r>
                        <a:rPr lang="en-US" sz="1800" dirty="0"/>
                        <a:t>1</a:t>
                      </a:r>
                    </a:p>
                  </a:txBody>
                  <a:tcPr marT="45714" marB="45714">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a:extLst>
              <a:ext uri="{FF2B5EF4-FFF2-40B4-BE49-F238E27FC236}">
                <a16:creationId xmlns:a16="http://schemas.microsoft.com/office/drawing/2014/main" id="{113317EA-BAC9-4501-3B4C-30C4B4E9B877}"/>
              </a:ext>
            </a:extLst>
          </p:cNvPr>
          <p:cNvSpPr>
            <a:spLocks noGrp="1"/>
          </p:cNvSpPr>
          <p:nvPr>
            <p:ph type="title"/>
          </p:nvPr>
        </p:nvSpPr>
        <p:spPr>
          <a:xfrm>
            <a:off x="914399" y="304800"/>
            <a:ext cx="7921625" cy="1219200"/>
          </a:xfrm>
        </p:spPr>
        <p:txBody>
          <a:bodyPr>
            <a:normAutofit/>
          </a:bodyPr>
          <a:lstStyle/>
          <a:p>
            <a:pPr eaLnBrk="1" fontAlgn="auto" hangingPunct="1">
              <a:spcAft>
                <a:spcPts val="0"/>
              </a:spcAft>
              <a:defRPr/>
            </a:pPr>
            <a:r>
              <a:rPr lang="en-US" altLang="en-US" sz="3200" b="1" dirty="0">
                <a:solidFill>
                  <a:schemeClr val="accent4">
                    <a:lumMod val="50000"/>
                  </a:schemeClr>
                </a:solidFill>
              </a:rPr>
              <a:t>Behavioral Health</a:t>
            </a:r>
          </a:p>
        </p:txBody>
      </p:sp>
      <p:pic>
        <p:nvPicPr>
          <p:cNvPr id="23555" name="Content Placeholder 1">
            <a:extLst>
              <a:ext uri="{FF2B5EF4-FFF2-40B4-BE49-F238E27FC236}">
                <a16:creationId xmlns:a16="http://schemas.microsoft.com/office/drawing/2014/main" id="{3EC9F1D3-D88A-E972-7671-C451632BAAFF}"/>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7162800" y="6348413"/>
            <a:ext cx="1884363" cy="509587"/>
          </a:xfrm>
        </p:spPr>
      </p:pic>
      <p:sp>
        <p:nvSpPr>
          <p:cNvPr id="2" name="TextBox 1">
            <a:extLst>
              <a:ext uri="{FF2B5EF4-FFF2-40B4-BE49-F238E27FC236}">
                <a16:creationId xmlns:a16="http://schemas.microsoft.com/office/drawing/2014/main" id="{2F89F641-DBD8-E34C-09DD-B32C746E6049}"/>
              </a:ext>
            </a:extLst>
          </p:cNvPr>
          <p:cNvSpPr txBox="1"/>
          <p:nvPr/>
        </p:nvSpPr>
        <p:spPr>
          <a:xfrm>
            <a:off x="492125" y="1828800"/>
            <a:ext cx="8153400" cy="2308324"/>
          </a:xfrm>
          <a:prstGeom prst="rect">
            <a:avLst/>
          </a:prstGeom>
          <a:noFill/>
        </p:spPr>
        <p:txBody>
          <a:bodyPr>
            <a:spAutoFit/>
          </a:bodyPr>
          <a:lstStyle/>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ICOs cover Medicare Behavioral Health services for their members.</a:t>
            </a: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Certain Medicaid Behavioral Health services that are carved out of MI Health Link, are covered by regional PIHPs who cover the carved-out Medicaid Behavioral Health services for all MI Health Link enrollees, and coordinate with the ICOs for shared members.  </a:t>
            </a:r>
          </a:p>
          <a:p>
            <a:pPr>
              <a:defRPr/>
            </a:pP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endParaRPr lang="en-US" dirty="0"/>
          </a:p>
        </p:txBody>
      </p:sp>
      <p:graphicFrame>
        <p:nvGraphicFramePr>
          <p:cNvPr id="6" name="Table 6">
            <a:extLst>
              <a:ext uri="{FF2B5EF4-FFF2-40B4-BE49-F238E27FC236}">
                <a16:creationId xmlns:a16="http://schemas.microsoft.com/office/drawing/2014/main" id="{4252639D-46BE-7758-A1F3-11045EBFA275}"/>
              </a:ext>
            </a:extLst>
          </p:cNvPr>
          <p:cNvGraphicFramePr>
            <a:graphicFrameLocks noGrp="1"/>
          </p:cNvGraphicFramePr>
          <p:nvPr/>
        </p:nvGraphicFramePr>
        <p:xfrm>
          <a:off x="676275" y="3886200"/>
          <a:ext cx="8001000" cy="1753124"/>
        </p:xfrm>
        <a:graphic>
          <a:graphicData uri="http://schemas.openxmlformats.org/drawingml/2006/table">
            <a:tbl>
              <a:tblPr firstRow="1" bandRow="1">
                <a:tableStyleId>{5C22544A-7EE6-4342-B048-85BDC9FD1C3A}</a:tableStyleId>
              </a:tblPr>
              <a:tblGrid>
                <a:gridCol w="4000500">
                  <a:extLst>
                    <a:ext uri="{9D8B030D-6E8A-4147-A177-3AD203B41FA5}">
                      <a16:colId xmlns:a16="http://schemas.microsoft.com/office/drawing/2014/main" val="20000"/>
                    </a:ext>
                  </a:extLst>
                </a:gridCol>
                <a:gridCol w="4000500">
                  <a:extLst>
                    <a:ext uri="{9D8B030D-6E8A-4147-A177-3AD203B41FA5}">
                      <a16:colId xmlns:a16="http://schemas.microsoft.com/office/drawing/2014/main" val="20001"/>
                    </a:ext>
                  </a:extLst>
                </a:gridCol>
              </a:tblGrid>
              <a:tr h="370951">
                <a:tc>
                  <a:txBody>
                    <a:bodyPr/>
                    <a:lstStyle/>
                    <a:p>
                      <a:r>
                        <a:rPr lang="en-US" sz="1800" dirty="0"/>
                        <a:t>PIHP</a:t>
                      </a:r>
                    </a:p>
                  </a:txBody>
                  <a:tcPr marT="45734" marB="45734"/>
                </a:tc>
                <a:tc>
                  <a:txBody>
                    <a:bodyPr/>
                    <a:lstStyle/>
                    <a:p>
                      <a:r>
                        <a:rPr lang="en-US" sz="1800" dirty="0"/>
                        <a:t>Region</a:t>
                      </a:r>
                    </a:p>
                  </a:txBody>
                  <a:tcPr marT="45734" marB="45734"/>
                </a:tc>
                <a:extLst>
                  <a:ext uri="{0D108BD9-81ED-4DB2-BD59-A6C34878D82A}">
                    <a16:rowId xmlns:a16="http://schemas.microsoft.com/office/drawing/2014/main" val="10000"/>
                  </a:ext>
                </a:extLst>
              </a:tr>
              <a:tr h="640271">
                <a:tc>
                  <a:txBody>
                    <a:bodyPr/>
                    <a:lstStyle/>
                    <a:p>
                      <a:r>
                        <a:rPr lang="en-US" sz="1800" dirty="0"/>
                        <a:t>Detroit Wayne Integrated Health Network (DWIHN)</a:t>
                      </a:r>
                    </a:p>
                  </a:txBody>
                  <a:tcPr marT="45734" marB="45734"/>
                </a:tc>
                <a:tc>
                  <a:txBody>
                    <a:bodyPr/>
                    <a:lstStyle/>
                    <a:p>
                      <a:r>
                        <a:rPr lang="en-US" sz="1800" dirty="0"/>
                        <a:t>7</a:t>
                      </a:r>
                    </a:p>
                  </a:txBody>
                  <a:tcPr marT="45734" marB="45734"/>
                </a:tc>
                <a:extLst>
                  <a:ext uri="{0D108BD9-81ED-4DB2-BD59-A6C34878D82A}">
                    <a16:rowId xmlns:a16="http://schemas.microsoft.com/office/drawing/2014/main" val="10001"/>
                  </a:ext>
                </a:extLst>
              </a:tr>
              <a:tr h="370951">
                <a:tc>
                  <a:txBody>
                    <a:bodyPr/>
                    <a:lstStyle/>
                    <a:p>
                      <a:r>
                        <a:rPr lang="en-US" sz="1800" dirty="0"/>
                        <a:t>Macomb PIHP</a:t>
                      </a:r>
                    </a:p>
                  </a:txBody>
                  <a:tcPr marT="45734" marB="45734"/>
                </a:tc>
                <a:tc>
                  <a:txBody>
                    <a:bodyPr/>
                    <a:lstStyle/>
                    <a:p>
                      <a:r>
                        <a:rPr lang="en-US" sz="1800" dirty="0"/>
                        <a:t>9 (Contracts with Molina and HAP only)</a:t>
                      </a:r>
                    </a:p>
                  </a:txBody>
                  <a:tcPr marT="45734" marB="45734"/>
                </a:tc>
                <a:extLst>
                  <a:ext uri="{0D108BD9-81ED-4DB2-BD59-A6C34878D82A}">
                    <a16:rowId xmlns:a16="http://schemas.microsoft.com/office/drawing/2014/main" val="10002"/>
                  </a:ext>
                </a:extLst>
              </a:tr>
              <a:tr h="370951">
                <a:tc>
                  <a:txBody>
                    <a:bodyPr/>
                    <a:lstStyle/>
                    <a:p>
                      <a:r>
                        <a:rPr lang="en-US" sz="1800" dirty="0" err="1"/>
                        <a:t>Northcare</a:t>
                      </a:r>
                      <a:r>
                        <a:rPr lang="en-US" sz="1800" dirty="0"/>
                        <a:t> Network</a:t>
                      </a:r>
                    </a:p>
                  </a:txBody>
                  <a:tcPr marT="45734" marB="45734"/>
                </a:tc>
                <a:tc>
                  <a:txBody>
                    <a:bodyPr/>
                    <a:lstStyle/>
                    <a:p>
                      <a:r>
                        <a:rPr lang="en-US" sz="1800" dirty="0"/>
                        <a:t>1</a:t>
                      </a:r>
                    </a:p>
                  </a:txBody>
                  <a:tcPr marT="45734" marB="45734"/>
                </a:tc>
                <a:extLst>
                  <a:ext uri="{0D108BD9-81ED-4DB2-BD59-A6C34878D82A}">
                    <a16:rowId xmlns:a16="http://schemas.microsoft.com/office/drawing/2014/main" val="10003"/>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a:extLst>
              <a:ext uri="{FF2B5EF4-FFF2-40B4-BE49-F238E27FC236}">
                <a16:creationId xmlns:a16="http://schemas.microsoft.com/office/drawing/2014/main" id="{5D844E97-D36D-32DD-64EE-B02D7AC4197C}"/>
              </a:ext>
            </a:extLst>
          </p:cNvPr>
          <p:cNvSpPr>
            <a:spLocks noGrp="1"/>
          </p:cNvSpPr>
          <p:nvPr>
            <p:ph type="title"/>
          </p:nvPr>
        </p:nvSpPr>
        <p:spPr>
          <a:xfrm>
            <a:off x="914399" y="304800"/>
            <a:ext cx="7921625" cy="1295400"/>
          </a:xfrm>
        </p:spPr>
        <p:txBody>
          <a:bodyPr>
            <a:normAutofit/>
          </a:bodyPr>
          <a:lstStyle/>
          <a:p>
            <a:pPr eaLnBrk="1" fontAlgn="auto" hangingPunct="1">
              <a:spcAft>
                <a:spcPts val="0"/>
              </a:spcAft>
              <a:defRPr/>
            </a:pPr>
            <a:r>
              <a:rPr lang="en-US" altLang="en-US" sz="3200" b="1" dirty="0">
                <a:solidFill>
                  <a:schemeClr val="accent4">
                    <a:lumMod val="50000"/>
                  </a:schemeClr>
                </a:solidFill>
              </a:rPr>
              <a:t>Other covered services</a:t>
            </a:r>
          </a:p>
        </p:txBody>
      </p:sp>
      <p:pic>
        <p:nvPicPr>
          <p:cNvPr id="25603" name="Content Placeholder 1">
            <a:extLst>
              <a:ext uri="{FF2B5EF4-FFF2-40B4-BE49-F238E27FC236}">
                <a16:creationId xmlns:a16="http://schemas.microsoft.com/office/drawing/2014/main" id="{5141DD41-6707-2E62-2DF0-86FBB3B361F5}"/>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7162800" y="6348413"/>
            <a:ext cx="1884363" cy="509587"/>
          </a:xfrm>
        </p:spPr>
      </p:pic>
      <p:sp>
        <p:nvSpPr>
          <p:cNvPr id="2" name="TextBox 1">
            <a:extLst>
              <a:ext uri="{FF2B5EF4-FFF2-40B4-BE49-F238E27FC236}">
                <a16:creationId xmlns:a16="http://schemas.microsoft.com/office/drawing/2014/main" id="{24CD8A7B-1097-A34D-455C-4F2D349EEF2F}"/>
              </a:ext>
            </a:extLst>
          </p:cNvPr>
          <p:cNvSpPr txBox="1"/>
          <p:nvPr/>
        </p:nvSpPr>
        <p:spPr>
          <a:xfrm>
            <a:off x="492125" y="1828800"/>
            <a:ext cx="8153400" cy="4800600"/>
          </a:xfrm>
          <a:prstGeom prst="rect">
            <a:avLst/>
          </a:prstGeom>
          <a:noFill/>
        </p:spPr>
        <p:txBody>
          <a:bodyPr>
            <a:spAutoFit/>
          </a:bodyPr>
          <a:lstStyle/>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In addition to Behavioral Health services, ICOs are expected to cover all other Medicare and Medicaid covered services including and not limited to:</a:t>
            </a:r>
          </a:p>
          <a:p>
            <a:pPr marL="742950" lvl="1"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Physical health care</a:t>
            </a:r>
          </a:p>
          <a:p>
            <a:pPr marL="742950" lvl="1"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Dental </a:t>
            </a:r>
          </a:p>
          <a:p>
            <a:pPr marL="742950" lvl="1"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Vision</a:t>
            </a:r>
          </a:p>
          <a:p>
            <a:pPr marL="742950" lvl="1"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State Plan Personal Care (i.e., Home Help)</a:t>
            </a:r>
          </a:p>
          <a:p>
            <a:pPr marL="742950" lvl="1"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Nursing Home Care</a:t>
            </a:r>
          </a:p>
          <a:p>
            <a:pPr marL="742950" lvl="1"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Medications </a:t>
            </a:r>
          </a:p>
          <a:p>
            <a:pPr marL="742950" lvl="1"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Non-Emergent Medical Transportation (NEMT)</a:t>
            </a:r>
          </a:p>
          <a:p>
            <a:pPr marL="742950" lvl="1"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Durable Medical Equipment and Supplies (Medicare is generally primary for DME, followed by Medicaid DME, and then MHL waiver for any Adaptive Medical Equipment and Supplies or Assistive Technology needs not otherwise covered by Medicare or Medicaid) </a:t>
            </a:r>
          </a:p>
          <a:p>
            <a:pPr marL="742950" lvl="1"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HCBS (For those that qualify for the MHL waiver)</a:t>
            </a:r>
          </a:p>
          <a:p>
            <a:pPr>
              <a:defRPr/>
            </a:pP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a:extLst>
              <a:ext uri="{FF2B5EF4-FFF2-40B4-BE49-F238E27FC236}">
                <a16:creationId xmlns:a16="http://schemas.microsoft.com/office/drawing/2014/main" id="{65DB0756-BA97-0C93-CD9B-C4907B28DC02}"/>
              </a:ext>
            </a:extLst>
          </p:cNvPr>
          <p:cNvSpPr>
            <a:spLocks noGrp="1"/>
          </p:cNvSpPr>
          <p:nvPr>
            <p:ph type="title"/>
          </p:nvPr>
        </p:nvSpPr>
        <p:spPr>
          <a:xfrm>
            <a:off x="914399" y="304800"/>
            <a:ext cx="7921625" cy="1219200"/>
          </a:xfrm>
        </p:spPr>
        <p:txBody>
          <a:bodyPr>
            <a:normAutofit/>
          </a:bodyPr>
          <a:lstStyle/>
          <a:p>
            <a:pPr eaLnBrk="1" fontAlgn="auto" hangingPunct="1">
              <a:spcAft>
                <a:spcPts val="0"/>
              </a:spcAft>
              <a:defRPr/>
            </a:pPr>
            <a:r>
              <a:rPr lang="en-US" altLang="en-US" sz="3200" b="1" dirty="0">
                <a:solidFill>
                  <a:schemeClr val="accent4">
                    <a:lumMod val="50000"/>
                  </a:schemeClr>
                </a:solidFill>
              </a:rPr>
              <a:t>Program benefits</a:t>
            </a:r>
          </a:p>
        </p:txBody>
      </p:sp>
      <p:pic>
        <p:nvPicPr>
          <p:cNvPr id="27651" name="Content Placeholder 1">
            <a:extLst>
              <a:ext uri="{FF2B5EF4-FFF2-40B4-BE49-F238E27FC236}">
                <a16:creationId xmlns:a16="http://schemas.microsoft.com/office/drawing/2014/main" id="{C37519AD-0392-8C94-5275-620148F0CABD}"/>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7162800" y="6348413"/>
            <a:ext cx="1884363" cy="509587"/>
          </a:xfrm>
        </p:spPr>
      </p:pic>
      <p:sp>
        <p:nvSpPr>
          <p:cNvPr id="2" name="TextBox 1">
            <a:extLst>
              <a:ext uri="{FF2B5EF4-FFF2-40B4-BE49-F238E27FC236}">
                <a16:creationId xmlns:a16="http://schemas.microsoft.com/office/drawing/2014/main" id="{43DCE6AE-D0A8-8792-7FC2-EF01258FD063}"/>
              </a:ext>
            </a:extLst>
          </p:cNvPr>
          <p:cNvSpPr txBox="1"/>
          <p:nvPr/>
        </p:nvSpPr>
        <p:spPr>
          <a:xfrm>
            <a:off x="492125" y="1828800"/>
            <a:ext cx="8153400" cy="3970338"/>
          </a:xfrm>
          <a:prstGeom prst="rect">
            <a:avLst/>
          </a:prstGeom>
          <a:noFill/>
        </p:spPr>
        <p:txBody>
          <a:bodyPr>
            <a:spAutoFit/>
          </a:bodyPr>
          <a:lstStyle/>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Beneficiaries receive all covered services at no cost - $0 for copays, cost-share, and deductibles.</a:t>
            </a:r>
          </a:p>
          <a:p>
            <a:pPr>
              <a:defRPr/>
            </a:pP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All beneficiaries have access to a Care Coordinator who serves as their primary contact for support needs.</a:t>
            </a:r>
          </a:p>
          <a:p>
            <a:pPr>
              <a:defRPr/>
            </a:pPr>
            <a:r>
              <a:rPr lang="en-US" dirty="0">
                <a:latin typeface="Arial" panose="020B0604020202020204" pitchFamily="34" charset="0"/>
                <a:cs typeface="Arial" panose="020B0604020202020204" pitchFamily="34" charset="0"/>
              </a:rPr>
              <a:t> </a:t>
            </a:r>
          </a:p>
          <a:p>
            <a:pPr marL="742950" lvl="1"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NOTE: Care coordination is required through the ICOs’ contract. This means a beneficiary does not need to be on the MHL waiver to receive care coordination/supports coordination. Every enrollee is entitled to receiving care coordination regardless of level of care.</a:t>
            </a:r>
          </a:p>
          <a:p>
            <a:pPr lvl="1">
              <a:defRPr/>
            </a:pP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ICOs are required to have a Nurse Advice Line available for beneficiaries 24/7</a:t>
            </a:r>
          </a:p>
          <a:p>
            <a:pPr marL="285750" indent="-285750">
              <a:buFont typeface="Courier New" panose="02070309020205020404" pitchFamily="49" charset="0"/>
              <a:buChar char="o"/>
              <a:defRPr/>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a:extLst>
              <a:ext uri="{FF2B5EF4-FFF2-40B4-BE49-F238E27FC236}">
                <a16:creationId xmlns:a16="http://schemas.microsoft.com/office/drawing/2014/main" id="{E27DBE4A-78CE-8DA8-59B4-83AEC8CCD8E9}"/>
              </a:ext>
            </a:extLst>
          </p:cNvPr>
          <p:cNvSpPr>
            <a:spLocks noGrp="1"/>
          </p:cNvSpPr>
          <p:nvPr>
            <p:ph type="title"/>
          </p:nvPr>
        </p:nvSpPr>
        <p:spPr>
          <a:xfrm>
            <a:off x="914399" y="304800"/>
            <a:ext cx="7921625" cy="1219200"/>
          </a:xfrm>
        </p:spPr>
        <p:txBody>
          <a:bodyPr>
            <a:normAutofit/>
          </a:bodyPr>
          <a:lstStyle/>
          <a:p>
            <a:pPr eaLnBrk="1" fontAlgn="auto" hangingPunct="1">
              <a:spcAft>
                <a:spcPts val="0"/>
              </a:spcAft>
              <a:defRPr/>
            </a:pPr>
            <a:r>
              <a:rPr lang="en-US" altLang="en-US" sz="3200" b="1" dirty="0">
                <a:solidFill>
                  <a:schemeClr val="accent4">
                    <a:lumMod val="50000"/>
                  </a:schemeClr>
                </a:solidFill>
              </a:rPr>
              <a:t>Program benefits</a:t>
            </a:r>
          </a:p>
        </p:txBody>
      </p:sp>
      <p:pic>
        <p:nvPicPr>
          <p:cNvPr id="29699" name="Content Placeholder 1">
            <a:extLst>
              <a:ext uri="{FF2B5EF4-FFF2-40B4-BE49-F238E27FC236}">
                <a16:creationId xmlns:a16="http://schemas.microsoft.com/office/drawing/2014/main" id="{4DACC47B-28A4-4E8A-A713-1B4ED6F06E7B}"/>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7162800" y="6348413"/>
            <a:ext cx="1884363" cy="509587"/>
          </a:xfrm>
        </p:spPr>
      </p:pic>
      <p:sp>
        <p:nvSpPr>
          <p:cNvPr id="2" name="TextBox 1">
            <a:extLst>
              <a:ext uri="{FF2B5EF4-FFF2-40B4-BE49-F238E27FC236}">
                <a16:creationId xmlns:a16="http://schemas.microsoft.com/office/drawing/2014/main" id="{F215AAEA-9530-C2F2-6101-D8E58A78F598}"/>
              </a:ext>
            </a:extLst>
          </p:cNvPr>
          <p:cNvSpPr txBox="1"/>
          <p:nvPr/>
        </p:nvSpPr>
        <p:spPr>
          <a:xfrm>
            <a:off x="492125" y="1828800"/>
            <a:ext cx="8153400" cy="3970318"/>
          </a:xfrm>
          <a:prstGeom prst="rect">
            <a:avLst/>
          </a:prstGeom>
          <a:noFill/>
        </p:spPr>
        <p:txBody>
          <a:bodyPr>
            <a:spAutoFit/>
          </a:bodyPr>
          <a:lstStyle/>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Beneficiaries have a single health plan card for all Medicare and Medicaid services, including Rx and Behavioral Health</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Beneficiaries are entitled to both the Medicare and Medicaid grievance and appeals processes as an added beneficiary protection.</a:t>
            </a:r>
          </a:p>
          <a:p>
            <a:pPr>
              <a:defRPr/>
            </a:pP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r>
              <a:rPr lang="en-US" dirty="0">
                <a:latin typeface="Arial" panose="020B0604020202020204" pitchFamily="34" charset="0"/>
                <a:cs typeface="Arial" panose="020B0604020202020204" pitchFamily="34" charset="0"/>
              </a:rPr>
              <a:t>Beneficiaries have access to the MI Health Link Ombudsman (for all MHL enrollees), as well as the Long-Term Care Ombudsman (for those residing in nursing homes) if support is needed in filing complaints/grievances or formal appeals.</a:t>
            </a:r>
          </a:p>
          <a:p>
            <a:pPr>
              <a:defRPr/>
            </a:pPr>
            <a:endParaRPr lang="en-US" dirty="0">
              <a:latin typeface="Arial" panose="020B0604020202020204" pitchFamily="34" charset="0"/>
              <a:cs typeface="Arial" panose="020B0604020202020204" pitchFamily="34" charset="0"/>
            </a:endParaRPr>
          </a:p>
          <a:p>
            <a:pPr>
              <a:defRPr/>
            </a:pP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defRPr/>
            </a:pPr>
            <a:endParaRPr lang="en-US" dirty="0"/>
          </a:p>
        </p:txBody>
      </p:sp>
    </p:spTree>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kfc2e9f34b584e09a4dfad45193fd617 xmlns="e4664c3e-f049-4574-bd7d-7499d2032cca">
      <Terms xmlns="http://schemas.microsoft.com/office/infopath/2007/PartnerControls">
        <TermInfo xmlns="http://schemas.microsoft.com/office/infopath/2007/PartnerControls">
          <TermName xmlns="http://schemas.microsoft.com/office/infopath/2007/PartnerControls">All Employees</TermName>
          <TermId xmlns="http://schemas.microsoft.com/office/infopath/2007/PartnerControls">6bc884fa-9dfb-49ce-af07-824c4a8a1ac0</TermId>
        </TermInfo>
      </Terms>
    </kfc2e9f34b584e09a4dfad45193fd617>
    <d8220c9e1229488886af245725860cbe xmlns="e4664c3e-f049-4574-bd7d-7499d2032cca">
      <Terms xmlns="http://schemas.microsoft.com/office/infopath/2007/PartnerControls">
        <TermInfo xmlns="http://schemas.microsoft.com/office/infopath/2007/PartnerControls">
          <TermName xmlns="http://schemas.microsoft.com/office/infopath/2007/PartnerControls">Presentation Slides</TermName>
          <TermId xmlns="http://schemas.microsoft.com/office/infopath/2007/PartnerControls">2001e375-f12d-4d1d-8470-a775616da68e</TermId>
        </TermInfo>
        <TermInfo xmlns="http://schemas.microsoft.com/office/infopath/2007/PartnerControls">
          <TermName xmlns="http://schemas.microsoft.com/office/infopath/2007/PartnerControls"> Template</TermName>
          <TermId xmlns="http://schemas.microsoft.com/office/infopath/2007/PartnerControls">e539783f-af07-412f-87c2-3668423b470a</TermId>
        </TermInfo>
      </Terms>
    </d8220c9e1229488886af245725860cbe>
    <Fillable xmlns="e4664c3e-f049-4574-bd7d-7499d2032cca" xsi:nil="true"/>
    <Document_x0020_Description xmlns="e4664c3e-f049-4574-bd7d-7499d2032cca" xsi:nil="true"/>
    <TaxCatchAll xmlns="e4664c3e-f049-4574-bd7d-7499d2032cca">
      <Value>22</Value>
      <Value>52</Value>
      <Value>36</Value>
      <Value>1</Value>
    </TaxCatchAll>
    <Sort_x0020_Order xmlns="e4664c3e-f049-4574-bd7d-7499d2032cca" xsi:nil="true"/>
    <som_IsOpenInNewTab xmlns="e4664c3e-f049-4574-bd7d-7499d2032cca">false</som_IsOpenInNewTab>
    <k34b14aa96934db7a6567dc83a5ee0ba xmlns="e4664c3e-f049-4574-bd7d-7499d2032cca">
      <Terms xmlns="http://schemas.microsoft.com/office/infopath/2007/PartnerControls">
        <TermInfo xmlns="http://schemas.microsoft.com/office/infopath/2007/PartnerControls">
          <TermName xmlns="http://schemas.microsoft.com/office/infopath/2007/PartnerControls">DHHS</TermName>
          <TermId xmlns="http://schemas.microsoft.com/office/infopath/2007/PartnerControls">c83c3a5e-3ca4-4ff2-934d-8cb0e069efe9</TermId>
        </TermInfo>
      </Terms>
    </k34b14aa96934db7a6567dc83a5ee0ba>
    <Document_x0020_Number xmlns="e4664c3e-f049-4574-bd7d-7499d2032cca" xsi:nil="true"/>
  </documentManagement>
</p:properties>
</file>

<file path=customXml/item2.xml><?xml version="1.0" encoding="utf-8"?>
<LongProperties xmlns="http://schemas.microsoft.com/office/2006/metadata/long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SOM Document" ma:contentTypeID="0x010100D80FC88A48A3EA4889EF01C87FCFD42A00243C14779FEA2F42A557E2184FC98439" ma:contentTypeVersion="72" ma:contentTypeDescription="" ma:contentTypeScope="" ma:versionID="e57e9270d4e76f14bed5f57a9195e290">
  <xsd:schema xmlns:xsd="http://www.w3.org/2001/XMLSchema" xmlns:xs="http://www.w3.org/2001/XMLSchema" xmlns:p="http://schemas.microsoft.com/office/2006/metadata/properties" xmlns:ns2="e4664c3e-f049-4574-bd7d-7499d2032cca" xmlns:ns3="2e98a9ed-903a-4bd6-a896-1915695c2f25" xmlns:ns4="d125b1c7-4def-4c17-bd53-bec34a62c486" targetNamespace="http://schemas.microsoft.com/office/2006/metadata/properties" ma:root="true" ma:fieldsID="6b0261f89b4c214b16b04328f4db6e60" ns2:_="" ns3:_="" ns4:_="">
    <xsd:import namespace="e4664c3e-f049-4574-bd7d-7499d2032cca"/>
    <xsd:import namespace="2e98a9ed-903a-4bd6-a896-1915695c2f25"/>
    <xsd:import namespace="d125b1c7-4def-4c17-bd53-bec34a62c486"/>
    <xsd:element name="properties">
      <xsd:complexType>
        <xsd:sequence>
          <xsd:element name="documentManagement">
            <xsd:complexType>
              <xsd:all>
                <xsd:element ref="ns2:Document_x0020_Number" minOccurs="0"/>
                <xsd:element ref="ns2:Document_x0020_Description" minOccurs="0"/>
                <xsd:element ref="ns2:Sort_x0020_Order" minOccurs="0"/>
                <xsd:element ref="ns2:Fillable" minOccurs="0"/>
                <xsd:element ref="ns2:som_IsOpenInNewTab" minOccurs="0"/>
                <xsd:element ref="ns2:TaxCatchAllLabel" minOccurs="0"/>
                <xsd:element ref="ns2:kfc2e9f34b584e09a4dfad45193fd617" minOccurs="0"/>
                <xsd:element ref="ns2:k34b14aa96934db7a6567dc83a5ee0ba" minOccurs="0"/>
                <xsd:element ref="ns2:d8220c9e1229488886af245725860cbe" minOccurs="0"/>
                <xsd:element ref="ns2:TaxCatchAll" minOccurs="0"/>
                <xsd:element ref="ns3:MediaServiceFastMetadata" minOccurs="0"/>
                <xsd:element ref="ns4:SharedWithUsers" minOccurs="0"/>
                <xsd:element ref="ns4:SharedWithDetails" minOccurs="0"/>
                <xsd:element ref="ns3:MediaService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664c3e-f049-4574-bd7d-7499d2032cca" elementFormDefault="qualified">
    <xsd:import namespace="http://schemas.microsoft.com/office/2006/documentManagement/types"/>
    <xsd:import namespace="http://schemas.microsoft.com/office/infopath/2007/PartnerControls"/>
    <xsd:element name="Document_x0020_Number" ma:index="2" nillable="true" ma:displayName="Document Number" ma:internalName="Document_x0020_Number">
      <xsd:simpleType>
        <xsd:restriction base="dms:Text">
          <xsd:maxLength value="255"/>
        </xsd:restriction>
      </xsd:simpleType>
    </xsd:element>
    <xsd:element name="Document_x0020_Description" ma:index="3" nillable="true" ma:displayName="Document Description" ma:internalName="Document_x0020_Description">
      <xsd:simpleType>
        <xsd:restriction base="dms:Note">
          <xsd:maxLength value="255"/>
        </xsd:restriction>
      </xsd:simpleType>
    </xsd:element>
    <xsd:element name="Sort_x0020_Order" ma:index="6" nillable="true" ma:displayName="Sort Order" ma:internalName="Sort_x0020_Order">
      <xsd:simpleType>
        <xsd:restriction base="dms:Number"/>
      </xsd:simpleType>
    </xsd:element>
    <xsd:element name="Fillable" ma:index="7" nillable="true" ma:displayName="Fillable" ma:format="Dropdown" ma:internalName="Fillable">
      <xsd:simpleType>
        <xsd:restriction base="dms:Choice">
          <xsd:enumeration value="Nonfillable"/>
          <xsd:enumeration value="Fillable"/>
        </xsd:restriction>
      </xsd:simpleType>
    </xsd:element>
    <xsd:element name="som_IsOpenInNewTab" ma:index="8" nillable="true" ma:displayName="Open Link In New Tab" ma:default="0" ma:internalName="som_IsOpenInNewTab">
      <xsd:simpleType>
        <xsd:restriction base="dms:Boolean"/>
      </xsd:simpleType>
    </xsd:element>
    <xsd:element name="TaxCatchAllLabel" ma:index="10" nillable="true" ma:displayName="Taxonomy Catch All Column1" ma:description="" ma:hidden="true" ma:list="{7f7b6bad-8f56-4d5c-83fc-fb4457ffa153}" ma:internalName="TaxCatchAllLabel" ma:readOnly="true" ma:showField="CatchAllDataLabel" ma:web="b0f9a085-db03-407c-a150-e76dea02d7d1">
      <xsd:complexType>
        <xsd:complexContent>
          <xsd:extension base="dms:MultiChoiceLookup">
            <xsd:sequence>
              <xsd:element name="Value" type="dms:Lookup" maxOccurs="unbounded" minOccurs="0" nillable="true"/>
            </xsd:sequence>
          </xsd:extension>
        </xsd:complexContent>
      </xsd:complexType>
    </xsd:element>
    <xsd:element name="kfc2e9f34b584e09a4dfad45193fd617" ma:index="11" nillable="true" ma:taxonomy="true" ma:internalName="kfc2e9f34b584e09a4dfad45193fd617" ma:taxonomyFieldName="Content_x0020_Audience" ma:displayName="Content Audience" ma:default="1;#All Employees|6bc884fa-9dfb-49ce-af07-824c4a8a1ac0" ma:fieldId="{4fc2e9f3-4b58-4e09-a4df-ad45193fd617}" ma:sspId="c0d83692-8000-456c-81e0-753272234f01" ma:termSetId="1b6069bf-5926-44b7-98d6-cc0bec659d35" ma:anchorId="00000000-0000-0000-0000-000000000000" ma:open="false" ma:isKeyword="false">
      <xsd:complexType>
        <xsd:sequence>
          <xsd:element ref="pc:Terms" minOccurs="0" maxOccurs="1"/>
        </xsd:sequence>
      </xsd:complexType>
    </xsd:element>
    <xsd:element name="k34b14aa96934db7a6567dc83a5ee0ba" ma:index="12" nillable="true" ma:taxonomy="true" ma:internalName="k34b14aa96934db7a6567dc83a5ee0ba" ma:taxonomyFieldName="Topic_x0020_Keyword" ma:displayName="Topic Keyword" ma:default="" ma:fieldId="{434b14aa-9693-4db7-a656-7dc83a5ee0ba}" ma:taxonomyMulti="true" ma:sspId="c0d83692-8000-456c-81e0-753272234f01" ma:termSetId="327cd3ef-44fa-40bc-92ad-acd4fab1e856" ma:anchorId="00000000-0000-0000-0000-000000000000" ma:open="false" ma:isKeyword="false">
      <xsd:complexType>
        <xsd:sequence>
          <xsd:element ref="pc:Terms" minOccurs="0" maxOccurs="1"/>
        </xsd:sequence>
      </xsd:complexType>
    </xsd:element>
    <xsd:element name="d8220c9e1229488886af245725860cbe" ma:index="14" nillable="true" ma:taxonomy="true" ma:internalName="d8220c9e1229488886af245725860cbe" ma:taxonomyFieldName="Type_x0020_Keyword" ma:displayName="Type Keyword" ma:default="" ma:fieldId="{d8220c9e-1229-4888-86af-245725860cbe}" ma:taxonomyMulti="true" ma:sspId="c0d83692-8000-456c-81e0-753272234f01" ma:termSetId="18693f18-3c31-473d-87dc-6b6a3b715b36" ma:anchorId="00000000-0000-0000-0000-000000000000" ma:open="false" ma:isKeyword="false">
      <xsd:complexType>
        <xsd:sequence>
          <xsd:element ref="pc:Terms" minOccurs="0" maxOccurs="1"/>
        </xsd:sequence>
      </xsd:complexType>
    </xsd:element>
    <xsd:element name="TaxCatchAll" ma:index="20" nillable="true" ma:displayName="Taxonomy Catch All Column" ma:description="" ma:hidden="true" ma:list="{7f7b6bad-8f56-4d5c-83fc-fb4457ffa153}" ma:internalName="TaxCatchAll" ma:showField="CatchAllData" ma:web="b0f9a085-db03-407c-a150-e76dea02d7d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e98a9ed-903a-4bd6-a896-1915695c2f25" elementFormDefault="qualified">
    <xsd:import namespace="http://schemas.microsoft.com/office/2006/documentManagement/types"/>
    <xsd:import namespace="http://schemas.microsoft.com/office/infopath/2007/PartnerControls"/>
    <xsd:element name="MediaServiceFastMetadata" ma:index="21" nillable="true" ma:displayName="MediaServiceFastMetadata" ma:description="" ma:hidden="true" ma:internalName="MediaServiceFastMetadata" ma:readOnly="true">
      <xsd:simpleType>
        <xsd:restriction base="dms:Note"/>
      </xsd:simpleType>
    </xsd:element>
    <xsd:element name="MediaServiceMetadata" ma:index="24" nillable="true" ma:displayName="MediaServiceMetadata" ma:description="" ma:hidden="true" ma:internalName="MediaService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125b1c7-4def-4c17-bd53-bec34a62c486" elementFormDefault="qualified">
    <xsd:import namespace="http://schemas.microsoft.com/office/2006/documentManagement/types"/>
    <xsd:import namespace="http://schemas.microsoft.com/office/infopath/2007/PartnerControls"/>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6"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84C4525-0CD6-4EC9-A9A3-06A54A4FEFA5}">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2e98a9ed-903a-4bd6-a896-1915695c2f25"/>
    <ds:schemaRef ds:uri="d125b1c7-4def-4c17-bd53-bec34a62c486"/>
    <ds:schemaRef ds:uri="e4664c3e-f049-4574-bd7d-7499d2032cca"/>
    <ds:schemaRef ds:uri="http://www.w3.org/XML/1998/namespace"/>
    <ds:schemaRef ds:uri="http://purl.org/dc/dcmitype/"/>
  </ds:schemaRefs>
</ds:datastoreItem>
</file>

<file path=customXml/itemProps2.xml><?xml version="1.0" encoding="utf-8"?>
<ds:datastoreItem xmlns:ds="http://schemas.openxmlformats.org/officeDocument/2006/customXml" ds:itemID="{062EF9FB-1E05-4257-A505-5960E8BDBF58}">
  <ds:schemaRefs>
    <ds:schemaRef ds:uri="http://schemas.microsoft.com/office/2006/metadata/longProperties"/>
  </ds:schemaRefs>
</ds:datastoreItem>
</file>

<file path=customXml/itemProps3.xml><?xml version="1.0" encoding="utf-8"?>
<ds:datastoreItem xmlns:ds="http://schemas.openxmlformats.org/officeDocument/2006/customXml" ds:itemID="{2708AA9C-A726-488A-B61E-747EC4640691}">
  <ds:schemaRefs>
    <ds:schemaRef ds:uri="http://schemas.microsoft.com/sharepoint/v3/contenttype/forms"/>
  </ds:schemaRefs>
</ds:datastoreItem>
</file>

<file path=customXml/itemProps4.xml><?xml version="1.0" encoding="utf-8"?>
<ds:datastoreItem xmlns:ds="http://schemas.openxmlformats.org/officeDocument/2006/customXml" ds:itemID="{F94F269B-B125-4A66-8AF2-F606066C76F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4664c3e-f049-4574-bd7d-7499d2032cca"/>
    <ds:schemaRef ds:uri="2e98a9ed-903a-4bd6-a896-1915695c2f25"/>
    <ds:schemaRef ds:uri="d125b1c7-4def-4c17-bd53-bec34a62c48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Retrospect</Template>
  <TotalTime>6410</TotalTime>
  <Words>1660</Words>
  <Application>Microsoft Office PowerPoint</Application>
  <PresentationFormat>On-screen Show (4:3)</PresentationFormat>
  <Paragraphs>223</Paragraphs>
  <Slides>21</Slides>
  <Notes>21</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32" baseType="lpstr">
      <vt:lpstr>Adobe Caslon Pro</vt:lpstr>
      <vt:lpstr>Amasis MT Pro Black</vt:lpstr>
      <vt:lpstr>Arial</vt:lpstr>
      <vt:lpstr>Arial Rounded MT Bold</vt:lpstr>
      <vt:lpstr>Calibri</vt:lpstr>
      <vt:lpstr>Calibri Light</vt:lpstr>
      <vt:lpstr>Courier New</vt:lpstr>
      <vt:lpstr>Georgia</vt:lpstr>
      <vt:lpstr>Wingdings</vt:lpstr>
      <vt:lpstr>Retrospect</vt:lpstr>
      <vt:lpstr>Acrobat Document</vt:lpstr>
      <vt:lpstr>PowerPoint Presentation</vt:lpstr>
      <vt:lpstr>History &amp; Background</vt:lpstr>
      <vt:lpstr>History &amp; Background</vt:lpstr>
      <vt:lpstr>MHL Enrollment</vt:lpstr>
      <vt:lpstr>Integrated Care Organizations</vt:lpstr>
      <vt:lpstr>Behavioral Health</vt:lpstr>
      <vt:lpstr>Other covered services</vt:lpstr>
      <vt:lpstr>Program benefits</vt:lpstr>
      <vt:lpstr>Program benefits</vt:lpstr>
      <vt:lpstr>Program priorities</vt:lpstr>
      <vt:lpstr>2022 Year End Data</vt:lpstr>
      <vt:lpstr>CMS-4192-P (42 CFR §422.107)</vt:lpstr>
      <vt:lpstr>MHL Transition to HIDE-SNP</vt:lpstr>
      <vt:lpstr>Characteristics of the proposed HIDE-SNP model</vt:lpstr>
      <vt:lpstr>Characteristics of the proposed HIDE-SNP model</vt:lpstr>
      <vt:lpstr>Procurement (con’t)</vt:lpstr>
      <vt:lpstr>Phased Implementation</vt:lpstr>
      <vt:lpstr>Benefits</vt:lpstr>
      <vt:lpstr>Stakeholder Input</vt:lpstr>
      <vt:lpstr>Contact Information</vt:lpstr>
      <vt:lpstr>Questions?</vt:lpstr>
    </vt:vector>
  </TitlesOfParts>
  <Company>State Of Michigan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BUDGET pRESENTATION</dc:title>
  <dc:creator>Muentener Paul</dc:creator>
  <cp:lastModifiedBy>Cooley, Mark (DHHS)</cp:lastModifiedBy>
  <cp:revision>141</cp:revision>
  <cp:lastPrinted>2012-09-24T19:34:30Z</cp:lastPrinted>
  <dcterms:created xsi:type="dcterms:W3CDTF">2012-02-21T14:32:28Z</dcterms:created>
  <dcterms:modified xsi:type="dcterms:W3CDTF">2023-09-07T12:50:13Z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 Audience">
    <vt:lpwstr>1;#All Employees|6bc884fa-9dfb-49ce-af07-824c4a8a1ac0</vt:lpwstr>
  </property>
  <property fmtid="{D5CDD505-2E9C-101B-9397-08002B2CF9AE}" pid="3" name="Topic Keyword">
    <vt:lpwstr>22;#DHHS|c83c3a5e-3ca4-4ff2-934d-8cb0e069efe9</vt:lpwstr>
  </property>
  <property fmtid="{D5CDD505-2E9C-101B-9397-08002B2CF9AE}" pid="4" name="Type Keyword">
    <vt:lpwstr>36;#Presentation Slides|2001e375-f12d-4d1d-8470-a775616da68e;#52;# Template|e539783f-af07-412f-87c2-3668423b470a</vt:lpwstr>
  </property>
  <property fmtid="{D5CDD505-2E9C-101B-9397-08002B2CF9AE}" pid="5" name="display_urn:schemas-microsoft-com:office:office#SharedWithUsers">
    <vt:lpwstr>Rose, Noelle (DTMB-Contractor)</vt:lpwstr>
  </property>
  <property fmtid="{D5CDD505-2E9C-101B-9397-08002B2CF9AE}" pid="6" name="SharedWithUsers">
    <vt:lpwstr>18867;#Rose, Noelle (DTMB-Contractor)</vt:lpwstr>
  </property>
  <property fmtid="{D5CDD505-2E9C-101B-9397-08002B2CF9AE}" pid="7" name="MSIP_Label_3a2fed65-62e7-46ea-af74-187e0c17143a_Enabled">
    <vt:lpwstr>true</vt:lpwstr>
  </property>
  <property fmtid="{D5CDD505-2E9C-101B-9397-08002B2CF9AE}" pid="8" name="MSIP_Label_3a2fed65-62e7-46ea-af74-187e0c17143a_SetDate">
    <vt:lpwstr>2022-06-14T00:48:09Z</vt:lpwstr>
  </property>
  <property fmtid="{D5CDD505-2E9C-101B-9397-08002B2CF9AE}" pid="9" name="MSIP_Label_3a2fed65-62e7-46ea-af74-187e0c17143a_Method">
    <vt:lpwstr>Privileged</vt:lpwstr>
  </property>
  <property fmtid="{D5CDD505-2E9C-101B-9397-08002B2CF9AE}" pid="10" name="MSIP_Label_3a2fed65-62e7-46ea-af74-187e0c17143a_Name">
    <vt:lpwstr>3a2fed65-62e7-46ea-af74-187e0c17143a</vt:lpwstr>
  </property>
  <property fmtid="{D5CDD505-2E9C-101B-9397-08002B2CF9AE}" pid="11" name="MSIP_Label_3a2fed65-62e7-46ea-af74-187e0c17143a_SiteId">
    <vt:lpwstr>d5fb7087-3777-42ad-966a-892ef47225d1</vt:lpwstr>
  </property>
  <property fmtid="{D5CDD505-2E9C-101B-9397-08002B2CF9AE}" pid="12" name="MSIP_Label_3a2fed65-62e7-46ea-af74-187e0c17143a_ActionId">
    <vt:lpwstr>994a58c1-ec5c-4bc8-a896-c91df7b23d88</vt:lpwstr>
  </property>
  <property fmtid="{D5CDD505-2E9C-101B-9397-08002B2CF9AE}" pid="13" name="MSIP_Label_3a2fed65-62e7-46ea-af74-187e0c17143a_ContentBits">
    <vt:lpwstr>0</vt:lpwstr>
  </property>
</Properties>
</file>