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0"/>
  </p:notesMasterIdLst>
  <p:sldIdLst>
    <p:sldId id="256" r:id="rId2"/>
    <p:sldId id="290" r:id="rId3"/>
    <p:sldId id="297" r:id="rId4"/>
    <p:sldId id="257" r:id="rId5"/>
    <p:sldId id="289" r:id="rId6"/>
    <p:sldId id="271" r:id="rId7"/>
    <p:sldId id="292" r:id="rId8"/>
    <p:sldId id="295" r:id="rId9"/>
    <p:sldId id="265" r:id="rId10"/>
    <p:sldId id="266" r:id="rId11"/>
    <p:sldId id="268" r:id="rId12"/>
    <p:sldId id="258" r:id="rId13"/>
    <p:sldId id="273" r:id="rId14"/>
    <p:sldId id="294" r:id="rId15"/>
    <p:sldId id="276" r:id="rId16"/>
    <p:sldId id="284" r:id="rId17"/>
    <p:sldId id="296" r:id="rId18"/>
    <p:sldId id="298"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7673" autoAdjust="0"/>
  </p:normalViewPr>
  <p:slideViewPr>
    <p:cSldViewPr>
      <p:cViewPr varScale="1">
        <p:scale>
          <a:sx n="78" d="100"/>
          <a:sy n="78" d="100"/>
        </p:scale>
        <p:origin x="95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1D65491-3BB4-4A4B-8A4C-412BEAAF249A}" type="doc">
      <dgm:prSet loTypeId="urn:microsoft.com/office/officeart/2005/8/layout/matrix1" loCatId="matrix" qsTypeId="urn:microsoft.com/office/officeart/2005/8/quickstyle/3d9" qsCatId="3D" csTypeId="urn:microsoft.com/office/officeart/2005/8/colors/accent1_2" csCatId="accent1" phldr="1"/>
      <dgm:spPr/>
      <dgm:t>
        <a:bodyPr/>
        <a:lstStyle/>
        <a:p>
          <a:endParaRPr lang="en-US"/>
        </a:p>
      </dgm:t>
    </dgm:pt>
    <dgm:pt modelId="{2D4ECD91-459F-4056-A96C-9749118FC3EF}">
      <dgm:prSet phldrT="[Text]"/>
      <dgm:spPr/>
      <dgm:t>
        <a:bodyPr/>
        <a:lstStyle/>
        <a:p>
          <a:r>
            <a:rPr lang="en-US" dirty="0" smtClean="0"/>
            <a:t>Implementation</a:t>
          </a:r>
          <a:endParaRPr lang="en-US" dirty="0"/>
        </a:p>
      </dgm:t>
    </dgm:pt>
    <dgm:pt modelId="{E30165A4-9B6E-49AC-A255-727D3072E7BC}" type="parTrans" cxnId="{C76F8833-C403-42C1-B675-9135384964B7}">
      <dgm:prSet/>
      <dgm:spPr/>
      <dgm:t>
        <a:bodyPr/>
        <a:lstStyle/>
        <a:p>
          <a:endParaRPr lang="en-US"/>
        </a:p>
      </dgm:t>
    </dgm:pt>
    <dgm:pt modelId="{B4EFBFD5-BD4F-4B1F-9E5A-A4183A80EE3A}" type="sibTrans" cxnId="{C76F8833-C403-42C1-B675-9135384964B7}">
      <dgm:prSet/>
      <dgm:spPr/>
      <dgm:t>
        <a:bodyPr/>
        <a:lstStyle/>
        <a:p>
          <a:endParaRPr lang="en-US"/>
        </a:p>
      </dgm:t>
    </dgm:pt>
    <dgm:pt modelId="{02B24D8C-06E1-41D6-A6E9-42E46471B204}">
      <dgm:prSet phldrT="[Text]"/>
      <dgm:spPr/>
      <dgm:t>
        <a:bodyPr/>
        <a:lstStyle/>
        <a:p>
          <a:r>
            <a:rPr lang="en-US" dirty="0" smtClean="0"/>
            <a:t>Safety by Design</a:t>
          </a:r>
          <a:endParaRPr lang="en-US" dirty="0"/>
        </a:p>
      </dgm:t>
    </dgm:pt>
    <dgm:pt modelId="{E9A99671-47BE-46CE-B4BC-6D9046598B61}" type="parTrans" cxnId="{23448D72-0FB3-4D90-9911-B2E6DDE223F5}">
      <dgm:prSet/>
      <dgm:spPr/>
      <dgm:t>
        <a:bodyPr/>
        <a:lstStyle/>
        <a:p>
          <a:endParaRPr lang="en-US"/>
        </a:p>
      </dgm:t>
    </dgm:pt>
    <dgm:pt modelId="{5DA39BB7-4B42-4870-BE4D-31D98C745CDA}" type="sibTrans" cxnId="{23448D72-0FB3-4D90-9911-B2E6DDE223F5}">
      <dgm:prSet/>
      <dgm:spPr/>
      <dgm:t>
        <a:bodyPr/>
        <a:lstStyle/>
        <a:p>
          <a:endParaRPr lang="en-US"/>
        </a:p>
      </dgm:t>
    </dgm:pt>
    <dgm:pt modelId="{AE88B5AE-6420-43A9-8D37-6E7EBE597EC8}">
      <dgm:prSet phldrT="[Text]"/>
      <dgm:spPr/>
      <dgm:t>
        <a:bodyPr/>
        <a:lstStyle/>
        <a:p>
          <a:r>
            <a:rPr lang="en-US" dirty="0" smtClean="0"/>
            <a:t>Signs of Safety</a:t>
          </a:r>
        </a:p>
        <a:p>
          <a:r>
            <a:rPr lang="en-US" dirty="0" smtClean="0"/>
            <a:t>Calhoun and Saginaw</a:t>
          </a:r>
          <a:endParaRPr lang="en-US" dirty="0"/>
        </a:p>
      </dgm:t>
    </dgm:pt>
    <dgm:pt modelId="{F098026E-1178-4D58-B689-8FE3B3549171}" type="parTrans" cxnId="{C3A8EB97-1091-41A1-9FE1-79593BDC7A8E}">
      <dgm:prSet/>
      <dgm:spPr/>
      <dgm:t>
        <a:bodyPr/>
        <a:lstStyle/>
        <a:p>
          <a:endParaRPr lang="en-US"/>
        </a:p>
      </dgm:t>
    </dgm:pt>
    <dgm:pt modelId="{EF73CE1F-9964-44E2-8A24-564249432FB2}" type="sibTrans" cxnId="{C3A8EB97-1091-41A1-9FE1-79593BDC7A8E}">
      <dgm:prSet/>
      <dgm:spPr/>
      <dgm:t>
        <a:bodyPr/>
        <a:lstStyle/>
        <a:p>
          <a:endParaRPr lang="en-US"/>
        </a:p>
      </dgm:t>
    </dgm:pt>
    <dgm:pt modelId="{7734C01F-83D6-497D-AB7C-2A8A57D7558B}">
      <dgm:prSet phldrT="[Text]"/>
      <dgm:spPr/>
      <dgm:t>
        <a:bodyPr/>
        <a:lstStyle/>
        <a:p>
          <a:r>
            <a:rPr lang="en-US" dirty="0" smtClean="0"/>
            <a:t>Safe and Together (Rolling Out)</a:t>
          </a:r>
          <a:endParaRPr lang="en-US" dirty="0"/>
        </a:p>
      </dgm:t>
    </dgm:pt>
    <dgm:pt modelId="{C144F7CA-1DF1-4C7D-BD9D-18EE1FB03DC5}" type="parTrans" cxnId="{63E8B4CF-3AFA-4B7A-8E4C-C4A9FDF17038}">
      <dgm:prSet/>
      <dgm:spPr/>
      <dgm:t>
        <a:bodyPr/>
        <a:lstStyle/>
        <a:p>
          <a:endParaRPr lang="en-US"/>
        </a:p>
      </dgm:t>
    </dgm:pt>
    <dgm:pt modelId="{31DBE55B-B970-43AA-8E99-F8B1FE9CBBE5}" type="sibTrans" cxnId="{63E8B4CF-3AFA-4B7A-8E4C-C4A9FDF17038}">
      <dgm:prSet/>
      <dgm:spPr/>
      <dgm:t>
        <a:bodyPr/>
        <a:lstStyle/>
        <a:p>
          <a:endParaRPr lang="en-US"/>
        </a:p>
      </dgm:t>
    </dgm:pt>
    <dgm:pt modelId="{DA08C507-AA9B-4415-B168-302DC71170D0}">
      <dgm:prSet phldrT="[Text]"/>
      <dgm:spPr/>
      <dgm:t>
        <a:bodyPr/>
        <a:lstStyle/>
        <a:p>
          <a:r>
            <a:rPr lang="en-US" dirty="0" smtClean="0"/>
            <a:t>Policy and </a:t>
          </a:r>
          <a:r>
            <a:rPr lang="en-US" dirty="0" err="1" smtClean="0"/>
            <a:t>MiTEAM</a:t>
          </a:r>
          <a:r>
            <a:rPr lang="en-US" dirty="0" smtClean="0"/>
            <a:t> Practice</a:t>
          </a:r>
          <a:endParaRPr lang="en-US" dirty="0"/>
        </a:p>
      </dgm:t>
    </dgm:pt>
    <dgm:pt modelId="{15ECEFE9-717D-44E0-9E42-884C55B10023}" type="parTrans" cxnId="{FF325F4A-6304-430B-9644-D49A91D1BC51}">
      <dgm:prSet/>
      <dgm:spPr/>
      <dgm:t>
        <a:bodyPr/>
        <a:lstStyle/>
        <a:p>
          <a:endParaRPr lang="en-US"/>
        </a:p>
      </dgm:t>
    </dgm:pt>
    <dgm:pt modelId="{40890F0B-FB5C-4D8E-9819-2016177E5150}" type="sibTrans" cxnId="{FF325F4A-6304-430B-9644-D49A91D1BC51}">
      <dgm:prSet/>
      <dgm:spPr/>
      <dgm:t>
        <a:bodyPr/>
        <a:lstStyle/>
        <a:p>
          <a:endParaRPr lang="en-US"/>
        </a:p>
      </dgm:t>
    </dgm:pt>
    <dgm:pt modelId="{0E6705E2-6EBE-478A-8994-75A2E86F3978}" type="pres">
      <dgm:prSet presAssocID="{A1D65491-3BB4-4A4B-8A4C-412BEAAF249A}" presName="diagram" presStyleCnt="0">
        <dgm:presLayoutVars>
          <dgm:chMax val="1"/>
          <dgm:dir/>
          <dgm:animLvl val="ctr"/>
          <dgm:resizeHandles val="exact"/>
        </dgm:presLayoutVars>
      </dgm:prSet>
      <dgm:spPr/>
      <dgm:t>
        <a:bodyPr/>
        <a:lstStyle/>
        <a:p>
          <a:endParaRPr lang="en-US"/>
        </a:p>
      </dgm:t>
    </dgm:pt>
    <dgm:pt modelId="{7657ED43-F954-4002-8692-79B729952522}" type="pres">
      <dgm:prSet presAssocID="{A1D65491-3BB4-4A4B-8A4C-412BEAAF249A}" presName="matrix" presStyleCnt="0"/>
      <dgm:spPr/>
    </dgm:pt>
    <dgm:pt modelId="{25570C10-B32E-4E69-BD92-3B573B74AD48}" type="pres">
      <dgm:prSet presAssocID="{A1D65491-3BB4-4A4B-8A4C-412BEAAF249A}" presName="tile1" presStyleLbl="node1" presStyleIdx="0" presStyleCnt="4" custLinFactNeighborX="-2062"/>
      <dgm:spPr/>
      <dgm:t>
        <a:bodyPr/>
        <a:lstStyle/>
        <a:p>
          <a:endParaRPr lang="en-US"/>
        </a:p>
      </dgm:t>
    </dgm:pt>
    <dgm:pt modelId="{207693B3-AD98-4DD8-8EF0-C2372A43595C}" type="pres">
      <dgm:prSet presAssocID="{A1D65491-3BB4-4A4B-8A4C-412BEAAF249A}" presName="tile1text" presStyleLbl="node1" presStyleIdx="0" presStyleCnt="4">
        <dgm:presLayoutVars>
          <dgm:chMax val="0"/>
          <dgm:chPref val="0"/>
          <dgm:bulletEnabled val="1"/>
        </dgm:presLayoutVars>
      </dgm:prSet>
      <dgm:spPr/>
      <dgm:t>
        <a:bodyPr/>
        <a:lstStyle/>
        <a:p>
          <a:endParaRPr lang="en-US"/>
        </a:p>
      </dgm:t>
    </dgm:pt>
    <dgm:pt modelId="{227B511A-94BC-48C9-B6D8-E73321D6DD1A}" type="pres">
      <dgm:prSet presAssocID="{A1D65491-3BB4-4A4B-8A4C-412BEAAF249A}" presName="tile2" presStyleLbl="node1" presStyleIdx="1" presStyleCnt="4" custLinFactNeighborX="-1010" custLinFactNeighborY="-3922"/>
      <dgm:spPr/>
      <dgm:t>
        <a:bodyPr/>
        <a:lstStyle/>
        <a:p>
          <a:endParaRPr lang="en-US"/>
        </a:p>
      </dgm:t>
    </dgm:pt>
    <dgm:pt modelId="{32AA597A-841F-4C06-BC37-7B9DB421D907}" type="pres">
      <dgm:prSet presAssocID="{A1D65491-3BB4-4A4B-8A4C-412BEAAF249A}" presName="tile2text" presStyleLbl="node1" presStyleIdx="1" presStyleCnt="4">
        <dgm:presLayoutVars>
          <dgm:chMax val="0"/>
          <dgm:chPref val="0"/>
          <dgm:bulletEnabled val="1"/>
        </dgm:presLayoutVars>
      </dgm:prSet>
      <dgm:spPr/>
      <dgm:t>
        <a:bodyPr/>
        <a:lstStyle/>
        <a:p>
          <a:endParaRPr lang="en-US"/>
        </a:p>
      </dgm:t>
    </dgm:pt>
    <dgm:pt modelId="{543836B6-8176-44BA-AE51-088A42C08562}" type="pres">
      <dgm:prSet presAssocID="{A1D65491-3BB4-4A4B-8A4C-412BEAAF249A}" presName="tile3" presStyleLbl="node1" presStyleIdx="2" presStyleCnt="4" custLinFactNeighborX="-2020" custLinFactNeighborY="1961"/>
      <dgm:spPr/>
      <dgm:t>
        <a:bodyPr/>
        <a:lstStyle/>
        <a:p>
          <a:endParaRPr lang="en-US"/>
        </a:p>
      </dgm:t>
    </dgm:pt>
    <dgm:pt modelId="{E4460C4D-1323-4004-8071-DB57154B4E6C}" type="pres">
      <dgm:prSet presAssocID="{A1D65491-3BB4-4A4B-8A4C-412BEAAF249A}" presName="tile3text" presStyleLbl="node1" presStyleIdx="2" presStyleCnt="4">
        <dgm:presLayoutVars>
          <dgm:chMax val="0"/>
          <dgm:chPref val="0"/>
          <dgm:bulletEnabled val="1"/>
        </dgm:presLayoutVars>
      </dgm:prSet>
      <dgm:spPr/>
      <dgm:t>
        <a:bodyPr/>
        <a:lstStyle/>
        <a:p>
          <a:endParaRPr lang="en-US"/>
        </a:p>
      </dgm:t>
    </dgm:pt>
    <dgm:pt modelId="{E1BF5733-5335-4E40-9C25-F33707BF5AB9}" type="pres">
      <dgm:prSet presAssocID="{A1D65491-3BB4-4A4B-8A4C-412BEAAF249A}" presName="tile4" presStyleLbl="node1" presStyleIdx="3" presStyleCnt="4"/>
      <dgm:spPr/>
      <dgm:t>
        <a:bodyPr/>
        <a:lstStyle/>
        <a:p>
          <a:endParaRPr lang="en-US"/>
        </a:p>
      </dgm:t>
    </dgm:pt>
    <dgm:pt modelId="{79D84D41-F263-4BEF-9ABF-8FA30F67F79A}" type="pres">
      <dgm:prSet presAssocID="{A1D65491-3BB4-4A4B-8A4C-412BEAAF249A}" presName="tile4text" presStyleLbl="node1" presStyleIdx="3" presStyleCnt="4">
        <dgm:presLayoutVars>
          <dgm:chMax val="0"/>
          <dgm:chPref val="0"/>
          <dgm:bulletEnabled val="1"/>
        </dgm:presLayoutVars>
      </dgm:prSet>
      <dgm:spPr/>
      <dgm:t>
        <a:bodyPr/>
        <a:lstStyle/>
        <a:p>
          <a:endParaRPr lang="en-US"/>
        </a:p>
      </dgm:t>
    </dgm:pt>
    <dgm:pt modelId="{5FD6E13D-67E3-4171-8595-EABEC4AF977D}" type="pres">
      <dgm:prSet presAssocID="{A1D65491-3BB4-4A4B-8A4C-412BEAAF249A}" presName="centerTile" presStyleLbl="fgShp" presStyleIdx="0" presStyleCnt="1">
        <dgm:presLayoutVars>
          <dgm:chMax val="0"/>
          <dgm:chPref val="0"/>
        </dgm:presLayoutVars>
      </dgm:prSet>
      <dgm:spPr/>
      <dgm:t>
        <a:bodyPr/>
        <a:lstStyle/>
        <a:p>
          <a:endParaRPr lang="en-US"/>
        </a:p>
      </dgm:t>
    </dgm:pt>
  </dgm:ptLst>
  <dgm:cxnLst>
    <dgm:cxn modelId="{DE5DFC79-36A3-4F1F-BF80-BAE41E99492B}" type="presOf" srcId="{02B24D8C-06E1-41D6-A6E9-42E46471B204}" destId="{25570C10-B32E-4E69-BD92-3B573B74AD48}" srcOrd="0" destOrd="0" presId="urn:microsoft.com/office/officeart/2005/8/layout/matrix1"/>
    <dgm:cxn modelId="{900128D7-5BBD-489A-B021-72E4A52A8A14}" type="presOf" srcId="{2D4ECD91-459F-4056-A96C-9749118FC3EF}" destId="{5FD6E13D-67E3-4171-8595-EABEC4AF977D}" srcOrd="0" destOrd="0" presId="urn:microsoft.com/office/officeart/2005/8/layout/matrix1"/>
    <dgm:cxn modelId="{34C86492-B9E8-4ECA-BE82-9C2265BD0B26}" type="presOf" srcId="{DA08C507-AA9B-4415-B168-302DC71170D0}" destId="{79D84D41-F263-4BEF-9ABF-8FA30F67F79A}" srcOrd="1" destOrd="0" presId="urn:microsoft.com/office/officeart/2005/8/layout/matrix1"/>
    <dgm:cxn modelId="{63E8B4CF-3AFA-4B7A-8E4C-C4A9FDF17038}" srcId="{2D4ECD91-459F-4056-A96C-9749118FC3EF}" destId="{7734C01F-83D6-497D-AB7C-2A8A57D7558B}" srcOrd="2" destOrd="0" parTransId="{C144F7CA-1DF1-4C7D-BD9D-18EE1FB03DC5}" sibTransId="{31DBE55B-B970-43AA-8E99-F8B1FE9CBBE5}"/>
    <dgm:cxn modelId="{FF325F4A-6304-430B-9644-D49A91D1BC51}" srcId="{2D4ECD91-459F-4056-A96C-9749118FC3EF}" destId="{DA08C507-AA9B-4415-B168-302DC71170D0}" srcOrd="3" destOrd="0" parTransId="{15ECEFE9-717D-44E0-9E42-884C55B10023}" sibTransId="{40890F0B-FB5C-4D8E-9819-2016177E5150}"/>
    <dgm:cxn modelId="{78E595A5-080D-4EB5-BD96-47D4261D5853}" type="presOf" srcId="{AE88B5AE-6420-43A9-8D37-6E7EBE597EC8}" destId="{227B511A-94BC-48C9-B6D8-E73321D6DD1A}" srcOrd="0" destOrd="0" presId="urn:microsoft.com/office/officeart/2005/8/layout/matrix1"/>
    <dgm:cxn modelId="{C76F8833-C403-42C1-B675-9135384964B7}" srcId="{A1D65491-3BB4-4A4B-8A4C-412BEAAF249A}" destId="{2D4ECD91-459F-4056-A96C-9749118FC3EF}" srcOrd="0" destOrd="0" parTransId="{E30165A4-9B6E-49AC-A255-727D3072E7BC}" sibTransId="{B4EFBFD5-BD4F-4B1F-9E5A-A4183A80EE3A}"/>
    <dgm:cxn modelId="{B526EFB7-DD3D-4D5C-BDEF-0DC0A3DA5554}" type="presOf" srcId="{7734C01F-83D6-497D-AB7C-2A8A57D7558B}" destId="{543836B6-8176-44BA-AE51-088A42C08562}" srcOrd="0" destOrd="0" presId="urn:microsoft.com/office/officeart/2005/8/layout/matrix1"/>
    <dgm:cxn modelId="{71706029-5F6F-4986-B369-47CE49AD76E7}" type="presOf" srcId="{7734C01F-83D6-497D-AB7C-2A8A57D7558B}" destId="{E4460C4D-1323-4004-8071-DB57154B4E6C}" srcOrd="1" destOrd="0" presId="urn:microsoft.com/office/officeart/2005/8/layout/matrix1"/>
    <dgm:cxn modelId="{C3A8EB97-1091-41A1-9FE1-79593BDC7A8E}" srcId="{2D4ECD91-459F-4056-A96C-9749118FC3EF}" destId="{AE88B5AE-6420-43A9-8D37-6E7EBE597EC8}" srcOrd="1" destOrd="0" parTransId="{F098026E-1178-4D58-B689-8FE3B3549171}" sibTransId="{EF73CE1F-9964-44E2-8A24-564249432FB2}"/>
    <dgm:cxn modelId="{23448D72-0FB3-4D90-9911-B2E6DDE223F5}" srcId="{2D4ECD91-459F-4056-A96C-9749118FC3EF}" destId="{02B24D8C-06E1-41D6-A6E9-42E46471B204}" srcOrd="0" destOrd="0" parTransId="{E9A99671-47BE-46CE-B4BC-6D9046598B61}" sibTransId="{5DA39BB7-4B42-4870-BE4D-31D98C745CDA}"/>
    <dgm:cxn modelId="{22E897B9-E6B2-4B5B-9E85-AED0DCF867B1}" type="presOf" srcId="{DA08C507-AA9B-4415-B168-302DC71170D0}" destId="{E1BF5733-5335-4E40-9C25-F33707BF5AB9}" srcOrd="0" destOrd="0" presId="urn:microsoft.com/office/officeart/2005/8/layout/matrix1"/>
    <dgm:cxn modelId="{0D3E1F3B-3212-441D-ACB0-773FA189D4B1}" type="presOf" srcId="{AE88B5AE-6420-43A9-8D37-6E7EBE597EC8}" destId="{32AA597A-841F-4C06-BC37-7B9DB421D907}" srcOrd="1" destOrd="0" presId="urn:microsoft.com/office/officeart/2005/8/layout/matrix1"/>
    <dgm:cxn modelId="{58387FA9-9A32-4899-AAB3-452E06DBB70D}" type="presOf" srcId="{A1D65491-3BB4-4A4B-8A4C-412BEAAF249A}" destId="{0E6705E2-6EBE-478A-8994-75A2E86F3978}" srcOrd="0" destOrd="0" presId="urn:microsoft.com/office/officeart/2005/8/layout/matrix1"/>
    <dgm:cxn modelId="{35696F41-6E03-4B75-B2FC-D562BDAB9797}" type="presOf" srcId="{02B24D8C-06E1-41D6-A6E9-42E46471B204}" destId="{207693B3-AD98-4DD8-8EF0-C2372A43595C}" srcOrd="1" destOrd="0" presId="urn:microsoft.com/office/officeart/2005/8/layout/matrix1"/>
    <dgm:cxn modelId="{1A9FE8D0-C499-4935-99B0-BC0F6965EA6F}" type="presParOf" srcId="{0E6705E2-6EBE-478A-8994-75A2E86F3978}" destId="{7657ED43-F954-4002-8692-79B729952522}" srcOrd="0" destOrd="0" presId="urn:microsoft.com/office/officeart/2005/8/layout/matrix1"/>
    <dgm:cxn modelId="{2782B33D-B52E-4B0D-8EFE-41F69E8E7FEF}" type="presParOf" srcId="{7657ED43-F954-4002-8692-79B729952522}" destId="{25570C10-B32E-4E69-BD92-3B573B74AD48}" srcOrd="0" destOrd="0" presId="urn:microsoft.com/office/officeart/2005/8/layout/matrix1"/>
    <dgm:cxn modelId="{829EF120-D9F5-4CCD-A8A5-6F3356963426}" type="presParOf" srcId="{7657ED43-F954-4002-8692-79B729952522}" destId="{207693B3-AD98-4DD8-8EF0-C2372A43595C}" srcOrd="1" destOrd="0" presId="urn:microsoft.com/office/officeart/2005/8/layout/matrix1"/>
    <dgm:cxn modelId="{6696AE72-2FB7-45B0-BC1D-669F6D5CFAC4}" type="presParOf" srcId="{7657ED43-F954-4002-8692-79B729952522}" destId="{227B511A-94BC-48C9-B6D8-E73321D6DD1A}" srcOrd="2" destOrd="0" presId="urn:microsoft.com/office/officeart/2005/8/layout/matrix1"/>
    <dgm:cxn modelId="{6A84B8AE-8BE7-46EB-97BA-3180674FABB1}" type="presParOf" srcId="{7657ED43-F954-4002-8692-79B729952522}" destId="{32AA597A-841F-4C06-BC37-7B9DB421D907}" srcOrd="3" destOrd="0" presId="urn:microsoft.com/office/officeart/2005/8/layout/matrix1"/>
    <dgm:cxn modelId="{FA077E5F-1CC2-4F10-A694-AF5596737392}" type="presParOf" srcId="{7657ED43-F954-4002-8692-79B729952522}" destId="{543836B6-8176-44BA-AE51-088A42C08562}" srcOrd="4" destOrd="0" presId="urn:microsoft.com/office/officeart/2005/8/layout/matrix1"/>
    <dgm:cxn modelId="{26BF2EBA-0972-486E-8604-637EEDCBD14A}" type="presParOf" srcId="{7657ED43-F954-4002-8692-79B729952522}" destId="{E4460C4D-1323-4004-8071-DB57154B4E6C}" srcOrd="5" destOrd="0" presId="urn:microsoft.com/office/officeart/2005/8/layout/matrix1"/>
    <dgm:cxn modelId="{34C3FFC5-B12D-408A-9866-6130F36468E3}" type="presParOf" srcId="{7657ED43-F954-4002-8692-79B729952522}" destId="{E1BF5733-5335-4E40-9C25-F33707BF5AB9}" srcOrd="6" destOrd="0" presId="urn:microsoft.com/office/officeart/2005/8/layout/matrix1"/>
    <dgm:cxn modelId="{256F0E12-1B77-4FBC-B81E-94BC29519511}" type="presParOf" srcId="{7657ED43-F954-4002-8692-79B729952522}" destId="{79D84D41-F263-4BEF-9ABF-8FA30F67F79A}" srcOrd="7" destOrd="0" presId="urn:microsoft.com/office/officeart/2005/8/layout/matrix1"/>
    <dgm:cxn modelId="{DF1CE42F-8D2A-4B75-A7C5-0086F0E031F6}" type="presParOf" srcId="{0E6705E2-6EBE-478A-8994-75A2E86F3978}" destId="{5FD6E13D-67E3-4171-8595-EABEC4AF977D}"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82A65A8D-B84E-4F6B-98F0-B642A0A6C36D}" type="doc">
      <dgm:prSet loTypeId="urn:microsoft.com/office/officeart/2005/8/layout/pyramid4" loCatId="relationship" qsTypeId="urn:microsoft.com/office/officeart/2005/8/quickstyle/simple1" qsCatId="simple" csTypeId="urn:microsoft.com/office/officeart/2005/8/colors/accent1_2" csCatId="accent1" phldr="1"/>
      <dgm:spPr/>
      <dgm:t>
        <a:bodyPr/>
        <a:lstStyle/>
        <a:p>
          <a:endParaRPr lang="en-US"/>
        </a:p>
      </dgm:t>
    </dgm:pt>
    <dgm:pt modelId="{655710FD-3515-46A3-A359-A0120F693A1E}">
      <dgm:prSet phldrT="[Text]"/>
      <dgm:spPr/>
      <dgm:t>
        <a:bodyPr/>
        <a:lstStyle/>
        <a:p>
          <a:r>
            <a:rPr lang="en-US" dirty="0" smtClean="0"/>
            <a:t>Continuously: at each visit and as new information presents</a:t>
          </a:r>
          <a:endParaRPr lang="en-US" dirty="0"/>
        </a:p>
      </dgm:t>
    </dgm:pt>
    <dgm:pt modelId="{532BD3E3-9DB0-497A-BA0C-FB1AA897E570}" type="parTrans" cxnId="{C2CA4612-458D-4F7F-B158-66D0815DF752}">
      <dgm:prSet/>
      <dgm:spPr/>
      <dgm:t>
        <a:bodyPr/>
        <a:lstStyle/>
        <a:p>
          <a:endParaRPr lang="en-US"/>
        </a:p>
      </dgm:t>
    </dgm:pt>
    <dgm:pt modelId="{5931BE95-F830-4E34-ACC6-063D5CBFBA24}" type="sibTrans" cxnId="{C2CA4612-458D-4F7F-B158-66D0815DF752}">
      <dgm:prSet/>
      <dgm:spPr/>
      <dgm:t>
        <a:bodyPr/>
        <a:lstStyle/>
        <a:p>
          <a:endParaRPr lang="en-US"/>
        </a:p>
      </dgm:t>
    </dgm:pt>
    <dgm:pt modelId="{6D1540C6-FA9B-464D-8B2D-487CA27D1B47}">
      <dgm:prSet phldrT="[Text]"/>
      <dgm:spPr/>
      <dgm:t>
        <a:bodyPr/>
        <a:lstStyle/>
        <a:p>
          <a:r>
            <a:rPr lang="en-US" dirty="0" smtClean="0"/>
            <a:t>Engaging the family to truly understand the dynamics</a:t>
          </a:r>
          <a:endParaRPr lang="en-US" dirty="0"/>
        </a:p>
      </dgm:t>
    </dgm:pt>
    <dgm:pt modelId="{76E6BEE7-8EFD-4938-9CDC-A57A77F1AF82}" type="parTrans" cxnId="{8B03D536-3D2D-4707-BAC1-39C2F3C374EE}">
      <dgm:prSet/>
      <dgm:spPr/>
      <dgm:t>
        <a:bodyPr/>
        <a:lstStyle/>
        <a:p>
          <a:endParaRPr lang="en-US"/>
        </a:p>
      </dgm:t>
    </dgm:pt>
    <dgm:pt modelId="{DACA7284-978E-4EDC-8533-5A055C6466EF}" type="sibTrans" cxnId="{8B03D536-3D2D-4707-BAC1-39C2F3C374EE}">
      <dgm:prSet/>
      <dgm:spPr/>
      <dgm:t>
        <a:bodyPr/>
        <a:lstStyle/>
        <a:p>
          <a:endParaRPr lang="en-US"/>
        </a:p>
      </dgm:t>
    </dgm:pt>
    <dgm:pt modelId="{A6BD51D7-16DC-4622-92B3-684978A0E2E4}">
      <dgm:prSet phldrT="[Text]"/>
      <dgm:spPr/>
      <dgm:t>
        <a:bodyPr/>
        <a:lstStyle/>
        <a:p>
          <a:r>
            <a:rPr lang="en-US" dirty="0" smtClean="0"/>
            <a:t>Various staff asking the hard questions</a:t>
          </a:r>
          <a:endParaRPr lang="en-US" dirty="0"/>
        </a:p>
      </dgm:t>
    </dgm:pt>
    <dgm:pt modelId="{CA4738EE-A244-4AF1-B656-C614D50F6614}" type="parTrans" cxnId="{629E04F6-CDA6-44E2-9795-19C2B9B28897}">
      <dgm:prSet/>
      <dgm:spPr/>
      <dgm:t>
        <a:bodyPr/>
        <a:lstStyle/>
        <a:p>
          <a:endParaRPr lang="en-US"/>
        </a:p>
      </dgm:t>
    </dgm:pt>
    <dgm:pt modelId="{6995CD1A-4DA1-4B83-8AE3-37870FEF4F49}" type="sibTrans" cxnId="{629E04F6-CDA6-44E2-9795-19C2B9B28897}">
      <dgm:prSet/>
      <dgm:spPr/>
      <dgm:t>
        <a:bodyPr/>
        <a:lstStyle/>
        <a:p>
          <a:endParaRPr lang="en-US"/>
        </a:p>
      </dgm:t>
    </dgm:pt>
    <dgm:pt modelId="{721A5283-88A0-428E-908B-CA5FFF575F32}">
      <dgm:prSet phldrT="[Text]"/>
      <dgm:spPr/>
      <dgm:t>
        <a:bodyPr/>
        <a:lstStyle/>
        <a:p>
          <a:r>
            <a:rPr lang="en-US" dirty="0" smtClean="0"/>
            <a:t>Looking beneath the surface, to ensure safety exists</a:t>
          </a:r>
          <a:endParaRPr lang="en-US" dirty="0"/>
        </a:p>
      </dgm:t>
    </dgm:pt>
    <dgm:pt modelId="{9F9F6471-E7CB-46A7-9DB3-CC66F685F0C8}" type="parTrans" cxnId="{5E2C90BE-9EE8-4B72-BDAF-F7BDA34AE9AF}">
      <dgm:prSet/>
      <dgm:spPr/>
      <dgm:t>
        <a:bodyPr/>
        <a:lstStyle/>
        <a:p>
          <a:endParaRPr lang="en-US"/>
        </a:p>
      </dgm:t>
    </dgm:pt>
    <dgm:pt modelId="{C2D789B1-1283-430A-BD09-5514F3A522AF}" type="sibTrans" cxnId="{5E2C90BE-9EE8-4B72-BDAF-F7BDA34AE9AF}">
      <dgm:prSet/>
      <dgm:spPr/>
      <dgm:t>
        <a:bodyPr/>
        <a:lstStyle/>
        <a:p>
          <a:endParaRPr lang="en-US"/>
        </a:p>
      </dgm:t>
    </dgm:pt>
    <dgm:pt modelId="{2CECCC10-728E-4E42-AD48-9FADFC76BBFA}" type="pres">
      <dgm:prSet presAssocID="{82A65A8D-B84E-4F6B-98F0-B642A0A6C36D}" presName="compositeShape" presStyleCnt="0">
        <dgm:presLayoutVars>
          <dgm:chMax val="9"/>
          <dgm:dir/>
          <dgm:resizeHandles val="exact"/>
        </dgm:presLayoutVars>
      </dgm:prSet>
      <dgm:spPr/>
      <dgm:t>
        <a:bodyPr/>
        <a:lstStyle/>
        <a:p>
          <a:endParaRPr lang="en-US"/>
        </a:p>
      </dgm:t>
    </dgm:pt>
    <dgm:pt modelId="{A03218B8-83EB-44F1-9223-8B054399A227}" type="pres">
      <dgm:prSet presAssocID="{82A65A8D-B84E-4F6B-98F0-B642A0A6C36D}" presName="triangle1" presStyleLbl="node1" presStyleIdx="0" presStyleCnt="4">
        <dgm:presLayoutVars>
          <dgm:bulletEnabled val="1"/>
        </dgm:presLayoutVars>
      </dgm:prSet>
      <dgm:spPr/>
      <dgm:t>
        <a:bodyPr/>
        <a:lstStyle/>
        <a:p>
          <a:endParaRPr lang="en-US"/>
        </a:p>
      </dgm:t>
    </dgm:pt>
    <dgm:pt modelId="{B212CFF3-C2E7-4437-A667-BCCEB030BE27}" type="pres">
      <dgm:prSet presAssocID="{82A65A8D-B84E-4F6B-98F0-B642A0A6C36D}" presName="triangle2" presStyleLbl="node1" presStyleIdx="1" presStyleCnt="4">
        <dgm:presLayoutVars>
          <dgm:bulletEnabled val="1"/>
        </dgm:presLayoutVars>
      </dgm:prSet>
      <dgm:spPr/>
      <dgm:t>
        <a:bodyPr/>
        <a:lstStyle/>
        <a:p>
          <a:endParaRPr lang="en-US"/>
        </a:p>
      </dgm:t>
    </dgm:pt>
    <dgm:pt modelId="{32C2EBDB-6FDA-4267-80CA-8B6C1609C274}" type="pres">
      <dgm:prSet presAssocID="{82A65A8D-B84E-4F6B-98F0-B642A0A6C36D}" presName="triangle3" presStyleLbl="node1" presStyleIdx="2" presStyleCnt="4">
        <dgm:presLayoutVars>
          <dgm:bulletEnabled val="1"/>
        </dgm:presLayoutVars>
      </dgm:prSet>
      <dgm:spPr/>
      <dgm:t>
        <a:bodyPr/>
        <a:lstStyle/>
        <a:p>
          <a:endParaRPr lang="en-US"/>
        </a:p>
      </dgm:t>
    </dgm:pt>
    <dgm:pt modelId="{4D590299-3DA4-482B-9E74-C3B44F86C625}" type="pres">
      <dgm:prSet presAssocID="{82A65A8D-B84E-4F6B-98F0-B642A0A6C36D}" presName="triangle4" presStyleLbl="node1" presStyleIdx="3" presStyleCnt="4">
        <dgm:presLayoutVars>
          <dgm:bulletEnabled val="1"/>
        </dgm:presLayoutVars>
      </dgm:prSet>
      <dgm:spPr/>
      <dgm:t>
        <a:bodyPr/>
        <a:lstStyle/>
        <a:p>
          <a:endParaRPr lang="en-US"/>
        </a:p>
      </dgm:t>
    </dgm:pt>
  </dgm:ptLst>
  <dgm:cxnLst>
    <dgm:cxn modelId="{66A1B55A-8B2B-4043-8EEB-18D67189778B}" type="presOf" srcId="{82A65A8D-B84E-4F6B-98F0-B642A0A6C36D}" destId="{2CECCC10-728E-4E42-AD48-9FADFC76BBFA}" srcOrd="0" destOrd="0" presId="urn:microsoft.com/office/officeart/2005/8/layout/pyramid4"/>
    <dgm:cxn modelId="{AFCF98B9-B47B-413C-94E7-30C61D9F35A4}" type="presOf" srcId="{A6BD51D7-16DC-4622-92B3-684978A0E2E4}" destId="{32C2EBDB-6FDA-4267-80CA-8B6C1609C274}" srcOrd="0" destOrd="0" presId="urn:microsoft.com/office/officeart/2005/8/layout/pyramid4"/>
    <dgm:cxn modelId="{69B90252-7FCE-4426-8F38-A141FD660099}" type="presOf" srcId="{655710FD-3515-46A3-A359-A0120F693A1E}" destId="{A03218B8-83EB-44F1-9223-8B054399A227}" srcOrd="0" destOrd="0" presId="urn:microsoft.com/office/officeart/2005/8/layout/pyramid4"/>
    <dgm:cxn modelId="{C2CA4612-458D-4F7F-B158-66D0815DF752}" srcId="{82A65A8D-B84E-4F6B-98F0-B642A0A6C36D}" destId="{655710FD-3515-46A3-A359-A0120F693A1E}" srcOrd="0" destOrd="0" parTransId="{532BD3E3-9DB0-497A-BA0C-FB1AA897E570}" sibTransId="{5931BE95-F830-4E34-ACC6-063D5CBFBA24}"/>
    <dgm:cxn modelId="{5E2C90BE-9EE8-4B72-BDAF-F7BDA34AE9AF}" srcId="{82A65A8D-B84E-4F6B-98F0-B642A0A6C36D}" destId="{721A5283-88A0-428E-908B-CA5FFF575F32}" srcOrd="3" destOrd="0" parTransId="{9F9F6471-E7CB-46A7-9DB3-CC66F685F0C8}" sibTransId="{C2D789B1-1283-430A-BD09-5514F3A522AF}"/>
    <dgm:cxn modelId="{8B03D536-3D2D-4707-BAC1-39C2F3C374EE}" srcId="{82A65A8D-B84E-4F6B-98F0-B642A0A6C36D}" destId="{6D1540C6-FA9B-464D-8B2D-487CA27D1B47}" srcOrd="1" destOrd="0" parTransId="{76E6BEE7-8EFD-4938-9CDC-A57A77F1AF82}" sibTransId="{DACA7284-978E-4EDC-8533-5A055C6466EF}"/>
    <dgm:cxn modelId="{629E04F6-CDA6-44E2-9795-19C2B9B28897}" srcId="{82A65A8D-B84E-4F6B-98F0-B642A0A6C36D}" destId="{A6BD51D7-16DC-4622-92B3-684978A0E2E4}" srcOrd="2" destOrd="0" parTransId="{CA4738EE-A244-4AF1-B656-C614D50F6614}" sibTransId="{6995CD1A-4DA1-4B83-8AE3-37870FEF4F49}"/>
    <dgm:cxn modelId="{53E68BB2-518F-4534-9F17-2189B3CF4590}" type="presOf" srcId="{721A5283-88A0-428E-908B-CA5FFF575F32}" destId="{4D590299-3DA4-482B-9E74-C3B44F86C625}" srcOrd="0" destOrd="0" presId="urn:microsoft.com/office/officeart/2005/8/layout/pyramid4"/>
    <dgm:cxn modelId="{1E44CB47-6C6E-40DA-84CD-D6E4F03AE3B1}" type="presOf" srcId="{6D1540C6-FA9B-464D-8B2D-487CA27D1B47}" destId="{B212CFF3-C2E7-4437-A667-BCCEB030BE27}" srcOrd="0" destOrd="0" presId="urn:microsoft.com/office/officeart/2005/8/layout/pyramid4"/>
    <dgm:cxn modelId="{CD081C54-8E59-40E8-BE7F-78E04CADF7F4}" type="presParOf" srcId="{2CECCC10-728E-4E42-AD48-9FADFC76BBFA}" destId="{A03218B8-83EB-44F1-9223-8B054399A227}" srcOrd="0" destOrd="0" presId="urn:microsoft.com/office/officeart/2005/8/layout/pyramid4"/>
    <dgm:cxn modelId="{A278FCA7-ABEC-4276-8B4B-C7F89F800210}" type="presParOf" srcId="{2CECCC10-728E-4E42-AD48-9FADFC76BBFA}" destId="{B212CFF3-C2E7-4437-A667-BCCEB030BE27}" srcOrd="1" destOrd="0" presId="urn:microsoft.com/office/officeart/2005/8/layout/pyramid4"/>
    <dgm:cxn modelId="{4FC4626D-CD54-4D69-BB3D-AB7BC6F3DBA0}" type="presParOf" srcId="{2CECCC10-728E-4E42-AD48-9FADFC76BBFA}" destId="{32C2EBDB-6FDA-4267-80CA-8B6C1609C274}" srcOrd="2" destOrd="0" presId="urn:microsoft.com/office/officeart/2005/8/layout/pyramid4"/>
    <dgm:cxn modelId="{8C7EC1BF-F962-407C-9E2E-4400D7A5150A}" type="presParOf" srcId="{2CECCC10-728E-4E42-AD48-9FADFC76BBFA}" destId="{4D590299-3DA4-482B-9E74-C3B44F86C625}" srcOrd="3" destOrd="0" presId="urn:microsoft.com/office/officeart/2005/8/layout/pyramid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186C064-E26D-4172-B6F2-AE30E70CD4D0}" type="doc">
      <dgm:prSet loTypeId="urn:microsoft.com/office/officeart/2005/8/layout/venn2" loCatId="relationship" qsTypeId="urn:microsoft.com/office/officeart/2005/8/quickstyle/simple1" qsCatId="simple" csTypeId="urn:microsoft.com/office/officeart/2005/8/colors/colorful5" csCatId="colorful" phldr="1"/>
      <dgm:spPr/>
      <dgm:t>
        <a:bodyPr/>
        <a:lstStyle/>
        <a:p>
          <a:endParaRPr lang="en-US"/>
        </a:p>
      </dgm:t>
    </dgm:pt>
    <dgm:pt modelId="{32222855-E4BF-4CC7-A352-A1947B74BE3A}">
      <dgm:prSet phldrT="[Text]"/>
      <dgm:spPr/>
      <dgm:t>
        <a:bodyPr/>
        <a:lstStyle/>
        <a:p>
          <a:r>
            <a:rPr lang="en-US" dirty="0" smtClean="0"/>
            <a:t>Licensing </a:t>
          </a:r>
          <a:endParaRPr lang="en-US" dirty="0"/>
        </a:p>
      </dgm:t>
    </dgm:pt>
    <dgm:pt modelId="{CCB3BB83-FAFC-4276-B6B5-DA2C9CC0349C}" type="parTrans" cxnId="{E8D56277-E560-4C27-8D56-CD3B940A09B7}">
      <dgm:prSet/>
      <dgm:spPr/>
      <dgm:t>
        <a:bodyPr/>
        <a:lstStyle/>
        <a:p>
          <a:endParaRPr lang="en-US"/>
        </a:p>
      </dgm:t>
    </dgm:pt>
    <dgm:pt modelId="{B6017613-980C-44CA-BC62-AEA91E1C9D9F}" type="sibTrans" cxnId="{E8D56277-E560-4C27-8D56-CD3B940A09B7}">
      <dgm:prSet/>
      <dgm:spPr/>
      <dgm:t>
        <a:bodyPr/>
        <a:lstStyle/>
        <a:p>
          <a:endParaRPr lang="en-US"/>
        </a:p>
      </dgm:t>
    </dgm:pt>
    <dgm:pt modelId="{21596649-165D-4585-9EF8-CDD94CCF988D}">
      <dgm:prSet phldrT="[Text]"/>
      <dgm:spPr/>
      <dgm:t>
        <a:bodyPr/>
        <a:lstStyle/>
        <a:p>
          <a:r>
            <a:rPr lang="en-US" dirty="0" smtClean="0"/>
            <a:t>Adoption</a:t>
          </a:r>
          <a:endParaRPr lang="en-US" dirty="0"/>
        </a:p>
      </dgm:t>
    </dgm:pt>
    <dgm:pt modelId="{D9F76C5E-1B2C-4234-B28F-13F5135E72F1}" type="parTrans" cxnId="{C4D890BE-C64F-4AE4-AE4F-B572D7F462C0}">
      <dgm:prSet/>
      <dgm:spPr/>
      <dgm:t>
        <a:bodyPr/>
        <a:lstStyle/>
        <a:p>
          <a:endParaRPr lang="en-US"/>
        </a:p>
      </dgm:t>
    </dgm:pt>
    <dgm:pt modelId="{22F2E82B-BF30-4951-B5FF-02F508E04719}" type="sibTrans" cxnId="{C4D890BE-C64F-4AE4-AE4F-B572D7F462C0}">
      <dgm:prSet/>
      <dgm:spPr/>
      <dgm:t>
        <a:bodyPr/>
        <a:lstStyle/>
        <a:p>
          <a:endParaRPr lang="en-US"/>
        </a:p>
      </dgm:t>
    </dgm:pt>
    <dgm:pt modelId="{C1DB8786-B8B6-45B1-B09C-5C042FA00A01}">
      <dgm:prSet phldrT="[Text]"/>
      <dgm:spPr/>
      <dgm:t>
        <a:bodyPr/>
        <a:lstStyle/>
        <a:p>
          <a:r>
            <a:rPr lang="en-US" dirty="0" smtClean="0"/>
            <a:t>Foster Care</a:t>
          </a:r>
          <a:endParaRPr lang="en-US" dirty="0"/>
        </a:p>
      </dgm:t>
    </dgm:pt>
    <dgm:pt modelId="{AA174C01-105E-4E2D-BF02-4F7918110A0B}" type="parTrans" cxnId="{7C8D8375-12D6-46DC-A4FA-6C6314B6A7D5}">
      <dgm:prSet/>
      <dgm:spPr/>
      <dgm:t>
        <a:bodyPr/>
        <a:lstStyle/>
        <a:p>
          <a:endParaRPr lang="en-US"/>
        </a:p>
      </dgm:t>
    </dgm:pt>
    <dgm:pt modelId="{79996F40-A863-4D20-AE90-33896558533B}" type="sibTrans" cxnId="{7C8D8375-12D6-46DC-A4FA-6C6314B6A7D5}">
      <dgm:prSet/>
      <dgm:spPr/>
      <dgm:t>
        <a:bodyPr/>
        <a:lstStyle/>
        <a:p>
          <a:endParaRPr lang="en-US"/>
        </a:p>
      </dgm:t>
    </dgm:pt>
    <dgm:pt modelId="{9C190CC6-B20B-443C-9F9D-111A2E6D8090}">
      <dgm:prSet phldrT="[Text]"/>
      <dgm:spPr/>
      <dgm:t>
        <a:bodyPr/>
        <a:lstStyle/>
        <a:p>
          <a:r>
            <a:rPr lang="en-US" dirty="0" smtClean="0"/>
            <a:t>Child safety</a:t>
          </a:r>
          <a:endParaRPr lang="en-US" dirty="0"/>
        </a:p>
      </dgm:t>
    </dgm:pt>
    <dgm:pt modelId="{914FA66D-534F-4EB2-BA1C-08E598F14BF5}" type="parTrans" cxnId="{94BFC6E8-CB0E-4BF0-ABBF-31B380598609}">
      <dgm:prSet/>
      <dgm:spPr/>
      <dgm:t>
        <a:bodyPr/>
        <a:lstStyle/>
        <a:p>
          <a:endParaRPr lang="en-US"/>
        </a:p>
      </dgm:t>
    </dgm:pt>
    <dgm:pt modelId="{706F4ABA-585F-433B-8381-4070F00D7C27}" type="sibTrans" cxnId="{94BFC6E8-CB0E-4BF0-ABBF-31B380598609}">
      <dgm:prSet/>
      <dgm:spPr/>
      <dgm:t>
        <a:bodyPr/>
        <a:lstStyle/>
        <a:p>
          <a:endParaRPr lang="en-US"/>
        </a:p>
      </dgm:t>
    </dgm:pt>
    <dgm:pt modelId="{939CA014-1F38-43A9-AC4D-6DEAD2689212}">
      <dgm:prSet phldrT="[Text]"/>
      <dgm:spPr/>
      <dgm:t>
        <a:bodyPr/>
        <a:lstStyle/>
        <a:p>
          <a:r>
            <a:rPr lang="en-US" dirty="0" smtClean="0"/>
            <a:t>CPS</a:t>
          </a:r>
          <a:endParaRPr lang="en-US" dirty="0"/>
        </a:p>
      </dgm:t>
    </dgm:pt>
    <dgm:pt modelId="{D1133D85-9C2F-4301-B60A-EBB4EC8D6DE5}" type="parTrans" cxnId="{50112961-3C21-45D5-9115-F687C66B2B24}">
      <dgm:prSet/>
      <dgm:spPr/>
      <dgm:t>
        <a:bodyPr/>
        <a:lstStyle/>
        <a:p>
          <a:endParaRPr lang="en-US"/>
        </a:p>
      </dgm:t>
    </dgm:pt>
    <dgm:pt modelId="{73AA8A87-4972-4A64-A73A-BD2DBDA45E58}" type="sibTrans" cxnId="{50112961-3C21-45D5-9115-F687C66B2B24}">
      <dgm:prSet/>
      <dgm:spPr/>
      <dgm:t>
        <a:bodyPr/>
        <a:lstStyle/>
        <a:p>
          <a:endParaRPr lang="en-US"/>
        </a:p>
      </dgm:t>
    </dgm:pt>
    <dgm:pt modelId="{D6EEA3BC-EAFA-4AE1-AC23-4EFE62A04F58}" type="pres">
      <dgm:prSet presAssocID="{4186C064-E26D-4172-B6F2-AE30E70CD4D0}" presName="Name0" presStyleCnt="0">
        <dgm:presLayoutVars>
          <dgm:chMax val="7"/>
          <dgm:resizeHandles val="exact"/>
        </dgm:presLayoutVars>
      </dgm:prSet>
      <dgm:spPr/>
      <dgm:t>
        <a:bodyPr/>
        <a:lstStyle/>
        <a:p>
          <a:endParaRPr lang="en-US"/>
        </a:p>
      </dgm:t>
    </dgm:pt>
    <dgm:pt modelId="{416AC302-704C-45D0-BFBB-1C0BA5FAF3D1}" type="pres">
      <dgm:prSet presAssocID="{4186C064-E26D-4172-B6F2-AE30E70CD4D0}" presName="comp1" presStyleCnt="0"/>
      <dgm:spPr/>
    </dgm:pt>
    <dgm:pt modelId="{A8CBA280-F00D-4214-81BB-1BCE3F1154D6}" type="pres">
      <dgm:prSet presAssocID="{4186C064-E26D-4172-B6F2-AE30E70CD4D0}" presName="circle1" presStyleLbl="node1" presStyleIdx="0" presStyleCnt="5"/>
      <dgm:spPr/>
      <dgm:t>
        <a:bodyPr/>
        <a:lstStyle/>
        <a:p>
          <a:endParaRPr lang="en-US"/>
        </a:p>
      </dgm:t>
    </dgm:pt>
    <dgm:pt modelId="{D1944792-C073-465E-A788-34EA612EF3C0}" type="pres">
      <dgm:prSet presAssocID="{4186C064-E26D-4172-B6F2-AE30E70CD4D0}" presName="c1text" presStyleLbl="node1" presStyleIdx="0" presStyleCnt="5">
        <dgm:presLayoutVars>
          <dgm:bulletEnabled val="1"/>
        </dgm:presLayoutVars>
      </dgm:prSet>
      <dgm:spPr/>
      <dgm:t>
        <a:bodyPr/>
        <a:lstStyle/>
        <a:p>
          <a:endParaRPr lang="en-US"/>
        </a:p>
      </dgm:t>
    </dgm:pt>
    <dgm:pt modelId="{F1448B0A-053E-431A-A383-5452E447DDC3}" type="pres">
      <dgm:prSet presAssocID="{4186C064-E26D-4172-B6F2-AE30E70CD4D0}" presName="comp2" presStyleCnt="0"/>
      <dgm:spPr/>
    </dgm:pt>
    <dgm:pt modelId="{D949432E-7BDC-43C7-AB8C-F9ED02FC4DDB}" type="pres">
      <dgm:prSet presAssocID="{4186C064-E26D-4172-B6F2-AE30E70CD4D0}" presName="circle2" presStyleLbl="node1" presStyleIdx="1" presStyleCnt="5"/>
      <dgm:spPr/>
      <dgm:t>
        <a:bodyPr/>
        <a:lstStyle/>
        <a:p>
          <a:endParaRPr lang="en-US"/>
        </a:p>
      </dgm:t>
    </dgm:pt>
    <dgm:pt modelId="{96177B23-EC06-48B9-8CE1-48CA5D42C41F}" type="pres">
      <dgm:prSet presAssocID="{4186C064-E26D-4172-B6F2-AE30E70CD4D0}" presName="c2text" presStyleLbl="node1" presStyleIdx="1" presStyleCnt="5">
        <dgm:presLayoutVars>
          <dgm:bulletEnabled val="1"/>
        </dgm:presLayoutVars>
      </dgm:prSet>
      <dgm:spPr/>
      <dgm:t>
        <a:bodyPr/>
        <a:lstStyle/>
        <a:p>
          <a:endParaRPr lang="en-US"/>
        </a:p>
      </dgm:t>
    </dgm:pt>
    <dgm:pt modelId="{64BDBCC1-FD2D-488D-8826-B5ECD5BDCC66}" type="pres">
      <dgm:prSet presAssocID="{4186C064-E26D-4172-B6F2-AE30E70CD4D0}" presName="comp3" presStyleCnt="0"/>
      <dgm:spPr/>
    </dgm:pt>
    <dgm:pt modelId="{313DDFF4-2F8A-48F4-82A2-5D469D1CC27A}" type="pres">
      <dgm:prSet presAssocID="{4186C064-E26D-4172-B6F2-AE30E70CD4D0}" presName="circle3" presStyleLbl="node1" presStyleIdx="2" presStyleCnt="5"/>
      <dgm:spPr/>
      <dgm:t>
        <a:bodyPr/>
        <a:lstStyle/>
        <a:p>
          <a:endParaRPr lang="en-US"/>
        </a:p>
      </dgm:t>
    </dgm:pt>
    <dgm:pt modelId="{CFCD8A87-1BDE-4099-BA5A-8DC42B145355}" type="pres">
      <dgm:prSet presAssocID="{4186C064-E26D-4172-B6F2-AE30E70CD4D0}" presName="c3text" presStyleLbl="node1" presStyleIdx="2" presStyleCnt="5">
        <dgm:presLayoutVars>
          <dgm:bulletEnabled val="1"/>
        </dgm:presLayoutVars>
      </dgm:prSet>
      <dgm:spPr/>
      <dgm:t>
        <a:bodyPr/>
        <a:lstStyle/>
        <a:p>
          <a:endParaRPr lang="en-US"/>
        </a:p>
      </dgm:t>
    </dgm:pt>
    <dgm:pt modelId="{75386935-7950-468F-98AF-5033946C240D}" type="pres">
      <dgm:prSet presAssocID="{4186C064-E26D-4172-B6F2-AE30E70CD4D0}" presName="comp4" presStyleCnt="0"/>
      <dgm:spPr/>
    </dgm:pt>
    <dgm:pt modelId="{8CF1B3E9-E2F3-431D-8827-F28845F2F5A2}" type="pres">
      <dgm:prSet presAssocID="{4186C064-E26D-4172-B6F2-AE30E70CD4D0}" presName="circle4" presStyleLbl="node1" presStyleIdx="3" presStyleCnt="5"/>
      <dgm:spPr/>
      <dgm:t>
        <a:bodyPr/>
        <a:lstStyle/>
        <a:p>
          <a:endParaRPr lang="en-US"/>
        </a:p>
      </dgm:t>
    </dgm:pt>
    <dgm:pt modelId="{00413C72-32D2-479E-AC91-05BDFFEDA224}" type="pres">
      <dgm:prSet presAssocID="{4186C064-E26D-4172-B6F2-AE30E70CD4D0}" presName="c4text" presStyleLbl="node1" presStyleIdx="3" presStyleCnt="5">
        <dgm:presLayoutVars>
          <dgm:bulletEnabled val="1"/>
        </dgm:presLayoutVars>
      </dgm:prSet>
      <dgm:spPr/>
      <dgm:t>
        <a:bodyPr/>
        <a:lstStyle/>
        <a:p>
          <a:endParaRPr lang="en-US"/>
        </a:p>
      </dgm:t>
    </dgm:pt>
    <dgm:pt modelId="{F6F6AFB6-2669-402C-81AD-E1B9F03B27D0}" type="pres">
      <dgm:prSet presAssocID="{4186C064-E26D-4172-B6F2-AE30E70CD4D0}" presName="comp5" presStyleCnt="0"/>
      <dgm:spPr/>
    </dgm:pt>
    <dgm:pt modelId="{79391B7B-9AA4-4976-81E0-5562ACB93642}" type="pres">
      <dgm:prSet presAssocID="{4186C064-E26D-4172-B6F2-AE30E70CD4D0}" presName="circle5" presStyleLbl="node1" presStyleIdx="4" presStyleCnt="5"/>
      <dgm:spPr/>
      <dgm:t>
        <a:bodyPr/>
        <a:lstStyle/>
        <a:p>
          <a:endParaRPr lang="en-US"/>
        </a:p>
      </dgm:t>
    </dgm:pt>
    <dgm:pt modelId="{F5D8BA67-6B2F-414E-8EEC-E5FB88EA0AD7}" type="pres">
      <dgm:prSet presAssocID="{4186C064-E26D-4172-B6F2-AE30E70CD4D0}" presName="c5text" presStyleLbl="node1" presStyleIdx="4" presStyleCnt="5">
        <dgm:presLayoutVars>
          <dgm:bulletEnabled val="1"/>
        </dgm:presLayoutVars>
      </dgm:prSet>
      <dgm:spPr/>
      <dgm:t>
        <a:bodyPr/>
        <a:lstStyle/>
        <a:p>
          <a:endParaRPr lang="en-US"/>
        </a:p>
      </dgm:t>
    </dgm:pt>
  </dgm:ptLst>
  <dgm:cxnLst>
    <dgm:cxn modelId="{50112961-3C21-45D5-9115-F687C66B2B24}" srcId="{4186C064-E26D-4172-B6F2-AE30E70CD4D0}" destId="{939CA014-1F38-43A9-AC4D-6DEAD2689212}" srcOrd="3" destOrd="0" parTransId="{D1133D85-9C2F-4301-B60A-EBB4EC8D6DE5}" sibTransId="{73AA8A87-4972-4A64-A73A-BD2DBDA45E58}"/>
    <dgm:cxn modelId="{2858046D-8BA5-47FC-AEDD-FD5A888DD705}" type="presOf" srcId="{32222855-E4BF-4CC7-A352-A1947B74BE3A}" destId="{D1944792-C073-465E-A788-34EA612EF3C0}" srcOrd="1" destOrd="0" presId="urn:microsoft.com/office/officeart/2005/8/layout/venn2"/>
    <dgm:cxn modelId="{F6240D08-9ADE-4B3A-8418-B2D72DE85869}" type="presOf" srcId="{9C190CC6-B20B-443C-9F9D-111A2E6D8090}" destId="{F5D8BA67-6B2F-414E-8EEC-E5FB88EA0AD7}" srcOrd="1" destOrd="0" presId="urn:microsoft.com/office/officeart/2005/8/layout/venn2"/>
    <dgm:cxn modelId="{69BCEFE6-DB1A-4A49-84BF-66AB9EB16DC9}" type="presOf" srcId="{C1DB8786-B8B6-45B1-B09C-5C042FA00A01}" destId="{313DDFF4-2F8A-48F4-82A2-5D469D1CC27A}" srcOrd="0" destOrd="0" presId="urn:microsoft.com/office/officeart/2005/8/layout/venn2"/>
    <dgm:cxn modelId="{2E90FFBA-2977-448E-8D72-FA68842A0A19}" type="presOf" srcId="{21596649-165D-4585-9EF8-CDD94CCF988D}" destId="{96177B23-EC06-48B9-8CE1-48CA5D42C41F}" srcOrd="1" destOrd="0" presId="urn:microsoft.com/office/officeart/2005/8/layout/venn2"/>
    <dgm:cxn modelId="{C4D890BE-C64F-4AE4-AE4F-B572D7F462C0}" srcId="{4186C064-E26D-4172-B6F2-AE30E70CD4D0}" destId="{21596649-165D-4585-9EF8-CDD94CCF988D}" srcOrd="1" destOrd="0" parTransId="{D9F76C5E-1B2C-4234-B28F-13F5135E72F1}" sibTransId="{22F2E82B-BF30-4951-B5FF-02F508E04719}"/>
    <dgm:cxn modelId="{25E58F9A-277E-4AA6-9703-C9DA37EBB20A}" type="presOf" srcId="{939CA014-1F38-43A9-AC4D-6DEAD2689212}" destId="{00413C72-32D2-479E-AC91-05BDFFEDA224}" srcOrd="1" destOrd="0" presId="urn:microsoft.com/office/officeart/2005/8/layout/venn2"/>
    <dgm:cxn modelId="{B4BAD062-B0CD-4E92-B62F-5C8140943134}" type="presOf" srcId="{32222855-E4BF-4CC7-A352-A1947B74BE3A}" destId="{A8CBA280-F00D-4214-81BB-1BCE3F1154D6}" srcOrd="0" destOrd="0" presId="urn:microsoft.com/office/officeart/2005/8/layout/venn2"/>
    <dgm:cxn modelId="{94BFC6E8-CB0E-4BF0-ABBF-31B380598609}" srcId="{4186C064-E26D-4172-B6F2-AE30E70CD4D0}" destId="{9C190CC6-B20B-443C-9F9D-111A2E6D8090}" srcOrd="4" destOrd="0" parTransId="{914FA66D-534F-4EB2-BA1C-08E598F14BF5}" sibTransId="{706F4ABA-585F-433B-8381-4070F00D7C27}"/>
    <dgm:cxn modelId="{144FB085-A1B8-40A7-BADE-B3ACA037A160}" type="presOf" srcId="{4186C064-E26D-4172-B6F2-AE30E70CD4D0}" destId="{D6EEA3BC-EAFA-4AE1-AC23-4EFE62A04F58}" srcOrd="0" destOrd="0" presId="urn:microsoft.com/office/officeart/2005/8/layout/venn2"/>
    <dgm:cxn modelId="{DCCC19F6-ED9E-4C40-B5A8-2BADB862997C}" type="presOf" srcId="{21596649-165D-4585-9EF8-CDD94CCF988D}" destId="{D949432E-7BDC-43C7-AB8C-F9ED02FC4DDB}" srcOrd="0" destOrd="0" presId="urn:microsoft.com/office/officeart/2005/8/layout/venn2"/>
    <dgm:cxn modelId="{7C8D8375-12D6-46DC-A4FA-6C6314B6A7D5}" srcId="{4186C064-E26D-4172-B6F2-AE30E70CD4D0}" destId="{C1DB8786-B8B6-45B1-B09C-5C042FA00A01}" srcOrd="2" destOrd="0" parTransId="{AA174C01-105E-4E2D-BF02-4F7918110A0B}" sibTransId="{79996F40-A863-4D20-AE90-33896558533B}"/>
    <dgm:cxn modelId="{4BB71297-A54C-4F52-8000-B012D2325D24}" type="presOf" srcId="{C1DB8786-B8B6-45B1-B09C-5C042FA00A01}" destId="{CFCD8A87-1BDE-4099-BA5A-8DC42B145355}" srcOrd="1" destOrd="0" presId="urn:microsoft.com/office/officeart/2005/8/layout/venn2"/>
    <dgm:cxn modelId="{1C95B039-53C1-46A2-9A3E-C0C081E853CE}" type="presOf" srcId="{939CA014-1F38-43A9-AC4D-6DEAD2689212}" destId="{8CF1B3E9-E2F3-431D-8827-F28845F2F5A2}" srcOrd="0" destOrd="0" presId="urn:microsoft.com/office/officeart/2005/8/layout/venn2"/>
    <dgm:cxn modelId="{E8D56277-E560-4C27-8D56-CD3B940A09B7}" srcId="{4186C064-E26D-4172-B6F2-AE30E70CD4D0}" destId="{32222855-E4BF-4CC7-A352-A1947B74BE3A}" srcOrd="0" destOrd="0" parTransId="{CCB3BB83-FAFC-4276-B6B5-DA2C9CC0349C}" sibTransId="{B6017613-980C-44CA-BC62-AEA91E1C9D9F}"/>
    <dgm:cxn modelId="{B434D46B-5C47-4869-A1A9-07EE4F5819D1}" type="presOf" srcId="{9C190CC6-B20B-443C-9F9D-111A2E6D8090}" destId="{79391B7B-9AA4-4976-81E0-5562ACB93642}" srcOrd="0" destOrd="0" presId="urn:microsoft.com/office/officeart/2005/8/layout/venn2"/>
    <dgm:cxn modelId="{86B67C24-8C21-4B29-82C0-2E9EBA815911}" type="presParOf" srcId="{D6EEA3BC-EAFA-4AE1-AC23-4EFE62A04F58}" destId="{416AC302-704C-45D0-BFBB-1C0BA5FAF3D1}" srcOrd="0" destOrd="0" presId="urn:microsoft.com/office/officeart/2005/8/layout/venn2"/>
    <dgm:cxn modelId="{248EA35E-972D-4520-B556-F4744E9B9E5D}" type="presParOf" srcId="{416AC302-704C-45D0-BFBB-1C0BA5FAF3D1}" destId="{A8CBA280-F00D-4214-81BB-1BCE3F1154D6}" srcOrd="0" destOrd="0" presId="urn:microsoft.com/office/officeart/2005/8/layout/venn2"/>
    <dgm:cxn modelId="{D1A827B7-3299-4447-85BD-180E0740F065}" type="presParOf" srcId="{416AC302-704C-45D0-BFBB-1C0BA5FAF3D1}" destId="{D1944792-C073-465E-A788-34EA612EF3C0}" srcOrd="1" destOrd="0" presId="urn:microsoft.com/office/officeart/2005/8/layout/venn2"/>
    <dgm:cxn modelId="{CADD63AA-81C3-474B-9672-64097421BCF7}" type="presParOf" srcId="{D6EEA3BC-EAFA-4AE1-AC23-4EFE62A04F58}" destId="{F1448B0A-053E-431A-A383-5452E447DDC3}" srcOrd="1" destOrd="0" presId="urn:microsoft.com/office/officeart/2005/8/layout/venn2"/>
    <dgm:cxn modelId="{78A1E1CF-C867-45A5-9AF5-46AE29F15FCB}" type="presParOf" srcId="{F1448B0A-053E-431A-A383-5452E447DDC3}" destId="{D949432E-7BDC-43C7-AB8C-F9ED02FC4DDB}" srcOrd="0" destOrd="0" presId="urn:microsoft.com/office/officeart/2005/8/layout/venn2"/>
    <dgm:cxn modelId="{522A0FAA-682B-4E06-96EA-9E6C182D984B}" type="presParOf" srcId="{F1448B0A-053E-431A-A383-5452E447DDC3}" destId="{96177B23-EC06-48B9-8CE1-48CA5D42C41F}" srcOrd="1" destOrd="0" presId="urn:microsoft.com/office/officeart/2005/8/layout/venn2"/>
    <dgm:cxn modelId="{4DAF728E-E83B-47AD-8072-36AFDA2E7515}" type="presParOf" srcId="{D6EEA3BC-EAFA-4AE1-AC23-4EFE62A04F58}" destId="{64BDBCC1-FD2D-488D-8826-B5ECD5BDCC66}" srcOrd="2" destOrd="0" presId="urn:microsoft.com/office/officeart/2005/8/layout/venn2"/>
    <dgm:cxn modelId="{15870641-5767-47A7-98C3-9F73FBF296C4}" type="presParOf" srcId="{64BDBCC1-FD2D-488D-8826-B5ECD5BDCC66}" destId="{313DDFF4-2F8A-48F4-82A2-5D469D1CC27A}" srcOrd="0" destOrd="0" presId="urn:microsoft.com/office/officeart/2005/8/layout/venn2"/>
    <dgm:cxn modelId="{3935FBBC-CDA4-4964-8EDD-1911099DA456}" type="presParOf" srcId="{64BDBCC1-FD2D-488D-8826-B5ECD5BDCC66}" destId="{CFCD8A87-1BDE-4099-BA5A-8DC42B145355}" srcOrd="1" destOrd="0" presId="urn:microsoft.com/office/officeart/2005/8/layout/venn2"/>
    <dgm:cxn modelId="{04BF581E-0CE9-4CFB-BDC6-E16D8BFA1927}" type="presParOf" srcId="{D6EEA3BC-EAFA-4AE1-AC23-4EFE62A04F58}" destId="{75386935-7950-468F-98AF-5033946C240D}" srcOrd="3" destOrd="0" presId="urn:microsoft.com/office/officeart/2005/8/layout/venn2"/>
    <dgm:cxn modelId="{7DD722C1-2402-4790-8C4D-7A4787446382}" type="presParOf" srcId="{75386935-7950-468F-98AF-5033946C240D}" destId="{8CF1B3E9-E2F3-431D-8827-F28845F2F5A2}" srcOrd="0" destOrd="0" presId="urn:microsoft.com/office/officeart/2005/8/layout/venn2"/>
    <dgm:cxn modelId="{08BBA60F-6159-4DDA-9B15-F29665F386E8}" type="presParOf" srcId="{75386935-7950-468F-98AF-5033946C240D}" destId="{00413C72-32D2-479E-AC91-05BDFFEDA224}" srcOrd="1" destOrd="0" presId="urn:microsoft.com/office/officeart/2005/8/layout/venn2"/>
    <dgm:cxn modelId="{7F350172-3ECC-40B6-A9F1-66D88ED5821C}" type="presParOf" srcId="{D6EEA3BC-EAFA-4AE1-AC23-4EFE62A04F58}" destId="{F6F6AFB6-2669-402C-81AD-E1B9F03B27D0}" srcOrd="4" destOrd="0" presId="urn:microsoft.com/office/officeart/2005/8/layout/venn2"/>
    <dgm:cxn modelId="{42E543FD-4222-464F-BA14-7F61A5F3AFD8}" type="presParOf" srcId="{F6F6AFB6-2669-402C-81AD-E1B9F03B27D0}" destId="{79391B7B-9AA4-4976-81E0-5562ACB93642}" srcOrd="0" destOrd="0" presId="urn:microsoft.com/office/officeart/2005/8/layout/venn2"/>
    <dgm:cxn modelId="{213F5F57-8206-468E-B3FD-798BDAF41F61}" type="presParOf" srcId="{F6F6AFB6-2669-402C-81AD-E1B9F03B27D0}" destId="{F5D8BA67-6B2F-414E-8EEC-E5FB88EA0AD7}" srcOrd="1" destOrd="0" presId="urn:microsoft.com/office/officeart/2005/8/layout/ven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9F1C342-6A15-4F63-8359-B473FD8571AA}" type="doc">
      <dgm:prSet loTypeId="urn:microsoft.com/office/officeart/2009/3/layout/IncreasingArrowsProcess" loCatId="process" qsTypeId="urn:microsoft.com/office/officeart/2005/8/quickstyle/simple1" qsCatId="simple" csTypeId="urn:microsoft.com/office/officeart/2005/8/colors/accent1_2" csCatId="accent1" phldr="1"/>
      <dgm:spPr/>
      <dgm:t>
        <a:bodyPr/>
        <a:lstStyle/>
        <a:p>
          <a:endParaRPr lang="en-US"/>
        </a:p>
      </dgm:t>
    </dgm:pt>
    <dgm:pt modelId="{00EBDD88-8D91-46BB-AF96-0E96432F8F25}">
      <dgm:prSet phldrT="[Text]"/>
      <dgm:spPr/>
      <dgm:t>
        <a:bodyPr/>
        <a:lstStyle/>
        <a:p>
          <a:r>
            <a:rPr lang="en-US" dirty="0" smtClean="0"/>
            <a:t>Soft skills</a:t>
          </a:r>
          <a:endParaRPr lang="en-US" dirty="0"/>
        </a:p>
      </dgm:t>
    </dgm:pt>
    <dgm:pt modelId="{ACD28A97-59A7-4C48-8035-E18B66436B61}" type="parTrans" cxnId="{60F8E4F0-2A54-4BBC-8E2D-BCC666CFE2BE}">
      <dgm:prSet/>
      <dgm:spPr/>
      <dgm:t>
        <a:bodyPr/>
        <a:lstStyle/>
        <a:p>
          <a:endParaRPr lang="en-US"/>
        </a:p>
      </dgm:t>
    </dgm:pt>
    <dgm:pt modelId="{1A86ECD0-018F-4B00-BDD9-72DCC45314BC}" type="sibTrans" cxnId="{60F8E4F0-2A54-4BBC-8E2D-BCC666CFE2BE}">
      <dgm:prSet/>
      <dgm:spPr/>
      <dgm:t>
        <a:bodyPr/>
        <a:lstStyle/>
        <a:p>
          <a:endParaRPr lang="en-US"/>
        </a:p>
      </dgm:t>
    </dgm:pt>
    <dgm:pt modelId="{E9BF52AE-3CEC-4FDB-AE17-A4F7E3FBB41C}">
      <dgm:prSet phldrT="[Text]" custT="1"/>
      <dgm:spPr/>
      <dgm:t>
        <a:bodyPr/>
        <a:lstStyle/>
        <a:p>
          <a:r>
            <a:rPr lang="en-US" sz="2400" dirty="0" smtClean="0"/>
            <a:t>Work as a team with co-workers</a:t>
          </a:r>
          <a:endParaRPr lang="en-US" sz="2400" dirty="0"/>
        </a:p>
      </dgm:t>
    </dgm:pt>
    <dgm:pt modelId="{AB75A5FE-9884-4BFA-B614-673FBDC1D347}" type="parTrans" cxnId="{35454184-AA70-440E-A409-DC27A0830476}">
      <dgm:prSet/>
      <dgm:spPr/>
      <dgm:t>
        <a:bodyPr/>
        <a:lstStyle/>
        <a:p>
          <a:endParaRPr lang="en-US"/>
        </a:p>
      </dgm:t>
    </dgm:pt>
    <dgm:pt modelId="{17E505FD-C4F5-4E89-9610-3F828FB6DDDE}" type="sibTrans" cxnId="{35454184-AA70-440E-A409-DC27A0830476}">
      <dgm:prSet/>
      <dgm:spPr/>
      <dgm:t>
        <a:bodyPr/>
        <a:lstStyle/>
        <a:p>
          <a:endParaRPr lang="en-US"/>
        </a:p>
      </dgm:t>
    </dgm:pt>
    <dgm:pt modelId="{D0B48129-D353-4075-9D9A-83FE48DFD72A}">
      <dgm:prSet phldrT="[Text]"/>
      <dgm:spPr/>
      <dgm:t>
        <a:bodyPr/>
        <a:lstStyle/>
        <a:p>
          <a:r>
            <a:rPr lang="en-US" dirty="0" smtClean="0"/>
            <a:t>Hard skills</a:t>
          </a:r>
          <a:endParaRPr lang="en-US" dirty="0"/>
        </a:p>
      </dgm:t>
    </dgm:pt>
    <dgm:pt modelId="{9AF649BB-27AE-45B2-8076-010AC44123E8}" type="parTrans" cxnId="{EF844F8B-9E51-431B-BDB0-157A2C89DD27}">
      <dgm:prSet/>
      <dgm:spPr/>
      <dgm:t>
        <a:bodyPr/>
        <a:lstStyle/>
        <a:p>
          <a:endParaRPr lang="en-US"/>
        </a:p>
      </dgm:t>
    </dgm:pt>
    <dgm:pt modelId="{84F4830A-F774-41BA-814B-565F6EA552CF}" type="sibTrans" cxnId="{EF844F8B-9E51-431B-BDB0-157A2C89DD27}">
      <dgm:prSet/>
      <dgm:spPr/>
      <dgm:t>
        <a:bodyPr/>
        <a:lstStyle/>
        <a:p>
          <a:endParaRPr lang="en-US"/>
        </a:p>
      </dgm:t>
    </dgm:pt>
    <dgm:pt modelId="{BD506E17-8CAB-47C9-ADA6-A92003674544}">
      <dgm:prSet phldrT="[Text]" custT="1"/>
      <dgm:spPr/>
      <dgm:t>
        <a:bodyPr/>
        <a:lstStyle/>
        <a:p>
          <a:r>
            <a:rPr lang="en-US" sz="2400" dirty="0" smtClean="0"/>
            <a:t>Read and be aware of changing laws</a:t>
          </a:r>
          <a:endParaRPr lang="en-US" sz="2400" dirty="0"/>
        </a:p>
      </dgm:t>
    </dgm:pt>
    <dgm:pt modelId="{68FA2504-46F1-4C5C-B998-8360F434128B}" type="parTrans" cxnId="{DD37D145-BCBB-4385-AF7C-8284DA805057}">
      <dgm:prSet/>
      <dgm:spPr/>
      <dgm:t>
        <a:bodyPr/>
        <a:lstStyle/>
        <a:p>
          <a:endParaRPr lang="en-US"/>
        </a:p>
      </dgm:t>
    </dgm:pt>
    <dgm:pt modelId="{064F16D8-5037-432F-822B-B4D1BCFD8074}" type="sibTrans" cxnId="{DD37D145-BCBB-4385-AF7C-8284DA805057}">
      <dgm:prSet/>
      <dgm:spPr/>
      <dgm:t>
        <a:bodyPr/>
        <a:lstStyle/>
        <a:p>
          <a:endParaRPr lang="en-US"/>
        </a:p>
      </dgm:t>
    </dgm:pt>
    <dgm:pt modelId="{050283B1-AAB2-41D2-9B23-32D0E860F299}">
      <dgm:prSet phldrT="[Text]"/>
      <dgm:spPr/>
      <dgm:t>
        <a:bodyPr/>
        <a:lstStyle/>
        <a:p>
          <a:r>
            <a:rPr lang="en-US" dirty="0" smtClean="0"/>
            <a:t>Knowledge</a:t>
          </a:r>
          <a:endParaRPr lang="en-US" dirty="0"/>
        </a:p>
      </dgm:t>
    </dgm:pt>
    <dgm:pt modelId="{0FCAA0F5-8DFB-43AA-9991-45198D57BA4B}" type="parTrans" cxnId="{DE18EE69-99C9-40AF-8440-5226AB1CEA99}">
      <dgm:prSet/>
      <dgm:spPr/>
      <dgm:t>
        <a:bodyPr/>
        <a:lstStyle/>
        <a:p>
          <a:endParaRPr lang="en-US"/>
        </a:p>
      </dgm:t>
    </dgm:pt>
    <dgm:pt modelId="{AE9EB3C9-35E2-470F-AA7A-DAF567A276DF}" type="sibTrans" cxnId="{DE18EE69-99C9-40AF-8440-5226AB1CEA99}">
      <dgm:prSet/>
      <dgm:spPr/>
      <dgm:t>
        <a:bodyPr/>
        <a:lstStyle/>
        <a:p>
          <a:endParaRPr lang="en-US"/>
        </a:p>
      </dgm:t>
    </dgm:pt>
    <dgm:pt modelId="{2A8564DD-00DE-47CA-BA38-3BFD680714F6}">
      <dgm:prSet phldrT="[Text]" custT="1"/>
      <dgm:spPr/>
      <dgm:t>
        <a:bodyPr/>
        <a:lstStyle/>
        <a:p>
          <a:r>
            <a:rPr lang="en-US" sz="2400" dirty="0" smtClean="0"/>
            <a:t>Don’t be afraid to ask questions</a:t>
          </a:r>
          <a:r>
            <a:rPr lang="en-US" sz="1700" dirty="0" smtClean="0"/>
            <a:t>. </a:t>
          </a:r>
          <a:endParaRPr lang="en-US" sz="1700" dirty="0"/>
        </a:p>
      </dgm:t>
    </dgm:pt>
    <dgm:pt modelId="{15F723A3-0D05-476E-9F74-B4EA515380F5}" type="parTrans" cxnId="{9A432C70-2DEB-4894-92DC-386454290D27}">
      <dgm:prSet/>
      <dgm:spPr/>
      <dgm:t>
        <a:bodyPr/>
        <a:lstStyle/>
        <a:p>
          <a:endParaRPr lang="en-US"/>
        </a:p>
      </dgm:t>
    </dgm:pt>
    <dgm:pt modelId="{D203EF32-12A7-4445-816A-3769E7C142AC}" type="sibTrans" cxnId="{9A432C70-2DEB-4894-92DC-386454290D27}">
      <dgm:prSet/>
      <dgm:spPr/>
      <dgm:t>
        <a:bodyPr/>
        <a:lstStyle/>
        <a:p>
          <a:endParaRPr lang="en-US"/>
        </a:p>
      </dgm:t>
    </dgm:pt>
    <dgm:pt modelId="{6DFB6F0B-2CFF-44AC-8F69-C1B44AC354A2}" type="pres">
      <dgm:prSet presAssocID="{39F1C342-6A15-4F63-8359-B473FD8571AA}" presName="Name0" presStyleCnt="0">
        <dgm:presLayoutVars>
          <dgm:chMax val="5"/>
          <dgm:chPref val="5"/>
          <dgm:dir/>
          <dgm:animLvl val="lvl"/>
        </dgm:presLayoutVars>
      </dgm:prSet>
      <dgm:spPr/>
      <dgm:t>
        <a:bodyPr/>
        <a:lstStyle/>
        <a:p>
          <a:endParaRPr lang="en-US"/>
        </a:p>
      </dgm:t>
    </dgm:pt>
    <dgm:pt modelId="{082AF2B7-0D67-44BB-8878-059ABD6AF34B}" type="pres">
      <dgm:prSet presAssocID="{00EBDD88-8D91-46BB-AF96-0E96432F8F25}" presName="parentText1" presStyleLbl="node1" presStyleIdx="0" presStyleCnt="3" custLinFactNeighborX="-1862" custLinFactNeighborY="-22527">
        <dgm:presLayoutVars>
          <dgm:chMax/>
          <dgm:chPref val="3"/>
          <dgm:bulletEnabled val="1"/>
        </dgm:presLayoutVars>
      </dgm:prSet>
      <dgm:spPr/>
      <dgm:t>
        <a:bodyPr/>
        <a:lstStyle/>
        <a:p>
          <a:endParaRPr lang="en-US"/>
        </a:p>
      </dgm:t>
    </dgm:pt>
    <dgm:pt modelId="{A0801412-6921-4CBF-B928-CB8D6ED2F7EE}" type="pres">
      <dgm:prSet presAssocID="{00EBDD88-8D91-46BB-AF96-0E96432F8F25}" presName="childText1" presStyleLbl="solidAlignAcc1" presStyleIdx="0" presStyleCnt="3" custScaleY="69135" custLinFactNeighborX="8257" custLinFactNeighborY="-25681">
        <dgm:presLayoutVars>
          <dgm:chMax val="0"/>
          <dgm:chPref val="0"/>
          <dgm:bulletEnabled val="1"/>
        </dgm:presLayoutVars>
      </dgm:prSet>
      <dgm:spPr/>
      <dgm:t>
        <a:bodyPr/>
        <a:lstStyle/>
        <a:p>
          <a:endParaRPr lang="en-US"/>
        </a:p>
      </dgm:t>
    </dgm:pt>
    <dgm:pt modelId="{A03B5488-2AB9-4EA5-B3AC-B601AF0A26C5}" type="pres">
      <dgm:prSet presAssocID="{D0B48129-D353-4075-9D9A-83FE48DFD72A}" presName="parentText2" presStyleLbl="node1" presStyleIdx="1" presStyleCnt="3">
        <dgm:presLayoutVars>
          <dgm:chMax/>
          <dgm:chPref val="3"/>
          <dgm:bulletEnabled val="1"/>
        </dgm:presLayoutVars>
      </dgm:prSet>
      <dgm:spPr/>
      <dgm:t>
        <a:bodyPr/>
        <a:lstStyle/>
        <a:p>
          <a:endParaRPr lang="en-US"/>
        </a:p>
      </dgm:t>
    </dgm:pt>
    <dgm:pt modelId="{67B05957-FA58-44A1-9769-27FCC3EDE3F8}" type="pres">
      <dgm:prSet presAssocID="{D0B48129-D353-4075-9D9A-83FE48DFD72A}" presName="childText2" presStyleLbl="solidAlignAcc1" presStyleIdx="1" presStyleCnt="3" custScaleX="105259" custScaleY="91449" custLinFactNeighborX="2875" custLinFactNeighborY="-6581">
        <dgm:presLayoutVars>
          <dgm:chMax val="0"/>
          <dgm:chPref val="0"/>
          <dgm:bulletEnabled val="1"/>
        </dgm:presLayoutVars>
      </dgm:prSet>
      <dgm:spPr/>
      <dgm:t>
        <a:bodyPr/>
        <a:lstStyle/>
        <a:p>
          <a:endParaRPr lang="en-US"/>
        </a:p>
      </dgm:t>
    </dgm:pt>
    <dgm:pt modelId="{14420F00-41C0-43CB-91B6-C1D14D80B117}" type="pres">
      <dgm:prSet presAssocID="{050283B1-AAB2-41D2-9B23-32D0E860F299}" presName="parentText3" presStyleLbl="node1" presStyleIdx="2" presStyleCnt="3" custLinFactNeighborX="1149" custLinFactNeighborY="19886">
        <dgm:presLayoutVars>
          <dgm:chMax/>
          <dgm:chPref val="3"/>
          <dgm:bulletEnabled val="1"/>
        </dgm:presLayoutVars>
      </dgm:prSet>
      <dgm:spPr/>
      <dgm:t>
        <a:bodyPr/>
        <a:lstStyle/>
        <a:p>
          <a:endParaRPr lang="en-US"/>
        </a:p>
      </dgm:t>
    </dgm:pt>
    <dgm:pt modelId="{910D3F1A-C2C9-4DDA-B4A5-3B6FE135F247}" type="pres">
      <dgm:prSet presAssocID="{050283B1-AAB2-41D2-9B23-32D0E860F299}" presName="childText3" presStyleLbl="solidAlignAcc1" presStyleIdx="2" presStyleCnt="3" custScaleX="112768" custScaleY="74379" custLinFactNeighborX="7817" custLinFactNeighborY="-7089">
        <dgm:presLayoutVars>
          <dgm:chMax val="0"/>
          <dgm:chPref val="0"/>
          <dgm:bulletEnabled val="1"/>
        </dgm:presLayoutVars>
      </dgm:prSet>
      <dgm:spPr/>
      <dgm:t>
        <a:bodyPr/>
        <a:lstStyle/>
        <a:p>
          <a:endParaRPr lang="en-US"/>
        </a:p>
      </dgm:t>
    </dgm:pt>
  </dgm:ptLst>
  <dgm:cxnLst>
    <dgm:cxn modelId="{DA714DF8-9468-4F45-A130-CF5456A8E7DA}" type="presOf" srcId="{E9BF52AE-3CEC-4FDB-AE17-A4F7E3FBB41C}" destId="{A0801412-6921-4CBF-B928-CB8D6ED2F7EE}" srcOrd="0" destOrd="0" presId="urn:microsoft.com/office/officeart/2009/3/layout/IncreasingArrowsProcess"/>
    <dgm:cxn modelId="{32C113BB-8422-4243-AB9B-4BE4D1AEDEB7}" type="presOf" srcId="{2A8564DD-00DE-47CA-BA38-3BFD680714F6}" destId="{910D3F1A-C2C9-4DDA-B4A5-3B6FE135F247}" srcOrd="0" destOrd="0" presId="urn:microsoft.com/office/officeart/2009/3/layout/IncreasingArrowsProcess"/>
    <dgm:cxn modelId="{10E4E5CA-0D0A-4FD9-986C-C21254CA3039}" type="presOf" srcId="{39F1C342-6A15-4F63-8359-B473FD8571AA}" destId="{6DFB6F0B-2CFF-44AC-8F69-C1B44AC354A2}" srcOrd="0" destOrd="0" presId="urn:microsoft.com/office/officeart/2009/3/layout/IncreasingArrowsProcess"/>
    <dgm:cxn modelId="{5D0DBF31-7F3F-49B9-98EA-6205D8F5B243}" type="presOf" srcId="{BD506E17-8CAB-47C9-ADA6-A92003674544}" destId="{67B05957-FA58-44A1-9769-27FCC3EDE3F8}" srcOrd="0" destOrd="0" presId="urn:microsoft.com/office/officeart/2009/3/layout/IncreasingArrowsProcess"/>
    <dgm:cxn modelId="{2FC449D4-BB1F-41A5-9A1E-08B2325C7D45}" type="presOf" srcId="{D0B48129-D353-4075-9D9A-83FE48DFD72A}" destId="{A03B5488-2AB9-4EA5-B3AC-B601AF0A26C5}" srcOrd="0" destOrd="0" presId="urn:microsoft.com/office/officeart/2009/3/layout/IncreasingArrowsProcess"/>
    <dgm:cxn modelId="{2FD6C9E4-DAB2-4033-A832-B7A8D8851D31}" type="presOf" srcId="{00EBDD88-8D91-46BB-AF96-0E96432F8F25}" destId="{082AF2B7-0D67-44BB-8878-059ABD6AF34B}" srcOrd="0" destOrd="0" presId="urn:microsoft.com/office/officeart/2009/3/layout/IncreasingArrowsProcess"/>
    <dgm:cxn modelId="{DD37D145-BCBB-4385-AF7C-8284DA805057}" srcId="{D0B48129-D353-4075-9D9A-83FE48DFD72A}" destId="{BD506E17-8CAB-47C9-ADA6-A92003674544}" srcOrd="0" destOrd="0" parTransId="{68FA2504-46F1-4C5C-B998-8360F434128B}" sibTransId="{064F16D8-5037-432F-822B-B4D1BCFD8074}"/>
    <dgm:cxn modelId="{9A432C70-2DEB-4894-92DC-386454290D27}" srcId="{050283B1-AAB2-41D2-9B23-32D0E860F299}" destId="{2A8564DD-00DE-47CA-BA38-3BFD680714F6}" srcOrd="0" destOrd="0" parTransId="{15F723A3-0D05-476E-9F74-B4EA515380F5}" sibTransId="{D203EF32-12A7-4445-816A-3769E7C142AC}"/>
    <dgm:cxn modelId="{35454184-AA70-440E-A409-DC27A0830476}" srcId="{00EBDD88-8D91-46BB-AF96-0E96432F8F25}" destId="{E9BF52AE-3CEC-4FDB-AE17-A4F7E3FBB41C}" srcOrd="0" destOrd="0" parTransId="{AB75A5FE-9884-4BFA-B614-673FBDC1D347}" sibTransId="{17E505FD-C4F5-4E89-9610-3F828FB6DDDE}"/>
    <dgm:cxn modelId="{DE18EE69-99C9-40AF-8440-5226AB1CEA99}" srcId="{39F1C342-6A15-4F63-8359-B473FD8571AA}" destId="{050283B1-AAB2-41D2-9B23-32D0E860F299}" srcOrd="2" destOrd="0" parTransId="{0FCAA0F5-8DFB-43AA-9991-45198D57BA4B}" sibTransId="{AE9EB3C9-35E2-470F-AA7A-DAF567A276DF}"/>
    <dgm:cxn modelId="{EF844F8B-9E51-431B-BDB0-157A2C89DD27}" srcId="{39F1C342-6A15-4F63-8359-B473FD8571AA}" destId="{D0B48129-D353-4075-9D9A-83FE48DFD72A}" srcOrd="1" destOrd="0" parTransId="{9AF649BB-27AE-45B2-8076-010AC44123E8}" sibTransId="{84F4830A-F774-41BA-814B-565F6EA552CF}"/>
    <dgm:cxn modelId="{B80E3931-5E58-4A72-97E5-861FF3681159}" type="presOf" srcId="{050283B1-AAB2-41D2-9B23-32D0E860F299}" destId="{14420F00-41C0-43CB-91B6-C1D14D80B117}" srcOrd="0" destOrd="0" presId="urn:microsoft.com/office/officeart/2009/3/layout/IncreasingArrowsProcess"/>
    <dgm:cxn modelId="{60F8E4F0-2A54-4BBC-8E2D-BCC666CFE2BE}" srcId="{39F1C342-6A15-4F63-8359-B473FD8571AA}" destId="{00EBDD88-8D91-46BB-AF96-0E96432F8F25}" srcOrd="0" destOrd="0" parTransId="{ACD28A97-59A7-4C48-8035-E18B66436B61}" sibTransId="{1A86ECD0-018F-4B00-BDD9-72DCC45314BC}"/>
    <dgm:cxn modelId="{815C623A-5C80-49FF-8B1C-20C63ED9E300}" type="presParOf" srcId="{6DFB6F0B-2CFF-44AC-8F69-C1B44AC354A2}" destId="{082AF2B7-0D67-44BB-8878-059ABD6AF34B}" srcOrd="0" destOrd="0" presId="urn:microsoft.com/office/officeart/2009/3/layout/IncreasingArrowsProcess"/>
    <dgm:cxn modelId="{61913BC2-ABA2-4351-BF45-465A94B595B8}" type="presParOf" srcId="{6DFB6F0B-2CFF-44AC-8F69-C1B44AC354A2}" destId="{A0801412-6921-4CBF-B928-CB8D6ED2F7EE}" srcOrd="1" destOrd="0" presId="urn:microsoft.com/office/officeart/2009/3/layout/IncreasingArrowsProcess"/>
    <dgm:cxn modelId="{1367A34C-F42D-47DC-8F2D-98DEA358A19B}" type="presParOf" srcId="{6DFB6F0B-2CFF-44AC-8F69-C1B44AC354A2}" destId="{A03B5488-2AB9-4EA5-B3AC-B601AF0A26C5}" srcOrd="2" destOrd="0" presId="urn:microsoft.com/office/officeart/2009/3/layout/IncreasingArrowsProcess"/>
    <dgm:cxn modelId="{5222711F-6B16-475A-8FAF-1502DD59FAC8}" type="presParOf" srcId="{6DFB6F0B-2CFF-44AC-8F69-C1B44AC354A2}" destId="{67B05957-FA58-44A1-9769-27FCC3EDE3F8}" srcOrd="3" destOrd="0" presId="urn:microsoft.com/office/officeart/2009/3/layout/IncreasingArrowsProcess"/>
    <dgm:cxn modelId="{58BDBCBA-418F-4488-8288-F0A1502C3562}" type="presParOf" srcId="{6DFB6F0B-2CFF-44AC-8F69-C1B44AC354A2}" destId="{14420F00-41C0-43CB-91B6-C1D14D80B117}" srcOrd="4" destOrd="0" presId="urn:microsoft.com/office/officeart/2009/3/layout/IncreasingArrowsProcess"/>
    <dgm:cxn modelId="{CFF0A085-9297-4368-ADCE-1DB730E4B1C7}" type="presParOf" srcId="{6DFB6F0B-2CFF-44AC-8F69-C1B44AC354A2}" destId="{910D3F1A-C2C9-4DDA-B4A5-3B6FE135F247}" srcOrd="5" destOrd="0" presId="urn:microsoft.com/office/officeart/2009/3/layout/IncreasingArrows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3218B8-83EB-44F1-9223-8B054399A227}">
      <dsp:nvSpPr>
        <dsp:cNvPr id="0" name=""/>
        <dsp:cNvSpPr/>
      </dsp:nvSpPr>
      <dsp:spPr>
        <a:xfrm>
          <a:off x="2032000" y="0"/>
          <a:ext cx="2032000" cy="2032000"/>
        </a:xfrm>
        <a:prstGeom prst="triangle">
          <a:avLst/>
        </a:prstGeom>
        <a:solidFill>
          <a:schemeClr val="accent1">
            <a:hueOff val="0"/>
            <a:satOff val="0"/>
            <a:lumOff val="0"/>
            <a:alphaOff val="0"/>
          </a:schemeClr>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Continuously: at each visit and as new information presents</a:t>
          </a:r>
          <a:endParaRPr lang="en-US" sz="1200" kern="1200" dirty="0"/>
        </a:p>
      </dsp:txBody>
      <dsp:txXfrm>
        <a:off x="2540000" y="1016000"/>
        <a:ext cx="1016000" cy="1016000"/>
      </dsp:txXfrm>
    </dsp:sp>
    <dsp:sp modelId="{B212CFF3-C2E7-4437-A667-BCCEB030BE27}">
      <dsp:nvSpPr>
        <dsp:cNvPr id="0" name=""/>
        <dsp:cNvSpPr/>
      </dsp:nvSpPr>
      <dsp:spPr>
        <a:xfrm>
          <a:off x="1016000" y="2032000"/>
          <a:ext cx="2032000" cy="2032000"/>
        </a:xfrm>
        <a:prstGeom prst="triangle">
          <a:avLst/>
        </a:prstGeom>
        <a:solidFill>
          <a:schemeClr val="accent1">
            <a:hueOff val="0"/>
            <a:satOff val="0"/>
            <a:lumOff val="0"/>
            <a:alphaOff val="0"/>
          </a:schemeClr>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Engaging the family to truly understand the dynamics</a:t>
          </a:r>
          <a:endParaRPr lang="en-US" sz="1200" kern="1200" dirty="0"/>
        </a:p>
      </dsp:txBody>
      <dsp:txXfrm>
        <a:off x="1524000" y="3048000"/>
        <a:ext cx="1016000" cy="1016000"/>
      </dsp:txXfrm>
    </dsp:sp>
    <dsp:sp modelId="{32C2EBDB-6FDA-4267-80CA-8B6C1609C274}">
      <dsp:nvSpPr>
        <dsp:cNvPr id="0" name=""/>
        <dsp:cNvSpPr/>
      </dsp:nvSpPr>
      <dsp:spPr>
        <a:xfrm rot="10800000">
          <a:off x="2032000" y="2032000"/>
          <a:ext cx="2032000" cy="2032000"/>
        </a:xfrm>
        <a:prstGeom prst="triangle">
          <a:avLst/>
        </a:prstGeom>
        <a:solidFill>
          <a:schemeClr val="accent1">
            <a:hueOff val="0"/>
            <a:satOff val="0"/>
            <a:lumOff val="0"/>
            <a:alphaOff val="0"/>
          </a:schemeClr>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Various staff asking the hard questions</a:t>
          </a:r>
          <a:endParaRPr lang="en-US" sz="1200" kern="1200" dirty="0"/>
        </a:p>
      </dsp:txBody>
      <dsp:txXfrm rot="10800000">
        <a:off x="2540000" y="2032000"/>
        <a:ext cx="1016000" cy="1016000"/>
      </dsp:txXfrm>
    </dsp:sp>
    <dsp:sp modelId="{4D590299-3DA4-482B-9E74-C3B44F86C625}">
      <dsp:nvSpPr>
        <dsp:cNvPr id="0" name=""/>
        <dsp:cNvSpPr/>
      </dsp:nvSpPr>
      <dsp:spPr>
        <a:xfrm>
          <a:off x="3048000" y="2032000"/>
          <a:ext cx="2032000" cy="2032000"/>
        </a:xfrm>
        <a:prstGeom prst="triangle">
          <a:avLst/>
        </a:prstGeom>
        <a:solidFill>
          <a:schemeClr val="accent1">
            <a:hueOff val="0"/>
            <a:satOff val="0"/>
            <a:lumOff val="0"/>
            <a:alphaOff val="0"/>
          </a:schemeClr>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Looking beneath the surface, to ensure safety exists</a:t>
          </a:r>
          <a:endParaRPr lang="en-US" sz="1200" kern="1200" dirty="0"/>
        </a:p>
      </dsp:txBody>
      <dsp:txXfrm>
        <a:off x="3556000" y="3048000"/>
        <a:ext cx="1016000" cy="10160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CBA280-F00D-4214-81BB-1BCE3F1154D6}">
      <dsp:nvSpPr>
        <dsp:cNvPr id="0" name=""/>
        <dsp:cNvSpPr/>
      </dsp:nvSpPr>
      <dsp:spPr>
        <a:xfrm>
          <a:off x="1828800" y="0"/>
          <a:ext cx="3886200" cy="3886200"/>
        </a:xfrm>
        <a:prstGeom prst="ellipse">
          <a:avLst/>
        </a:prstGeom>
        <a:solidFill>
          <a:schemeClr val="accent5">
            <a:hueOff val="0"/>
            <a:satOff val="0"/>
            <a:lumOff val="0"/>
            <a:alphaOff val="0"/>
          </a:schemeClr>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n-US" sz="1300" kern="1200" dirty="0" smtClean="0"/>
            <a:t>Licensing </a:t>
          </a:r>
          <a:endParaRPr lang="en-US" sz="1300" kern="1200" dirty="0"/>
        </a:p>
      </dsp:txBody>
      <dsp:txXfrm>
        <a:off x="3043237" y="194310"/>
        <a:ext cx="1457325" cy="388620"/>
      </dsp:txXfrm>
    </dsp:sp>
    <dsp:sp modelId="{D949432E-7BDC-43C7-AB8C-F9ED02FC4DDB}">
      <dsp:nvSpPr>
        <dsp:cNvPr id="0" name=""/>
        <dsp:cNvSpPr/>
      </dsp:nvSpPr>
      <dsp:spPr>
        <a:xfrm>
          <a:off x="2120265" y="582929"/>
          <a:ext cx="3303270" cy="3303270"/>
        </a:xfrm>
        <a:prstGeom prst="ellipse">
          <a:avLst/>
        </a:prstGeom>
        <a:solidFill>
          <a:schemeClr val="accent5">
            <a:hueOff val="-3058403"/>
            <a:satOff val="21019"/>
            <a:lumOff val="-2059"/>
            <a:alphaOff val="0"/>
          </a:schemeClr>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n-US" sz="1300" kern="1200" dirty="0" smtClean="0"/>
            <a:t>Adoption</a:t>
          </a:r>
          <a:endParaRPr lang="en-US" sz="1300" kern="1200" dirty="0"/>
        </a:p>
      </dsp:txBody>
      <dsp:txXfrm>
        <a:off x="3059632" y="772868"/>
        <a:ext cx="1424535" cy="379876"/>
      </dsp:txXfrm>
    </dsp:sp>
    <dsp:sp modelId="{313DDFF4-2F8A-48F4-82A2-5D469D1CC27A}">
      <dsp:nvSpPr>
        <dsp:cNvPr id="0" name=""/>
        <dsp:cNvSpPr/>
      </dsp:nvSpPr>
      <dsp:spPr>
        <a:xfrm>
          <a:off x="2411730" y="1165859"/>
          <a:ext cx="2720340" cy="2720340"/>
        </a:xfrm>
        <a:prstGeom prst="ellipse">
          <a:avLst/>
        </a:prstGeom>
        <a:solidFill>
          <a:schemeClr val="accent5">
            <a:hueOff val="-6116806"/>
            <a:satOff val="42038"/>
            <a:lumOff val="-4118"/>
            <a:alphaOff val="0"/>
          </a:schemeClr>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n-US" sz="1300" kern="1200" dirty="0" smtClean="0"/>
            <a:t>Foster Care</a:t>
          </a:r>
          <a:endParaRPr lang="en-US" sz="1300" kern="1200" dirty="0"/>
        </a:p>
      </dsp:txBody>
      <dsp:txXfrm>
        <a:off x="3068012" y="1353563"/>
        <a:ext cx="1407775" cy="375406"/>
      </dsp:txXfrm>
    </dsp:sp>
    <dsp:sp modelId="{8CF1B3E9-E2F3-431D-8827-F28845F2F5A2}">
      <dsp:nvSpPr>
        <dsp:cNvPr id="0" name=""/>
        <dsp:cNvSpPr/>
      </dsp:nvSpPr>
      <dsp:spPr>
        <a:xfrm>
          <a:off x="2703195" y="1748789"/>
          <a:ext cx="2137410" cy="2137410"/>
        </a:xfrm>
        <a:prstGeom prst="ellipse">
          <a:avLst/>
        </a:prstGeom>
        <a:solidFill>
          <a:schemeClr val="accent5">
            <a:hueOff val="-9175209"/>
            <a:satOff val="63057"/>
            <a:lumOff val="-6177"/>
            <a:alphaOff val="0"/>
          </a:schemeClr>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n-US" sz="1300" kern="1200" dirty="0" smtClean="0"/>
            <a:t>CPS</a:t>
          </a:r>
          <a:endParaRPr lang="en-US" sz="1300" kern="1200" dirty="0"/>
        </a:p>
      </dsp:txBody>
      <dsp:txXfrm>
        <a:off x="3194799" y="1941156"/>
        <a:ext cx="1154201" cy="384733"/>
      </dsp:txXfrm>
    </dsp:sp>
    <dsp:sp modelId="{79391B7B-9AA4-4976-81E0-5562ACB93642}">
      <dsp:nvSpPr>
        <dsp:cNvPr id="0" name=""/>
        <dsp:cNvSpPr/>
      </dsp:nvSpPr>
      <dsp:spPr>
        <a:xfrm>
          <a:off x="2994660" y="2331720"/>
          <a:ext cx="1554480" cy="1554480"/>
        </a:xfrm>
        <a:prstGeom prst="ellipse">
          <a:avLst/>
        </a:prstGeom>
        <a:solidFill>
          <a:schemeClr val="accent5">
            <a:hueOff val="-12233612"/>
            <a:satOff val="84076"/>
            <a:lumOff val="-8236"/>
            <a:alphaOff val="0"/>
          </a:schemeClr>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n-US" sz="1300" kern="1200" dirty="0" smtClean="0"/>
            <a:t>Child safety</a:t>
          </a:r>
          <a:endParaRPr lang="en-US" sz="1300" kern="1200" dirty="0"/>
        </a:p>
      </dsp:txBody>
      <dsp:txXfrm>
        <a:off x="3222308" y="2720340"/>
        <a:ext cx="1099183" cy="77724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2.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layout3.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4.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3B212D3-F5A5-48BE-B7E7-AA6F085CD9A7}" type="datetimeFigureOut">
              <a:rPr lang="en-US" smtClean="0"/>
              <a:t>09/09/2015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56DA673-8DD6-4B38-A52B-0BADB82E7DF7}" type="slidenum">
              <a:rPr lang="en-US" smtClean="0"/>
              <a:t>‹#›</a:t>
            </a:fld>
            <a:endParaRPr lang="en-US" dirty="0"/>
          </a:p>
        </p:txBody>
      </p:sp>
    </p:spTree>
    <p:extLst>
      <p:ext uri="{BB962C8B-B14F-4D97-AF65-F5344CB8AC3E}">
        <p14:creationId xmlns:p14="http://schemas.microsoft.com/office/powerpoint/2010/main" val="28683526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primary objective of Children’s Services is to identify if children are</a:t>
            </a:r>
            <a:r>
              <a:rPr lang="en-US" baseline="0" dirty="0" smtClean="0"/>
              <a:t> safe, recognize safety risks, and work with the family to improve child safety.</a:t>
            </a:r>
            <a:endParaRPr lang="en-US" dirty="0"/>
          </a:p>
        </p:txBody>
      </p:sp>
      <p:sp>
        <p:nvSpPr>
          <p:cNvPr id="4" name="Slide Number Placeholder 3"/>
          <p:cNvSpPr>
            <a:spLocks noGrp="1"/>
          </p:cNvSpPr>
          <p:nvPr>
            <p:ph type="sldNum" sz="quarter" idx="10"/>
          </p:nvPr>
        </p:nvSpPr>
        <p:spPr/>
        <p:txBody>
          <a:bodyPr/>
          <a:lstStyle/>
          <a:p>
            <a:fld id="{956DA673-8DD6-4B38-A52B-0BADB82E7DF7}" type="slidenum">
              <a:rPr lang="en-US" smtClean="0"/>
              <a:t>1</a:t>
            </a:fld>
            <a:endParaRPr lang="en-US" dirty="0"/>
          </a:p>
        </p:txBody>
      </p:sp>
    </p:spTree>
    <p:extLst>
      <p:ext uri="{BB962C8B-B14F-4D97-AF65-F5344CB8AC3E}">
        <p14:creationId xmlns:p14="http://schemas.microsoft.com/office/powerpoint/2010/main" val="31937598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Ask the above questions to the group after the collective list is written.</a:t>
            </a:r>
          </a:p>
          <a:p>
            <a:endParaRPr lang="en-US" baseline="0" dirty="0" smtClean="0"/>
          </a:p>
          <a:p>
            <a:r>
              <a:rPr lang="en-US" baseline="0" dirty="0" smtClean="0"/>
              <a:t>Ask team members if they would look at this second picture differently then they would have before the activity.</a:t>
            </a:r>
          </a:p>
          <a:p>
            <a:endParaRPr lang="en-US" dirty="0"/>
          </a:p>
        </p:txBody>
      </p:sp>
      <p:sp>
        <p:nvSpPr>
          <p:cNvPr id="4" name="Slide Number Placeholder 3"/>
          <p:cNvSpPr>
            <a:spLocks noGrp="1"/>
          </p:cNvSpPr>
          <p:nvPr>
            <p:ph type="sldNum" sz="quarter" idx="10"/>
          </p:nvPr>
        </p:nvSpPr>
        <p:spPr/>
        <p:txBody>
          <a:bodyPr/>
          <a:lstStyle/>
          <a:p>
            <a:fld id="{956DA673-8DD6-4B38-A52B-0BADB82E7DF7}" type="slidenum">
              <a:rPr lang="en-US" smtClean="0"/>
              <a:t>10</a:t>
            </a:fld>
            <a:endParaRPr lang="en-US" dirty="0"/>
          </a:p>
        </p:txBody>
      </p:sp>
    </p:spTree>
    <p:extLst>
      <p:ext uri="{BB962C8B-B14F-4D97-AF65-F5344CB8AC3E}">
        <p14:creationId xmlns:p14="http://schemas.microsoft.com/office/powerpoint/2010/main" val="38118104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kern="1200" dirty="0" smtClean="0">
                <a:solidFill>
                  <a:schemeClr val="tx1"/>
                </a:solidFill>
                <a:effectLst/>
                <a:latin typeface="+mn-lt"/>
                <a:ea typeface="+mn-ea"/>
                <a:cs typeface="+mn-cs"/>
              </a:rPr>
              <a:t>The importance of purposeful engagement:</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kern="1200" dirty="0" smtClean="0">
                <a:solidFill>
                  <a:schemeClr val="tx1"/>
                </a:solidFill>
                <a:effectLst/>
                <a:latin typeface="+mn-lt"/>
                <a:ea typeface="+mn-ea"/>
                <a:cs typeface="+mn-cs"/>
              </a:rPr>
              <a:t>Creating an environment of empathy, genuineness, and empowerment supports a family when entering into a helping relationship</a:t>
            </a:r>
            <a:r>
              <a:rPr lang="en-US" sz="1200" b="0" kern="1200" baseline="0" dirty="0" smtClean="0">
                <a:solidFill>
                  <a:schemeClr val="tx1"/>
                </a:solidFill>
                <a:effectLst/>
                <a:latin typeface="+mn-lt"/>
                <a:ea typeface="+mn-ea"/>
                <a:cs typeface="+mn-cs"/>
              </a:rPr>
              <a:t> with DHHS.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kern="1200" baseline="0" dirty="0" smtClean="0">
                <a:solidFill>
                  <a:schemeClr val="tx1"/>
                </a:solidFill>
                <a:effectLst/>
                <a:latin typeface="+mn-lt"/>
                <a:ea typeface="+mn-ea"/>
                <a:cs typeface="+mn-cs"/>
              </a:rPr>
              <a:t>Seeing Children’s Services as part of the group of people working with the parents to keep children safe can reduce defensiveness and increases the opportunity for open communication between the agency and the parents.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Working to lessen defensiveness and/or aggression between parent and worker directly impacts child safety as well as worker safety. How can/does Forensic Interviewing encouragement</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engagement? </a:t>
            </a:r>
            <a:endParaRPr lang="en-US" dirty="0"/>
          </a:p>
        </p:txBody>
      </p:sp>
      <p:sp>
        <p:nvSpPr>
          <p:cNvPr id="4" name="Slide Number Placeholder 3"/>
          <p:cNvSpPr>
            <a:spLocks noGrp="1"/>
          </p:cNvSpPr>
          <p:nvPr>
            <p:ph type="sldNum" sz="quarter" idx="10"/>
          </p:nvPr>
        </p:nvSpPr>
        <p:spPr/>
        <p:txBody>
          <a:bodyPr/>
          <a:lstStyle/>
          <a:p>
            <a:fld id="{956DA673-8DD6-4B38-A52B-0BADB82E7DF7}" type="slidenum">
              <a:rPr lang="en-US" smtClean="0"/>
              <a:t>11</a:t>
            </a:fld>
            <a:endParaRPr lang="en-US" dirty="0"/>
          </a:p>
        </p:txBody>
      </p:sp>
    </p:spTree>
    <p:extLst>
      <p:ext uri="{BB962C8B-B14F-4D97-AF65-F5344CB8AC3E}">
        <p14:creationId xmlns:p14="http://schemas.microsoft.com/office/powerpoint/2010/main" val="19101475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baseline="0" dirty="0" smtClean="0"/>
              <a:t>To stay sharp it is important for each of us to continually stay abreast on a variety of laws and regulations</a:t>
            </a:r>
          </a:p>
          <a:p>
            <a:pPr marL="171450" indent="-171450">
              <a:buFont typeface="Arial" panose="020B0604020202020204" pitchFamily="34" charset="0"/>
              <a:buChar char="•"/>
            </a:pPr>
            <a:r>
              <a:rPr lang="en-US" baseline="0" dirty="0" smtClean="0"/>
              <a:t>How do you explain unsafe child care products to families?</a:t>
            </a:r>
          </a:p>
          <a:p>
            <a:pPr marL="171450" indent="-171450">
              <a:buFont typeface="Arial" panose="020B0604020202020204" pitchFamily="34" charset="0"/>
              <a:buChar char="•"/>
            </a:pP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56DA673-8DD6-4B38-A52B-0BADB82E7DF7}" type="slidenum">
              <a:rPr lang="en-US" smtClean="0"/>
              <a:t>12</a:t>
            </a:fld>
            <a:endParaRPr lang="en-US" dirty="0"/>
          </a:p>
        </p:txBody>
      </p:sp>
    </p:spTree>
    <p:extLst>
      <p:ext uri="{BB962C8B-B14F-4D97-AF65-F5344CB8AC3E}">
        <p14:creationId xmlns:p14="http://schemas.microsoft.com/office/powerpoint/2010/main" val="5580665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Wingdings" panose="05000000000000000000" pitchFamily="2" charset="2"/>
              <a:buNone/>
            </a:pPr>
            <a:r>
              <a:rPr lang="en-US" baseline="0" dirty="0" smtClean="0"/>
              <a:t>Facilitator: Review the above scenes and discuss the possible safety risks:</a:t>
            </a:r>
          </a:p>
          <a:p>
            <a:pPr marL="171450" indent="-171450">
              <a:buFont typeface="Wingdings" panose="05000000000000000000" pitchFamily="2" charset="2"/>
              <a:buChar char="v"/>
            </a:pPr>
            <a:r>
              <a:rPr lang="en-US" baseline="0" dirty="0" smtClean="0"/>
              <a:t>What observations or questions could help you identify if this is a risk to child safety? What type of follow up questions would you ask? To whom would you ask the follow up questions?</a:t>
            </a:r>
          </a:p>
          <a:p>
            <a:pPr marL="0" indent="0">
              <a:buFont typeface="Wingdings" panose="05000000000000000000" pitchFamily="2" charset="2"/>
              <a:buNone/>
            </a:pPr>
            <a:endParaRPr lang="en-US" baseline="0" dirty="0" smtClean="0"/>
          </a:p>
          <a:p>
            <a:pPr marL="171450" indent="-171450">
              <a:buFont typeface="Wingdings" panose="05000000000000000000" pitchFamily="2" charset="2"/>
              <a:buChar char="v"/>
            </a:pPr>
            <a:r>
              <a:rPr lang="en-US" baseline="0" dirty="0" smtClean="0"/>
              <a:t>Do the tools provided through Forensic Interviewing lead you in the right direction?</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lang="en-US" baseline="0" dirty="0" smtClean="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lang="en-US" baseline="0" dirty="0" smtClean="0"/>
              <a:t>How does what you see match with what is being said? What other important cue’s would you consider? Would you discuss your concerns with a co-worker or supervision?</a:t>
            </a:r>
          </a:p>
          <a:p>
            <a:pPr marL="0" indent="0">
              <a:buFont typeface="Wingdings" panose="05000000000000000000" pitchFamily="2" charset="2"/>
              <a:buNone/>
            </a:pP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56DA673-8DD6-4B38-A52B-0BADB82E7DF7}" type="slidenum">
              <a:rPr lang="en-US" smtClean="0"/>
              <a:t>13</a:t>
            </a:fld>
            <a:endParaRPr lang="en-US" dirty="0"/>
          </a:p>
        </p:txBody>
      </p:sp>
    </p:spTree>
    <p:extLst>
      <p:ext uri="{BB962C8B-B14F-4D97-AF65-F5344CB8AC3E}">
        <p14:creationId xmlns:p14="http://schemas.microsoft.com/office/powerpoint/2010/main" val="33096244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Wingdings" panose="05000000000000000000" pitchFamily="2" charset="2"/>
              <a:buNone/>
            </a:pPr>
            <a:r>
              <a:rPr lang="en-US" baseline="0" dirty="0" smtClean="0"/>
              <a:t>Facilitator: Review the above scenes and discuss the possible safety risks specific to teens:</a:t>
            </a:r>
          </a:p>
          <a:p>
            <a:pPr marL="171450" indent="-171450">
              <a:buFont typeface="Wingdings" panose="05000000000000000000" pitchFamily="2" charset="2"/>
              <a:buChar char="v"/>
            </a:pPr>
            <a:endParaRPr lang="en-US" baseline="0" dirty="0" smtClean="0"/>
          </a:p>
          <a:p>
            <a:pPr marL="171450" indent="-171450">
              <a:buFont typeface="Wingdings" panose="05000000000000000000" pitchFamily="2" charset="2"/>
              <a:buChar char="v"/>
            </a:pPr>
            <a:r>
              <a:rPr lang="en-US" baseline="0" dirty="0" smtClean="0"/>
              <a:t>What observations or questions could help you identify if this is a risk of being unsafe?</a:t>
            </a:r>
          </a:p>
          <a:p>
            <a:pPr marL="171450" indent="-171450">
              <a:buFont typeface="Wingdings" panose="05000000000000000000" pitchFamily="2" charset="2"/>
              <a:buChar char="v"/>
            </a:pPr>
            <a:endParaRPr lang="en-US" baseline="0" dirty="0" smtClean="0"/>
          </a:p>
          <a:p>
            <a:pPr marL="171450" indent="-171450">
              <a:buFont typeface="Wingdings" panose="05000000000000000000" pitchFamily="2" charset="2"/>
              <a:buChar char="v"/>
            </a:pPr>
            <a:r>
              <a:rPr lang="en-US" baseline="0" dirty="0" smtClean="0"/>
              <a:t>How could a child welfare specialist identify: cyberbullying, depression, domestic violence in dating? </a:t>
            </a:r>
          </a:p>
          <a:p>
            <a:pPr marL="0" indent="0">
              <a:buFont typeface="Wingdings" panose="05000000000000000000" pitchFamily="2" charset="2"/>
              <a:buNone/>
            </a:pPr>
            <a:endParaRPr lang="en-US" baseline="0" dirty="0" smtClean="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lang="en-US" baseline="0" dirty="0" smtClean="0"/>
              <a:t>How does what you see match with what is being said? </a:t>
            </a:r>
          </a:p>
        </p:txBody>
      </p:sp>
      <p:sp>
        <p:nvSpPr>
          <p:cNvPr id="4" name="Slide Number Placeholder 3"/>
          <p:cNvSpPr>
            <a:spLocks noGrp="1"/>
          </p:cNvSpPr>
          <p:nvPr>
            <p:ph type="sldNum" sz="quarter" idx="10"/>
          </p:nvPr>
        </p:nvSpPr>
        <p:spPr/>
        <p:txBody>
          <a:bodyPr/>
          <a:lstStyle/>
          <a:p>
            <a:fld id="{956DA673-8DD6-4B38-A52B-0BADB82E7DF7}" type="slidenum">
              <a:rPr lang="en-US" smtClean="0"/>
              <a:t>14</a:t>
            </a:fld>
            <a:endParaRPr lang="en-US" dirty="0"/>
          </a:p>
        </p:txBody>
      </p:sp>
    </p:spTree>
    <p:extLst>
      <p:ext uri="{BB962C8B-B14F-4D97-AF65-F5344CB8AC3E}">
        <p14:creationId xmlns:p14="http://schemas.microsoft.com/office/powerpoint/2010/main" val="32524761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Facilitator: Discuss the importance of continually learning and supporting each other as a child welfare team.  </a:t>
            </a:r>
          </a:p>
          <a:p>
            <a:pPr marL="171450" indent="-171450">
              <a:buFont typeface="Arial" panose="020B0604020202020204" pitchFamily="34" charset="0"/>
              <a:buChar char="•"/>
            </a:pPr>
            <a:endParaRPr lang="en-US" baseline="0" dirty="0" smtClean="0"/>
          </a:p>
          <a:p>
            <a:pPr marL="171450" indent="-171450">
              <a:buFont typeface="Arial" panose="020B0604020202020204" pitchFamily="34" charset="0"/>
              <a:buChar char="•"/>
            </a:pPr>
            <a:r>
              <a:rPr lang="en-US" baseline="0" dirty="0" smtClean="0"/>
              <a:t>What does our office do well to support each other?</a:t>
            </a:r>
            <a:br>
              <a:rPr lang="en-US" baseline="0" dirty="0" smtClean="0"/>
            </a:br>
            <a:endParaRPr lang="en-US" baseline="0" dirty="0" smtClean="0"/>
          </a:p>
          <a:p>
            <a:pPr marL="171450" indent="-171450">
              <a:buFont typeface="Arial" panose="020B0604020202020204" pitchFamily="34" charset="0"/>
              <a:buChar char="•"/>
            </a:pPr>
            <a:r>
              <a:rPr lang="en-US" baseline="0" dirty="0" smtClean="0"/>
              <a:t>How can we enhance what we do in this area?</a:t>
            </a:r>
          </a:p>
          <a:p>
            <a:pPr marL="171450" indent="-171450">
              <a:buFont typeface="Arial" panose="020B0604020202020204" pitchFamily="34" charset="0"/>
              <a:buChar char="•"/>
            </a:pPr>
            <a:endParaRPr lang="en-US" baseline="0" dirty="0" smtClean="0"/>
          </a:p>
          <a:p>
            <a:pPr marL="171450" indent="-171450">
              <a:buFont typeface="Arial" panose="020B0604020202020204" pitchFamily="34" charset="0"/>
              <a:buChar char="•"/>
            </a:pPr>
            <a:r>
              <a:rPr lang="en-US" baseline="0" dirty="0" smtClean="0"/>
              <a:t>What trainings or information would be helpful?</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56DA673-8DD6-4B38-A52B-0BADB82E7DF7}" type="slidenum">
              <a:rPr lang="en-US" smtClean="0"/>
              <a:t>15</a:t>
            </a:fld>
            <a:endParaRPr lang="en-US" dirty="0"/>
          </a:p>
        </p:txBody>
      </p:sp>
    </p:spTree>
    <p:extLst>
      <p:ext uri="{BB962C8B-B14F-4D97-AF65-F5344CB8AC3E}">
        <p14:creationId xmlns:p14="http://schemas.microsoft.com/office/powerpoint/2010/main" val="11893962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Resources currently available</a:t>
            </a:r>
            <a:endParaRPr lang="en-US" dirty="0"/>
          </a:p>
        </p:txBody>
      </p:sp>
      <p:sp>
        <p:nvSpPr>
          <p:cNvPr id="4" name="Slide Number Placeholder 3"/>
          <p:cNvSpPr>
            <a:spLocks noGrp="1"/>
          </p:cNvSpPr>
          <p:nvPr>
            <p:ph type="sldNum" sz="quarter" idx="10"/>
          </p:nvPr>
        </p:nvSpPr>
        <p:spPr/>
        <p:txBody>
          <a:bodyPr/>
          <a:lstStyle/>
          <a:p>
            <a:fld id="{956DA673-8DD6-4B38-A52B-0BADB82E7DF7}" type="slidenum">
              <a:rPr lang="en-US" smtClean="0"/>
              <a:t>16</a:t>
            </a:fld>
            <a:endParaRPr lang="en-US" dirty="0"/>
          </a:p>
        </p:txBody>
      </p:sp>
    </p:spTree>
    <p:extLst>
      <p:ext uri="{BB962C8B-B14F-4D97-AF65-F5344CB8AC3E}">
        <p14:creationId xmlns:p14="http://schemas.microsoft.com/office/powerpoint/2010/main" val="35883377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Wingdings" panose="05000000000000000000" pitchFamily="2" charset="2"/>
              <a:buChar char="ü"/>
            </a:pPr>
            <a:r>
              <a:rPr lang="en-US" dirty="0" smtClean="0"/>
              <a:t>DHHS</a:t>
            </a:r>
            <a:r>
              <a:rPr lang="en-US" baseline="0" dirty="0" smtClean="0"/>
              <a:t> has provided a number of training and practice resources to focus on safety.</a:t>
            </a:r>
            <a:endParaRPr lang="en-US" dirty="0" smtClean="0"/>
          </a:p>
        </p:txBody>
      </p:sp>
      <p:sp>
        <p:nvSpPr>
          <p:cNvPr id="4" name="Slide Number Placeholder 3"/>
          <p:cNvSpPr>
            <a:spLocks noGrp="1"/>
          </p:cNvSpPr>
          <p:nvPr>
            <p:ph type="sldNum" sz="quarter" idx="10"/>
          </p:nvPr>
        </p:nvSpPr>
        <p:spPr/>
        <p:txBody>
          <a:bodyPr/>
          <a:lstStyle/>
          <a:p>
            <a:fld id="{956DA673-8DD6-4B38-A52B-0BADB82E7DF7}" type="slidenum">
              <a:rPr lang="en-US" smtClean="0"/>
              <a:t>2</a:t>
            </a:fld>
            <a:endParaRPr lang="en-US" dirty="0"/>
          </a:p>
        </p:txBody>
      </p:sp>
    </p:spTree>
    <p:extLst>
      <p:ext uri="{BB962C8B-B14F-4D97-AF65-F5344CB8AC3E}">
        <p14:creationId xmlns:p14="http://schemas.microsoft.com/office/powerpoint/2010/main" val="30015739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Facilitator:</a:t>
            </a:r>
            <a:r>
              <a:rPr lang="en-US" baseline="0" dirty="0" smtClean="0"/>
              <a:t> ask the following question to cultivate discussion among your team.  Goal is to have at least two situations discussed to allow peer-to-peer learning.</a:t>
            </a:r>
          </a:p>
          <a:p>
            <a:endParaRPr lang="en-US" dirty="0" smtClean="0"/>
          </a:p>
          <a:p>
            <a:r>
              <a:rPr lang="en-US" dirty="0" smtClean="0"/>
              <a:t>“Who is willing to share an example of when a co-worker</a:t>
            </a:r>
            <a:r>
              <a:rPr lang="en-US" baseline="0" dirty="0" smtClean="0"/>
              <a:t> or themselves doing one of these things exceptionally well?”</a:t>
            </a:r>
            <a:endParaRPr lang="en-US" dirty="0"/>
          </a:p>
        </p:txBody>
      </p:sp>
      <p:sp>
        <p:nvSpPr>
          <p:cNvPr id="4" name="Slide Number Placeholder 3"/>
          <p:cNvSpPr>
            <a:spLocks noGrp="1"/>
          </p:cNvSpPr>
          <p:nvPr>
            <p:ph type="sldNum" sz="quarter" idx="10"/>
          </p:nvPr>
        </p:nvSpPr>
        <p:spPr/>
        <p:txBody>
          <a:bodyPr/>
          <a:lstStyle/>
          <a:p>
            <a:fld id="{956DA673-8DD6-4B38-A52B-0BADB82E7DF7}" type="slidenum">
              <a:rPr lang="en-US" smtClean="0"/>
              <a:t>3</a:t>
            </a:fld>
            <a:endParaRPr lang="en-US" dirty="0"/>
          </a:p>
        </p:txBody>
      </p:sp>
    </p:spTree>
    <p:extLst>
      <p:ext uri="{BB962C8B-B14F-4D97-AF65-F5344CB8AC3E}">
        <p14:creationId xmlns:p14="http://schemas.microsoft.com/office/powerpoint/2010/main" val="18032971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Facilitator:</a:t>
            </a:r>
            <a:r>
              <a:rPr lang="en-US" baseline="0" dirty="0" smtClean="0"/>
              <a:t>  Ask your team what strategies they use to assess safety for young and/or non-verbal children?</a:t>
            </a:r>
          </a:p>
          <a:p>
            <a:endParaRPr lang="en-US" baseline="0" dirty="0" smtClean="0"/>
          </a:p>
          <a:p>
            <a:r>
              <a:rPr lang="en-US" baseline="0" dirty="0" smtClean="0"/>
              <a:t>(To aid with this conversation discuss the need to review the sleep environment, safe sleep protocols, or ask what team members remember from the safety by design training on this subject).</a:t>
            </a:r>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56DA673-8DD6-4B38-A52B-0BADB82E7DF7}" type="slidenum">
              <a:rPr lang="en-US" smtClean="0"/>
              <a:t>4</a:t>
            </a:fld>
            <a:endParaRPr lang="en-US" dirty="0"/>
          </a:p>
        </p:txBody>
      </p:sp>
    </p:spTree>
    <p:extLst>
      <p:ext uri="{BB962C8B-B14F-4D97-AF65-F5344CB8AC3E}">
        <p14:creationId xmlns:p14="http://schemas.microsoft.com/office/powerpoint/2010/main" val="1029606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Wingdings" panose="05000000000000000000" pitchFamily="2" charset="2"/>
              <a:buNone/>
            </a:pPr>
            <a:r>
              <a:rPr lang="en-US" dirty="0" smtClean="0"/>
              <a:t>Speaker notes:  Whether the interaction with the child is on a visit, in the foster home, at school, or with the biological parent, each individual that has contact with a child as part of the child welfare system, should</a:t>
            </a:r>
            <a:r>
              <a:rPr lang="en-US" baseline="0" dirty="0" smtClean="0"/>
              <a:t> always be evaluating child safety. </a:t>
            </a:r>
          </a:p>
          <a:p>
            <a:pPr marL="0" indent="0">
              <a:buFont typeface="Wingdings" panose="05000000000000000000" pitchFamily="2" charset="2"/>
              <a:buNone/>
            </a:pPr>
            <a:endParaRPr lang="en-US" baseline="0" dirty="0" smtClean="0"/>
          </a:p>
          <a:p>
            <a:pPr marL="0" indent="0">
              <a:buFont typeface="Wingdings" panose="05000000000000000000" pitchFamily="2" charset="2"/>
              <a:buNone/>
            </a:pPr>
            <a:r>
              <a:rPr lang="en-US" baseline="0" dirty="0" smtClean="0">
                <a:solidFill>
                  <a:srgbClr val="FF0000"/>
                </a:solidFill>
              </a:rPr>
              <a:t>Facilitator: Ask team members how each of the above roles can actively determine if child safety risks during their interaction with the family?</a:t>
            </a:r>
          </a:p>
        </p:txBody>
      </p:sp>
      <p:sp>
        <p:nvSpPr>
          <p:cNvPr id="4" name="Slide Number Placeholder 3"/>
          <p:cNvSpPr>
            <a:spLocks noGrp="1"/>
          </p:cNvSpPr>
          <p:nvPr>
            <p:ph type="sldNum" sz="quarter" idx="10"/>
          </p:nvPr>
        </p:nvSpPr>
        <p:spPr/>
        <p:txBody>
          <a:bodyPr/>
          <a:lstStyle/>
          <a:p>
            <a:fld id="{956DA673-8DD6-4B38-A52B-0BADB82E7DF7}" type="slidenum">
              <a:rPr lang="en-US" smtClean="0"/>
              <a:t>5</a:t>
            </a:fld>
            <a:endParaRPr lang="en-US" dirty="0"/>
          </a:p>
        </p:txBody>
      </p:sp>
    </p:spTree>
    <p:extLst>
      <p:ext uri="{BB962C8B-B14F-4D97-AF65-F5344CB8AC3E}">
        <p14:creationId xmlns:p14="http://schemas.microsoft.com/office/powerpoint/2010/main" val="5428674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Facilitator:</a:t>
            </a:r>
            <a:r>
              <a:rPr lang="en-US" baseline="0" dirty="0" smtClean="0"/>
              <a:t> Ask why the two bullets above are so important to child safety?</a:t>
            </a:r>
          </a:p>
          <a:p>
            <a:endParaRPr lang="en-US" baseline="0" dirty="0" smtClean="0"/>
          </a:p>
        </p:txBody>
      </p:sp>
      <p:sp>
        <p:nvSpPr>
          <p:cNvPr id="4" name="Slide Number Placeholder 3"/>
          <p:cNvSpPr>
            <a:spLocks noGrp="1"/>
          </p:cNvSpPr>
          <p:nvPr>
            <p:ph type="sldNum" sz="quarter" idx="10"/>
          </p:nvPr>
        </p:nvSpPr>
        <p:spPr/>
        <p:txBody>
          <a:bodyPr/>
          <a:lstStyle/>
          <a:p>
            <a:fld id="{956DA673-8DD6-4B38-A52B-0BADB82E7DF7}" type="slidenum">
              <a:rPr lang="en-US" smtClean="0"/>
              <a:t>6</a:t>
            </a:fld>
            <a:endParaRPr lang="en-US" dirty="0"/>
          </a:p>
        </p:txBody>
      </p:sp>
    </p:spTree>
    <p:extLst>
      <p:ext uri="{BB962C8B-B14F-4D97-AF65-F5344CB8AC3E}">
        <p14:creationId xmlns:p14="http://schemas.microsoft.com/office/powerpoint/2010/main" val="40923720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Speaker notes: </a:t>
            </a:r>
          </a:p>
          <a:p>
            <a:pPr marL="171450" indent="-171450">
              <a:buFont typeface="Arial" panose="020B0604020202020204" pitchFamily="34" charset="0"/>
              <a:buChar char="•"/>
            </a:pPr>
            <a:r>
              <a:rPr lang="en-US" dirty="0" smtClean="0"/>
              <a:t>Safety is first and foremost for all programs. </a:t>
            </a:r>
          </a:p>
          <a:p>
            <a:pPr marL="171450" indent="-171450">
              <a:buFont typeface="Arial" panose="020B0604020202020204" pitchFamily="34" charset="0"/>
              <a:buChar char="•"/>
            </a:pPr>
            <a:r>
              <a:rPr lang="en-US" dirty="0" smtClean="0"/>
              <a:t>To thoroughly</a:t>
            </a:r>
            <a:r>
              <a:rPr lang="en-US" baseline="0" dirty="0" smtClean="0"/>
              <a:t> assess the needs, risks and environment (above and beneath the surface) you must use engagement skills with the family.</a:t>
            </a:r>
          </a:p>
          <a:p>
            <a:pPr marL="171450" indent="-171450">
              <a:buFont typeface="Arial" panose="020B0604020202020204" pitchFamily="34" charset="0"/>
              <a:buChar char="•"/>
            </a:pPr>
            <a:r>
              <a:rPr lang="en-US" baseline="0" dirty="0" smtClean="0"/>
              <a:t>Proactive efforts in engagement and assessment allow you to access more information, effectively and causing less trauma.</a:t>
            </a:r>
          </a:p>
          <a:p>
            <a:pPr marL="171450" indent="-171450">
              <a:buFont typeface="Arial" panose="020B0604020202020204" pitchFamily="34" charset="0"/>
              <a:buChar char="•"/>
            </a:pPr>
            <a:endParaRPr lang="en-US" dirty="0" smtClean="0"/>
          </a:p>
          <a:p>
            <a:pPr marL="171450" indent="-171450">
              <a:buFont typeface="Arial" panose="020B0604020202020204" pitchFamily="34" charset="0"/>
              <a:buChar char="•"/>
            </a:pPr>
            <a:r>
              <a:rPr lang="en-US" dirty="0" smtClean="0"/>
              <a:t>CPS</a:t>
            </a:r>
            <a:r>
              <a:rPr lang="en-US" baseline="0" dirty="0" smtClean="0"/>
              <a:t> must e</a:t>
            </a:r>
            <a:r>
              <a:rPr lang="en-US" dirty="0" smtClean="0"/>
              <a:t>ngage</a:t>
            </a:r>
            <a:r>
              <a:rPr lang="en-US" baseline="0" dirty="0" smtClean="0"/>
              <a:t> families and thoroughly address underlying causes (assessment and case planning)  to have solid safety plans.  </a:t>
            </a:r>
            <a:endParaRPr lang="en-US" dirty="0" smtClean="0"/>
          </a:p>
          <a:p>
            <a:pPr marL="171450" indent="-171450">
              <a:buFont typeface="Arial" panose="020B0604020202020204" pitchFamily="34" charset="0"/>
              <a:buChar char="•"/>
            </a:pPr>
            <a:r>
              <a:rPr lang="en-US" dirty="0" smtClean="0"/>
              <a:t>FC must</a:t>
            </a:r>
            <a:r>
              <a:rPr lang="en-US" baseline="0" dirty="0" smtClean="0"/>
              <a:t> do the same with all they serve (youth, parent and caregiver).</a:t>
            </a:r>
          </a:p>
          <a:p>
            <a:pPr marL="171450" indent="-171450">
              <a:buFont typeface="Arial" panose="020B0604020202020204" pitchFamily="34" charset="0"/>
              <a:buChar char="•"/>
            </a:pPr>
            <a:r>
              <a:rPr lang="en-US" baseline="0" dirty="0" smtClean="0"/>
              <a:t>Licensing must do the same for potential and current caregivers. </a:t>
            </a:r>
          </a:p>
          <a:p>
            <a:pPr marL="171450" indent="-171450">
              <a:buFont typeface="Arial" panose="020B0604020202020204" pitchFamily="34" charset="0"/>
              <a:buChar char="•"/>
            </a:pPr>
            <a:r>
              <a:rPr lang="en-US" baseline="0" dirty="0" smtClean="0"/>
              <a:t>Adoption must do the same for pre-adoptive homes. </a:t>
            </a:r>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956DA673-8DD6-4B38-A52B-0BADB82E7DF7}" type="slidenum">
              <a:rPr lang="en-US" smtClean="0"/>
              <a:t>7</a:t>
            </a:fld>
            <a:endParaRPr lang="en-US" dirty="0"/>
          </a:p>
        </p:txBody>
      </p:sp>
    </p:spTree>
    <p:extLst>
      <p:ext uri="{BB962C8B-B14F-4D97-AF65-F5344CB8AC3E}">
        <p14:creationId xmlns:p14="http://schemas.microsoft.com/office/powerpoint/2010/main" val="21682057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Wingdings" panose="05000000000000000000" pitchFamily="2" charset="2"/>
              <a:buNone/>
            </a:pPr>
            <a:r>
              <a:rPr lang="en-US" dirty="0" smtClean="0"/>
              <a:t>Facilitator</a:t>
            </a:r>
            <a:r>
              <a:rPr lang="en-US" baseline="0" dirty="0" smtClean="0"/>
              <a:t> discussion points:</a:t>
            </a:r>
          </a:p>
          <a:p>
            <a:pPr marL="0" indent="0">
              <a:buFont typeface="Wingdings" panose="05000000000000000000" pitchFamily="2" charset="2"/>
              <a:buNone/>
            </a:pPr>
            <a:r>
              <a:rPr lang="en-US" baseline="0" dirty="0" smtClean="0"/>
              <a:t>1. What are some reasons for proactive safety planning?</a:t>
            </a:r>
          </a:p>
          <a:p>
            <a:pPr marL="0" indent="0">
              <a:buFont typeface="Wingdings" panose="05000000000000000000" pitchFamily="2" charset="2"/>
              <a:buNone/>
            </a:pPr>
            <a:endParaRPr lang="en-US" baseline="0" dirty="0" smtClean="0"/>
          </a:p>
          <a:p>
            <a:pPr marL="0" indent="0">
              <a:buFont typeface="Wingdings" panose="05000000000000000000" pitchFamily="2" charset="2"/>
              <a:buNone/>
            </a:pPr>
            <a:r>
              <a:rPr lang="en-US" baseline="0" dirty="0" smtClean="0"/>
              <a:t>2. Are safety plans only for CPS?  No, discuss how licensing, foster care and adoption staff need to thoroughly assess child safety and engage in safety planning.</a:t>
            </a:r>
          </a:p>
          <a:p>
            <a:pPr marL="0" indent="0">
              <a:buFont typeface="Wingdings" panose="05000000000000000000" pitchFamily="2" charset="2"/>
              <a:buNone/>
            </a:pPr>
            <a:r>
              <a:rPr lang="en-US" baseline="0" dirty="0" smtClean="0"/>
              <a:t/>
            </a:r>
            <a:br>
              <a:rPr lang="en-US" baseline="0" dirty="0" smtClean="0"/>
            </a:br>
            <a:r>
              <a:rPr lang="en-US" baseline="0" dirty="0" smtClean="0"/>
              <a:t>3. When is a good time to safety plan?</a:t>
            </a:r>
          </a:p>
        </p:txBody>
      </p:sp>
      <p:sp>
        <p:nvSpPr>
          <p:cNvPr id="4" name="Slide Number Placeholder 3"/>
          <p:cNvSpPr>
            <a:spLocks noGrp="1"/>
          </p:cNvSpPr>
          <p:nvPr>
            <p:ph type="sldNum" sz="quarter" idx="10"/>
          </p:nvPr>
        </p:nvSpPr>
        <p:spPr/>
        <p:txBody>
          <a:bodyPr/>
          <a:lstStyle/>
          <a:p>
            <a:fld id="{956DA673-8DD6-4B38-A52B-0BADB82E7DF7}" type="slidenum">
              <a:rPr lang="en-US" smtClean="0"/>
              <a:t>8</a:t>
            </a:fld>
            <a:endParaRPr lang="en-US" dirty="0"/>
          </a:p>
        </p:txBody>
      </p:sp>
    </p:spTree>
    <p:extLst>
      <p:ext uri="{BB962C8B-B14F-4D97-AF65-F5344CB8AC3E}">
        <p14:creationId xmlns:p14="http://schemas.microsoft.com/office/powerpoint/2010/main" val="16922416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Take</a:t>
            </a:r>
            <a:r>
              <a:rPr lang="en-US" baseline="0" dirty="0" smtClean="0"/>
              <a:t> two minutes to have each person look at the photo and write down a list of what they saw individually without talking.  After giving the group time to process individually, write a list of what everyone saw on a flip chart.  Note the specific details that can be observed when you pay close attention to each part of the picture.</a:t>
            </a:r>
            <a:endParaRPr lang="en-US" dirty="0"/>
          </a:p>
        </p:txBody>
      </p:sp>
      <p:sp>
        <p:nvSpPr>
          <p:cNvPr id="4" name="Slide Number Placeholder 3"/>
          <p:cNvSpPr>
            <a:spLocks noGrp="1"/>
          </p:cNvSpPr>
          <p:nvPr>
            <p:ph type="sldNum" sz="quarter" idx="10"/>
          </p:nvPr>
        </p:nvSpPr>
        <p:spPr/>
        <p:txBody>
          <a:bodyPr/>
          <a:lstStyle/>
          <a:p>
            <a:fld id="{956DA673-8DD6-4B38-A52B-0BADB82E7DF7}" type="slidenum">
              <a:rPr lang="en-US" smtClean="0"/>
              <a:t>9</a:t>
            </a:fld>
            <a:endParaRPr lang="en-US" dirty="0"/>
          </a:p>
        </p:txBody>
      </p:sp>
    </p:spTree>
    <p:extLst>
      <p:ext uri="{BB962C8B-B14F-4D97-AF65-F5344CB8AC3E}">
        <p14:creationId xmlns:p14="http://schemas.microsoft.com/office/powerpoint/2010/main" val="34183319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E2B88AC-765A-40A5-80D3-4226B28F0656}" type="datetimeFigureOut">
              <a:rPr lang="en-US" smtClean="0"/>
              <a:t>09/09/2015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602BD95-FD82-4B68-802C-5A9A253AB672}" type="slidenum">
              <a:rPr lang="en-US" smtClean="0"/>
              <a:t>‹#›</a:t>
            </a:fld>
            <a:endParaRPr lang="en-US" dirty="0"/>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2B88AC-765A-40A5-80D3-4226B28F0656}" type="datetimeFigureOut">
              <a:rPr lang="en-US" smtClean="0"/>
              <a:t>09/09/2015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602BD95-FD82-4B68-802C-5A9A253AB672}"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2B88AC-765A-40A5-80D3-4226B28F0656}" type="datetimeFigureOut">
              <a:rPr lang="en-US" smtClean="0"/>
              <a:t>09/09/2015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602BD95-FD82-4B68-802C-5A9A253AB672}"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2B88AC-765A-40A5-80D3-4226B28F0656}" type="datetimeFigureOut">
              <a:rPr lang="en-US" smtClean="0"/>
              <a:t>09/09/2015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602BD95-FD82-4B68-802C-5A9A253AB672}"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E2B88AC-765A-40A5-80D3-4226B28F0656}" type="datetimeFigureOut">
              <a:rPr lang="en-US" smtClean="0"/>
              <a:t>09/09/2015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602BD95-FD82-4B68-802C-5A9A253AB672}" type="slidenum">
              <a:rPr lang="en-US" smtClean="0"/>
              <a:t>‹#›</a:t>
            </a:fld>
            <a:endParaRPr lang="en-US" dirty="0"/>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E2B88AC-765A-40A5-80D3-4226B28F0656}" type="datetimeFigureOut">
              <a:rPr lang="en-US" smtClean="0"/>
              <a:t>09/09/2015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602BD95-FD82-4B68-802C-5A9A253AB672}"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E2B88AC-765A-40A5-80D3-4226B28F0656}" type="datetimeFigureOut">
              <a:rPr lang="en-US" smtClean="0"/>
              <a:t>09/09/2015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602BD95-FD82-4B68-802C-5A9A253AB672}" type="slidenum">
              <a:rPr lang="en-US" smtClean="0"/>
              <a:t>‹#›</a:t>
            </a:fld>
            <a:endParaRPr lang="en-US" dirty="0"/>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E2B88AC-765A-40A5-80D3-4226B28F0656}" type="datetimeFigureOut">
              <a:rPr lang="en-US" smtClean="0"/>
              <a:t>09/09/2015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602BD95-FD82-4B68-802C-5A9A253AB672}"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2B88AC-765A-40A5-80D3-4226B28F0656}" type="datetimeFigureOut">
              <a:rPr lang="en-US" smtClean="0"/>
              <a:t>09/09/2015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602BD95-FD82-4B68-802C-5A9A253AB672}"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2B88AC-765A-40A5-80D3-4226B28F0656}" type="datetimeFigureOut">
              <a:rPr lang="en-US" smtClean="0"/>
              <a:t>09/09/2015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602BD95-FD82-4B68-802C-5A9A253AB672}" type="slidenum">
              <a:rPr lang="en-US" smtClean="0"/>
              <a:t>‹#›</a:t>
            </a:fld>
            <a:endParaRPr lang="en-US" dirty="0"/>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2B88AC-765A-40A5-80D3-4226B28F0656}" type="datetimeFigureOut">
              <a:rPr lang="en-US" smtClean="0"/>
              <a:t>09/09/2015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602BD95-FD82-4B68-802C-5A9A253AB672}"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BE2B88AC-765A-40A5-80D3-4226B28F0656}" type="datetimeFigureOut">
              <a:rPr lang="en-US" smtClean="0"/>
              <a:t>09/09/2015</a:t>
            </a:fld>
            <a:endParaRPr lang="en-US" dirty="0"/>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dirty="0"/>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4602BD95-FD82-4B68-802C-5A9A253AB672}" type="slidenum">
              <a:rPr lang="en-US" smtClean="0"/>
              <a:t>‹#›</a:t>
            </a:fld>
            <a:endParaRPr lang="en-US" dirty="0"/>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g"/></Relationships>
</file>

<file path=ppt/slides/_rels/slide13.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15.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23.jpeg"/><Relationship Id="rId7" Type="http://schemas.openxmlformats.org/officeDocument/2006/relationships/diagramColors" Target="../diagrams/colors4.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16.xml.rels><?xml version="1.0" encoding="UTF-8" standalone="yes"?>
<Relationships xmlns="http://schemas.openxmlformats.org/package/2006/relationships"><Relationship Id="rId8" Type="http://schemas.openxmlformats.org/officeDocument/2006/relationships/hyperlink" Target="http://olm.michigan.gov/OLM/Pages/Home.aspx" TargetMode="External"/><Relationship Id="rId3" Type="http://schemas.openxmlformats.org/officeDocument/2006/relationships/hyperlink" Target="http://michigan.gov/documents/FIA-sfscsummary_18684_7.pdf?20150709123727" TargetMode="External"/><Relationship Id="rId7" Type="http://schemas.openxmlformats.org/officeDocument/2006/relationships/hyperlink" Target="http://www.michiganchildwelfaretraining.com/Portals/0/Documents/Binders/Dog%20Safety.pdf"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hyperlink" Target="http://www.michiganchildwelfaretraining.com/Portals/0/MiTEAM/2-15-12%20MiTEAM%20Model.pdf" TargetMode="External"/><Relationship Id="rId5" Type="http://schemas.openxmlformats.org/officeDocument/2006/relationships/hyperlink" Target="http://michigan.gov/documents/dhs/Child__Family_Services_Plan_CFSP_2014_473641_7.pdf?20150709124248" TargetMode="External"/><Relationship Id="rId4" Type="http://schemas.openxmlformats.org/officeDocument/2006/relationships/hyperlink" Target="http://michigan.gov/documents/dhs/Fatality_Annual_Report_2013_472881_7.pdf?20150709123727"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inside.michigan.gov/dhs/Communications/EmployeeCommunications/CSA/15-030%20Mandatory%20Safety%20by%20Design%20Training.pdf" TargetMode="External"/><Relationship Id="rId7" Type="http://schemas.openxmlformats.org/officeDocument/2006/relationships/hyperlink" Target="http://inside.michigan.gov/dhs/Tools/Forms/2506/Emergency%20Procedures.dotx" TargetMode="External"/><Relationship Id="rId2" Type="http://schemas.openxmlformats.org/officeDocument/2006/relationships/hyperlink" Target="http://www.michiganchildwelfaretraining.com/Portals/0/Documents/Binders/L-01-173.pdf" TargetMode="External"/><Relationship Id="rId1" Type="http://schemas.openxmlformats.org/officeDocument/2006/relationships/slideLayout" Target="../slideLayouts/slideLayout2.xml"/><Relationship Id="rId6" Type="http://schemas.openxmlformats.org/officeDocument/2006/relationships/hyperlink" Target="https://jjolt.famcare.net/genfunc.exe?FULLFUNCTION%5eLOADSCREEN|SCREENNAME(OPENCOURSEDISPLAY)%5e" TargetMode="External"/><Relationship Id="rId5" Type="http://schemas.openxmlformats.org/officeDocument/2006/relationships/hyperlink" Target="http://inside.michigan.gov/dhs/Tools/Forms/1122/L660BN.docx" TargetMode="External"/><Relationship Id="rId4" Type="http://schemas.openxmlformats.org/officeDocument/2006/relationships/hyperlink" Target="http://inside.michigan.gov/dhs/Tools/SEM/Pages/SafetyMatters.aspx"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23900" y="3962400"/>
            <a:ext cx="7543800" cy="1524000"/>
          </a:xfrm>
        </p:spPr>
        <p:txBody>
          <a:bodyPr/>
          <a:lstStyle/>
          <a:p>
            <a:pPr algn="ctr"/>
            <a:r>
              <a:rPr lang="en-US" dirty="0" smtClean="0"/>
              <a:t/>
            </a:r>
            <a:br>
              <a:rPr lang="en-US" dirty="0" smtClean="0"/>
            </a:br>
            <a:r>
              <a:rPr lang="en-US" dirty="0" smtClean="0"/>
              <a:t>Continuous Safety on Site</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4600" y="304800"/>
            <a:ext cx="3962400" cy="2512330"/>
          </a:xfrm>
          <a:prstGeom prst="rect">
            <a:avLst/>
          </a:prstGeom>
        </p:spPr>
      </p:pic>
    </p:spTree>
    <p:extLst>
      <p:ext uri="{BB962C8B-B14F-4D97-AF65-F5344CB8AC3E}">
        <p14:creationId xmlns:p14="http://schemas.microsoft.com/office/powerpoint/2010/main" val="2479047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229600" cy="1524000"/>
          </a:xfrm>
        </p:spPr>
        <p:txBody>
          <a:bodyPr>
            <a:normAutofit fontScale="90000"/>
          </a:bodyPr>
          <a:lstStyle/>
          <a:p>
            <a:r>
              <a:rPr lang="en-US" dirty="0"/>
              <a:t>How are our observations affected by our experiences?</a:t>
            </a:r>
          </a:p>
        </p:txBody>
      </p:sp>
      <p:sp>
        <p:nvSpPr>
          <p:cNvPr id="3" name="Content Placeholder 2"/>
          <p:cNvSpPr>
            <a:spLocks noGrp="1"/>
          </p:cNvSpPr>
          <p:nvPr>
            <p:ph idx="1"/>
          </p:nvPr>
        </p:nvSpPr>
        <p:spPr>
          <a:xfrm>
            <a:off x="228600" y="2590801"/>
            <a:ext cx="5029200" cy="3589474"/>
          </a:xfrm>
        </p:spPr>
        <p:txBody>
          <a:bodyPr>
            <a:normAutofit/>
          </a:bodyPr>
          <a:lstStyle/>
          <a:p>
            <a:pPr marL="0" indent="0">
              <a:buNone/>
            </a:pPr>
            <a:r>
              <a:rPr lang="en-US" dirty="0" smtClean="0"/>
              <a:t>Did you see the entire picture?</a:t>
            </a:r>
          </a:p>
          <a:p>
            <a:pPr marL="0" indent="0">
              <a:buNone/>
            </a:pPr>
            <a:endParaRPr lang="en-US" dirty="0" smtClean="0"/>
          </a:p>
          <a:p>
            <a:pPr marL="0" indent="0">
              <a:buNone/>
            </a:pPr>
            <a:r>
              <a:rPr lang="en-US" dirty="0" smtClean="0"/>
              <a:t>Did you have a process or system that ensured you saw the whole picture?</a:t>
            </a:r>
          </a:p>
          <a:p>
            <a:pPr marL="0" indent="0">
              <a:buNone/>
            </a:pPr>
            <a:endParaRPr lang="en-US" dirty="0" smtClean="0"/>
          </a:p>
          <a:p>
            <a:pPr marL="0" indent="0">
              <a:buNone/>
            </a:pPr>
            <a:r>
              <a:rPr lang="en-US" b="1" dirty="0" smtClean="0"/>
              <a:t>In respect to identifying child safety issues how do we gain the best possible perspective?</a:t>
            </a:r>
          </a:p>
          <a:p>
            <a:pPr marL="0" indent="0">
              <a:buNone/>
            </a:pPr>
            <a:endParaRPr lang="en-US" dirty="0"/>
          </a:p>
        </p:txBody>
      </p:sp>
      <p:pic>
        <p:nvPicPr>
          <p:cNvPr id="1026" name="Picture 2" descr="http://www.thedesignwork.com/wp-content/uploads/2011/04/Art-illusion-2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8800" y="2209800"/>
            <a:ext cx="3200400" cy="3970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29829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572000"/>
            <a:ext cx="8305800" cy="1600200"/>
          </a:xfrm>
        </p:spPr>
        <p:txBody>
          <a:bodyPr>
            <a:normAutofit fontScale="90000"/>
          </a:bodyPr>
          <a:lstStyle/>
          <a:p>
            <a:pPr algn="ctr"/>
            <a:r>
              <a:rPr lang="en-US" dirty="0" smtClean="0"/>
              <a:t>What are the safety benefits of purposeful engagement?</a:t>
            </a:r>
            <a:endParaRPr lang="en-US" dirty="0"/>
          </a:p>
        </p:txBody>
      </p:sp>
      <p:pic>
        <p:nvPicPr>
          <p:cNvPr id="2050" name="Picture 2" descr="C:\Users\LuckadooR\AppData\Local\Microsoft\Windows\Temporary Internet Files\Content.IE5\GUZV6PV1\blockpage[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62475" y="3424237"/>
            <a:ext cx="19050" cy="952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LuckadooR\AppData\Local\Microsoft\Windows\Temporary Internet Files\Content.IE5\2P3Q6OVZ\blockpage[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62475" y="3424237"/>
            <a:ext cx="19050" cy="9525"/>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C:\Users\LuckadooR\AppData\Local\Microsoft\Windows\Temporary Internet Files\Content.IE5\GUZV6PV1\blockpage[2].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62475" y="3424237"/>
            <a:ext cx="19050" cy="95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clker.com/cliparts/N/4/T/F/h/Z/afro-hi.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685800"/>
            <a:ext cx="3124200" cy="3895725"/>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2438400" y="0"/>
            <a:ext cx="3940115" cy="553998"/>
          </a:xfrm>
          <a:prstGeom prst="rect">
            <a:avLst/>
          </a:prstGeom>
          <a:solidFill>
            <a:schemeClr val="bg1"/>
          </a:solidFill>
        </p:spPr>
        <p:txBody>
          <a:bodyPr wrap="square" rtlCol="0">
            <a:spAutoFit/>
          </a:bodyPr>
          <a:lstStyle/>
          <a:p>
            <a:r>
              <a:rPr lang="en-US" sz="3000" dirty="0" smtClean="0"/>
              <a:t>Purposeful Engagement</a:t>
            </a:r>
            <a:endParaRPr lang="en-US" sz="3000" dirty="0"/>
          </a:p>
        </p:txBody>
      </p:sp>
      <p:sp>
        <p:nvSpPr>
          <p:cNvPr id="14" name="Rectangle 13"/>
          <p:cNvSpPr/>
          <p:nvPr/>
        </p:nvSpPr>
        <p:spPr>
          <a:xfrm>
            <a:off x="3633989" y="2743840"/>
            <a:ext cx="2209258" cy="707886"/>
          </a:xfrm>
          <a:prstGeom prst="rect">
            <a:avLst/>
          </a:prstGeom>
          <a:noFill/>
        </p:spPr>
        <p:txBody>
          <a:bodyPr wrap="none" lIns="91440" tIns="45720" rIns="91440" bIns="45720">
            <a:prstTxWarp prst="textArchDown">
              <a:avLst/>
            </a:prstTxWarp>
            <a:spAutoFit/>
          </a:bodyPr>
          <a:lstStyle/>
          <a:p>
            <a:pPr algn="ctr"/>
            <a:r>
              <a:rPr lang="en-US" sz="40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Empathy</a:t>
            </a:r>
            <a:endParaRPr lang="en-US" sz="40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3" name="Rectangle 2"/>
          <p:cNvSpPr/>
          <p:nvPr/>
        </p:nvSpPr>
        <p:spPr>
          <a:xfrm>
            <a:off x="3298352" y="3276600"/>
            <a:ext cx="2920992" cy="707886"/>
          </a:xfrm>
          <a:prstGeom prst="rect">
            <a:avLst/>
          </a:prstGeom>
          <a:noFill/>
        </p:spPr>
        <p:txBody>
          <a:bodyPr wrap="none" lIns="91440" tIns="45720" rIns="91440" bIns="45720">
            <a:prstTxWarp prst="textArchDown">
              <a:avLst/>
            </a:prstTxWarp>
            <a:spAutoFit/>
          </a:bodyPr>
          <a:lstStyle/>
          <a:p>
            <a:pPr algn="ctr"/>
            <a:r>
              <a:rPr lang="en-US"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Competency</a:t>
            </a:r>
            <a:endParaRPr lang="en-US" sz="40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4" name="Rectangle 3"/>
          <p:cNvSpPr/>
          <p:nvPr/>
        </p:nvSpPr>
        <p:spPr>
          <a:xfrm>
            <a:off x="3105800" y="756279"/>
            <a:ext cx="2951449" cy="707886"/>
          </a:xfrm>
          <a:prstGeom prst="rect">
            <a:avLst/>
          </a:prstGeom>
          <a:noFill/>
        </p:spPr>
        <p:txBody>
          <a:bodyPr wrap="none" lIns="91440" tIns="45720" rIns="91440" bIns="45720">
            <a:prstTxWarp prst="textArchUp">
              <a:avLst/>
            </a:prstTxWarp>
            <a:spAutoFit/>
          </a:bodyPr>
          <a:lstStyle/>
          <a:p>
            <a:pPr algn="ctr"/>
            <a:r>
              <a:rPr lang="en-US" sz="40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Genuineness</a:t>
            </a:r>
            <a:endParaRPr lang="en-US" sz="40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10" name="Rectangle 9"/>
          <p:cNvSpPr/>
          <p:nvPr/>
        </p:nvSpPr>
        <p:spPr>
          <a:xfrm>
            <a:off x="3511532" y="1925776"/>
            <a:ext cx="3433953" cy="707886"/>
          </a:xfrm>
          <a:prstGeom prst="rect">
            <a:avLst/>
          </a:prstGeom>
          <a:noFill/>
        </p:spPr>
        <p:txBody>
          <a:bodyPr wrap="none" lIns="91440" tIns="45720" rIns="91440" bIns="45720">
            <a:spAutoFit/>
          </a:bodyPr>
          <a:lstStyle/>
          <a:p>
            <a:pPr algn="ctr"/>
            <a:r>
              <a:rPr lang="en-US" sz="40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Empowerment</a:t>
            </a:r>
            <a:endParaRPr lang="en-US" sz="40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11" name="Rectangle 10"/>
          <p:cNvSpPr/>
          <p:nvPr/>
        </p:nvSpPr>
        <p:spPr>
          <a:xfrm>
            <a:off x="3614939" y="1110222"/>
            <a:ext cx="1895071" cy="707886"/>
          </a:xfrm>
          <a:prstGeom prst="rect">
            <a:avLst/>
          </a:prstGeom>
          <a:noFill/>
        </p:spPr>
        <p:txBody>
          <a:bodyPr wrap="none" lIns="91440" tIns="45720" rIns="91440" bIns="45720">
            <a:prstTxWarp prst="textArchUp">
              <a:avLst/>
            </a:prstTxWarp>
            <a:spAutoFit/>
          </a:bodyPr>
          <a:lstStyle/>
          <a:p>
            <a:pPr algn="ctr"/>
            <a:r>
              <a:rPr lang="en-US" sz="40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Respect</a:t>
            </a:r>
            <a:endParaRPr lang="en-US" sz="40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extLst>
      <p:ext uri="{BB962C8B-B14F-4D97-AF65-F5344CB8AC3E}">
        <p14:creationId xmlns:p14="http://schemas.microsoft.com/office/powerpoint/2010/main" val="9639078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914400"/>
            <a:ext cx="6781800" cy="914400"/>
          </a:xfrm>
        </p:spPr>
        <p:txBody>
          <a:bodyPr>
            <a:normAutofit fontScale="90000"/>
          </a:bodyPr>
          <a:lstStyle/>
          <a:p>
            <a:pPr algn="ctr"/>
            <a:r>
              <a:rPr lang="en-US" dirty="0" smtClean="0"/>
              <a:t>Sharpening Skills</a:t>
            </a:r>
            <a:br>
              <a:rPr lang="en-US" dirty="0" smtClean="0"/>
            </a:br>
            <a:endParaRPr lang="en-US" dirty="0"/>
          </a:p>
        </p:txBody>
      </p:sp>
      <p:sp>
        <p:nvSpPr>
          <p:cNvPr id="6" name="TextBox 5"/>
          <p:cNvSpPr txBox="1"/>
          <p:nvPr/>
        </p:nvSpPr>
        <p:spPr>
          <a:xfrm>
            <a:off x="55271" y="1058732"/>
            <a:ext cx="4161669" cy="4247317"/>
          </a:xfrm>
          <a:prstGeom prst="rect">
            <a:avLst/>
          </a:prstGeom>
          <a:noFill/>
        </p:spPr>
        <p:txBody>
          <a:bodyPr wrap="square" rtlCol="0">
            <a:spAutoFit/>
          </a:bodyPr>
          <a:lstStyle/>
          <a:p>
            <a:r>
              <a:rPr lang="en-US" sz="5400" dirty="0" smtClean="0"/>
              <a:t>What type of knowledge do you need to identify safety issues?</a:t>
            </a:r>
            <a:endParaRPr lang="en-US" sz="5400"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16940" y="3733799"/>
            <a:ext cx="3101434" cy="2310671"/>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7913" y="1295400"/>
            <a:ext cx="4117936" cy="2319770"/>
          </a:xfrm>
          <a:prstGeom prst="rect">
            <a:avLst/>
          </a:prstGeom>
        </p:spPr>
      </p:pic>
      <p:pic>
        <p:nvPicPr>
          <p:cNvPr id="8194" name="Picture 2" descr="http://www.sciencebuzz.org/sites/default/files/images/Toy_in_mouth_SMALL.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65602" y="3733799"/>
            <a:ext cx="1559384" cy="23106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7767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http://cleanlinest.files.wordpress.com/2012/09/wall-cavity-mold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04776" y="4348635"/>
            <a:ext cx="2978234" cy="2358711"/>
          </a:xfrm>
          <a:prstGeom prst="rect">
            <a:avLst/>
          </a:prstGeom>
          <a:noFill/>
          <a:effectLst>
            <a:glow rad="1079500">
              <a:schemeClr val="tx1">
                <a:lumMod val="85000"/>
                <a:lumOff val="15000"/>
              </a:schemeClr>
            </a:glow>
          </a:effectLst>
          <a:extLst>
            <a:ext uri="{909E8E84-426E-40DD-AFC4-6F175D3DCCD1}">
              <a14:hiddenFill xmlns:a14="http://schemas.microsoft.com/office/drawing/2010/main">
                <a:solidFill>
                  <a:srgbClr val="FFFFFF"/>
                </a:solidFill>
              </a14:hiddenFill>
            </a:ext>
          </a:extLst>
        </p:spPr>
      </p:pic>
      <p:pic>
        <p:nvPicPr>
          <p:cNvPr id="4102" name="Picture 6" descr="http://www.peacefulplaygrounds.com/wp-content/uploads/2012/12/playground-accident.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1014" y="36863"/>
            <a:ext cx="2645757" cy="2857159"/>
          </a:xfrm>
          <a:prstGeom prst="rect">
            <a:avLst/>
          </a:prstGeom>
          <a:noFill/>
          <a:extLst>
            <a:ext uri="{909E8E84-426E-40DD-AFC4-6F175D3DCCD1}">
              <a14:hiddenFill xmlns:a14="http://schemas.microsoft.com/office/drawing/2010/main">
                <a:solidFill>
                  <a:srgbClr val="FFFFFF"/>
                </a:solidFill>
              </a14:hiddenFill>
            </a:ext>
          </a:extLst>
        </p:spPr>
      </p:pic>
      <p:pic>
        <p:nvPicPr>
          <p:cNvPr id="4106" name="Picture 10" descr="http://www.totallifecounseling.com/wp-content/uploads/2011/04/teach-child-danger-800X800.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8561" y="3749805"/>
            <a:ext cx="2999477" cy="231939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http://www.memoirsofanaddictedbrain.com/wp-content/uploads/2012/08/kidsanddrugs1.jpe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88710" y="3733800"/>
            <a:ext cx="2508166" cy="235141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6" descr="http://imworld.aufeminin.com/dossiers/D20081118/JUPITERIMAGES-04129123-192420_L.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03408" y="441871"/>
            <a:ext cx="2508166" cy="2863769"/>
          </a:xfrm>
          <a:prstGeom prst="rect">
            <a:avLst/>
          </a:prstGeom>
          <a:noFill/>
          <a:effectLst>
            <a:glow rad="1282700">
              <a:schemeClr val="accent1">
                <a:satMod val="175000"/>
                <a:alpha val="40000"/>
              </a:schemeClr>
            </a:glow>
          </a:effectLst>
          <a:extLst>
            <a:ext uri="{909E8E84-426E-40DD-AFC4-6F175D3DCCD1}">
              <a14:hiddenFill xmlns:a14="http://schemas.microsoft.com/office/drawing/2010/main">
                <a:solidFill>
                  <a:srgbClr val="FFFFFF"/>
                </a:solidFill>
              </a14:hiddenFill>
            </a:ext>
          </a:extLst>
        </p:spPr>
      </p:pic>
      <p:pic>
        <p:nvPicPr>
          <p:cNvPr id="4108" name="Picture 12" descr="http://www.whatsonxiamen.com/ent_images/drink_14aa0.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412688"/>
            <a:ext cx="2770877" cy="2828129"/>
          </a:xfrm>
          <a:prstGeom prst="rect">
            <a:avLst/>
          </a:prstGeom>
          <a:noFill/>
          <a:effectLst>
            <a:glow rad="1409700">
              <a:srgbClr val="002060">
                <a:alpha val="40000"/>
              </a:srgbClr>
            </a:glo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21654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60" name="Picture 16" descr="http://www.adweek.com/socialtimes/files/2013/10/alltwitter-social-media-signpos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260" y="457200"/>
            <a:ext cx="2839176" cy="2131412"/>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2877436" y="823609"/>
            <a:ext cx="6009780" cy="1222571"/>
          </a:xfrm>
          <a:prstGeom prst="rect">
            <a:avLst/>
          </a:prstGeom>
          <a:noFill/>
        </p:spPr>
        <p:txBody>
          <a:bodyPr wrap="none" lIns="91440" tIns="45720" rIns="91440" bIns="45720">
            <a:prstTxWarp prst="textStop">
              <a:avLst/>
            </a:prstTxWarp>
            <a:spAutoFit/>
          </a:bodyPr>
          <a:lstStyle/>
          <a:p>
            <a:pPr algn="ctr"/>
            <a:r>
              <a:rPr lang="en-US" sz="5400" b="1" cap="all" spc="0" dirty="0" smtClean="0">
                <a:ln w="9000" cmpd="sng">
                  <a:solidFill>
                    <a:schemeClr val="accent4">
                      <a:shade val="50000"/>
                      <a:satMod val="120000"/>
                    </a:schemeClr>
                  </a:solidFill>
                  <a:prstDash val="solid"/>
                </a:ln>
                <a:solidFill>
                  <a:srgbClr val="C00000"/>
                </a:solidFill>
                <a:effectLst>
                  <a:reflection blurRad="12700" stA="28000" endPos="45000" dist="1000" dir="5400000" sy="-100000" algn="bl" rotWithShape="0"/>
                </a:effectLst>
              </a:rPr>
              <a:t>Safety Risk for Teens</a:t>
            </a:r>
            <a:endParaRPr lang="en-US" sz="5400" b="1" cap="all" spc="0" dirty="0">
              <a:ln w="9000" cmpd="sng">
                <a:solidFill>
                  <a:schemeClr val="accent4">
                    <a:shade val="50000"/>
                    <a:satMod val="120000"/>
                  </a:schemeClr>
                </a:solidFill>
                <a:prstDash val="solid"/>
              </a:ln>
              <a:solidFill>
                <a:srgbClr val="C00000"/>
              </a:solidFill>
              <a:effectLst>
                <a:reflection blurRad="12700" stA="28000" endPos="45000" dist="1000" dir="5400000" sy="-100000" algn="bl" rotWithShape="0"/>
              </a:effectLst>
            </a:endParaRPr>
          </a:p>
        </p:txBody>
      </p:sp>
      <p:pic>
        <p:nvPicPr>
          <p:cNvPr id="6156" name="Picture 12" descr="http://wbtv.images.worldnow.com/images/26146262_BG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62605" y="3276600"/>
            <a:ext cx="4592035" cy="2779422"/>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http://ts4.mm.bing.net/th?id=JN.HmKBEITB93lZHTWNDaLjRA&amp;pid=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19800" y="3276599"/>
            <a:ext cx="2686776" cy="2779423"/>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http://g.psychcentral.com/blog/wp-content/uploads/2014/02/depressed-teen-using-internet-depression.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1731" y="3276600"/>
            <a:ext cx="4180038" cy="27794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63917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0" name="Picture 8" descr="http://www.wwp.co.uk/userfiles/images/apprenticeships-in-managemen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00714" y="3962400"/>
            <a:ext cx="4781550" cy="2652662"/>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a:xfrm>
            <a:off x="228600" y="304800"/>
            <a:ext cx="8915400" cy="1828800"/>
          </a:xfrm>
        </p:spPr>
        <p:txBody>
          <a:bodyPr>
            <a:normAutofit/>
          </a:bodyPr>
          <a:lstStyle/>
          <a:p>
            <a:pPr algn="ctr"/>
            <a:r>
              <a:rPr lang="en-US" dirty="0" smtClean="0"/>
              <a:t>What role do  co-worker’s </a:t>
            </a:r>
            <a:br>
              <a:rPr lang="en-US" dirty="0" smtClean="0"/>
            </a:br>
            <a:r>
              <a:rPr lang="en-US" dirty="0" smtClean="0"/>
              <a:t>play in sharpening skills?</a:t>
            </a:r>
            <a:endParaRPr lang="en-US" dirty="0"/>
          </a:p>
        </p:txBody>
      </p:sp>
      <p:graphicFrame>
        <p:nvGraphicFramePr>
          <p:cNvPr id="5" name="Diagram 4"/>
          <p:cNvGraphicFramePr/>
          <p:nvPr>
            <p:extLst>
              <p:ext uri="{D42A27DB-BD31-4B8C-83A1-F6EECF244321}">
                <p14:modId xmlns:p14="http://schemas.microsoft.com/office/powerpoint/2010/main" val="3351769953"/>
              </p:ext>
            </p:extLst>
          </p:nvPr>
        </p:nvGraphicFramePr>
        <p:xfrm>
          <a:off x="228600" y="2057400"/>
          <a:ext cx="5410200" cy="27432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1573706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91200" y="-38099"/>
            <a:ext cx="3352800" cy="1143000"/>
          </a:xfrm>
        </p:spPr>
        <p:txBody>
          <a:bodyPr/>
          <a:lstStyle/>
          <a:p>
            <a:r>
              <a:rPr lang="en-US" dirty="0" smtClean="0"/>
              <a:t>Resources</a:t>
            </a:r>
            <a:endParaRPr lang="en-US" dirty="0"/>
          </a:p>
        </p:txBody>
      </p:sp>
      <p:sp>
        <p:nvSpPr>
          <p:cNvPr id="4" name="Rectangle 3"/>
          <p:cNvSpPr/>
          <p:nvPr/>
        </p:nvSpPr>
        <p:spPr>
          <a:xfrm>
            <a:off x="0" y="533401"/>
            <a:ext cx="9144000" cy="6186309"/>
          </a:xfrm>
          <a:prstGeom prst="rect">
            <a:avLst/>
          </a:prstGeom>
        </p:spPr>
        <p:txBody>
          <a:bodyPr wrap="square">
            <a:spAutoFit/>
          </a:bodyPr>
          <a:lstStyle/>
          <a:p>
            <a:r>
              <a:rPr lang="en-US" dirty="0" smtClean="0"/>
              <a:t>Strong Families Safe Children Initiative</a:t>
            </a:r>
            <a:endParaRPr lang="en-US" dirty="0"/>
          </a:p>
          <a:p>
            <a:r>
              <a:rPr lang="en-US" dirty="0" smtClean="0">
                <a:hlinkClick r:id="rId3"/>
              </a:rPr>
              <a:t>http</a:t>
            </a:r>
            <a:r>
              <a:rPr lang="en-US" dirty="0">
                <a:hlinkClick r:id="rId3"/>
              </a:rPr>
              <a:t>://</a:t>
            </a:r>
            <a:r>
              <a:rPr lang="en-US" dirty="0" smtClean="0">
                <a:hlinkClick r:id="rId3"/>
              </a:rPr>
              <a:t>michigan.gov/documents/FIA-sfscsummary_18684_7.pdf?20150709123727</a:t>
            </a:r>
            <a:endParaRPr lang="en-US" dirty="0" smtClean="0"/>
          </a:p>
          <a:p>
            <a:endParaRPr lang="en-US" dirty="0"/>
          </a:p>
          <a:p>
            <a:r>
              <a:rPr lang="en-US" dirty="0" smtClean="0"/>
              <a:t>Infant Mortality Report 2013</a:t>
            </a:r>
          </a:p>
          <a:p>
            <a:r>
              <a:rPr lang="en-US" dirty="0" smtClean="0">
                <a:hlinkClick r:id="rId4"/>
              </a:rPr>
              <a:t>http</a:t>
            </a:r>
            <a:r>
              <a:rPr lang="en-US" dirty="0">
                <a:hlinkClick r:id="rId4"/>
              </a:rPr>
              <a:t>://michigan.gov/documents/dhs/Fatality_Annual_Report_2013_472881_7.pdf?20150709123727</a:t>
            </a:r>
            <a:endParaRPr lang="en-US" dirty="0"/>
          </a:p>
          <a:p>
            <a:endParaRPr lang="en-US" dirty="0" smtClean="0"/>
          </a:p>
          <a:p>
            <a:r>
              <a:rPr lang="en-US" dirty="0" smtClean="0"/>
              <a:t>Child and Family Services Plan</a:t>
            </a:r>
          </a:p>
          <a:p>
            <a:r>
              <a:rPr lang="en-US" dirty="0">
                <a:hlinkClick r:id="rId5"/>
              </a:rPr>
              <a:t>http://michigan.gov/documents/dhs/Child__</a:t>
            </a:r>
            <a:r>
              <a:rPr lang="en-US" dirty="0" smtClean="0">
                <a:hlinkClick r:id="rId5"/>
              </a:rPr>
              <a:t>Family_Services_Plan_CFSP_2014_473641_7.pdf?20150709124248</a:t>
            </a:r>
            <a:endParaRPr lang="en-US" dirty="0" smtClean="0"/>
          </a:p>
          <a:p>
            <a:endParaRPr lang="en-US" dirty="0" smtClean="0"/>
          </a:p>
          <a:p>
            <a:r>
              <a:rPr lang="en-US" dirty="0" smtClean="0"/>
              <a:t>MiTeam Child Welfare Practice Model</a:t>
            </a:r>
          </a:p>
          <a:p>
            <a:r>
              <a:rPr lang="en-US" dirty="0">
                <a:hlinkClick r:id="rId6"/>
              </a:rPr>
              <a:t>http://</a:t>
            </a:r>
            <a:r>
              <a:rPr lang="en-US" dirty="0" smtClean="0">
                <a:hlinkClick r:id="rId6"/>
              </a:rPr>
              <a:t>www.michiganchildwelfaretraining.com/Portals/0/MiTEAM/2-15-12%20MiTEAM%20Model.pdf</a:t>
            </a:r>
            <a:endParaRPr lang="en-US" dirty="0" smtClean="0"/>
          </a:p>
          <a:p>
            <a:endParaRPr lang="en-US" dirty="0"/>
          </a:p>
          <a:p>
            <a:r>
              <a:rPr lang="en-US" dirty="0" smtClean="0"/>
              <a:t>Dog Safety</a:t>
            </a:r>
          </a:p>
          <a:p>
            <a:r>
              <a:rPr lang="en-US" dirty="0">
                <a:hlinkClick r:id="rId7"/>
              </a:rPr>
              <a:t>http://</a:t>
            </a:r>
            <a:r>
              <a:rPr lang="en-US" dirty="0" smtClean="0">
                <a:hlinkClick r:id="rId7"/>
              </a:rPr>
              <a:t>www.michiganchildwelfaretraining.com/Portals/0/Documents/Binders/Dog%20Safety.pdf</a:t>
            </a:r>
            <a:endParaRPr lang="en-US" dirty="0" smtClean="0"/>
          </a:p>
          <a:p>
            <a:endParaRPr lang="en-US" dirty="0"/>
          </a:p>
          <a:p>
            <a:r>
              <a:rPr lang="en-US" dirty="0" smtClean="0"/>
              <a:t>DHHS Policy Manuals</a:t>
            </a:r>
          </a:p>
          <a:p>
            <a:r>
              <a:rPr lang="en-US" dirty="0">
                <a:hlinkClick r:id="rId8"/>
              </a:rPr>
              <a:t>http://</a:t>
            </a:r>
            <a:r>
              <a:rPr lang="en-US" dirty="0" smtClean="0">
                <a:hlinkClick r:id="rId8"/>
              </a:rPr>
              <a:t>olm.michigan.gov/OLM/Pages/Home.aspx</a:t>
            </a:r>
            <a:endParaRPr lang="en-US" dirty="0" smtClean="0"/>
          </a:p>
          <a:p>
            <a:endParaRPr lang="en-US" dirty="0" smtClean="0"/>
          </a:p>
          <a:p>
            <a:endParaRPr lang="en-US" dirty="0"/>
          </a:p>
        </p:txBody>
      </p:sp>
    </p:spTree>
    <p:extLst>
      <p:ext uri="{BB962C8B-B14F-4D97-AF65-F5344CB8AC3E}">
        <p14:creationId xmlns:p14="http://schemas.microsoft.com/office/powerpoint/2010/main" val="27721760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52400" y="762001"/>
            <a:ext cx="8839200" cy="6463308"/>
          </a:xfrm>
          <a:prstGeom prst="rect">
            <a:avLst/>
          </a:prstGeom>
        </p:spPr>
        <p:txBody>
          <a:bodyPr wrap="square">
            <a:spAutoFit/>
          </a:bodyPr>
          <a:lstStyle/>
          <a:p>
            <a:r>
              <a:rPr lang="en-US" dirty="0" smtClean="0"/>
              <a:t>Lisa’s Law</a:t>
            </a:r>
          </a:p>
          <a:p>
            <a:r>
              <a:rPr lang="en-US" dirty="0" smtClean="0">
                <a:hlinkClick r:id="rId2"/>
              </a:rPr>
              <a:t>http</a:t>
            </a:r>
            <a:r>
              <a:rPr lang="en-US" dirty="0">
                <a:hlinkClick r:id="rId2"/>
              </a:rPr>
              <a:t>://</a:t>
            </a:r>
            <a:r>
              <a:rPr lang="en-US" dirty="0" smtClean="0">
                <a:hlinkClick r:id="rId2"/>
              </a:rPr>
              <a:t>www.michiganchildwelfaretraining.com/Portals/0/Documents/Binders/L-01-173.pdf</a:t>
            </a:r>
            <a:endParaRPr lang="en-US" dirty="0" smtClean="0"/>
          </a:p>
          <a:p>
            <a:endParaRPr lang="en-US" dirty="0"/>
          </a:p>
          <a:p>
            <a:r>
              <a:rPr lang="en-US" dirty="0" smtClean="0"/>
              <a:t>Enrolling for Safety by Design through Jjolt.</a:t>
            </a:r>
          </a:p>
          <a:p>
            <a:r>
              <a:rPr lang="en-US" dirty="0">
                <a:hlinkClick r:id="rId3"/>
              </a:rPr>
              <a:t>http://</a:t>
            </a:r>
            <a:r>
              <a:rPr lang="en-US" dirty="0" smtClean="0">
                <a:hlinkClick r:id="rId3"/>
              </a:rPr>
              <a:t>inside.michigan.gov/dhs/Communications/EmployeeCommunications/CSA/15-030%20Mandatory%20Safety%20by%20Design%20Training.pdf</a:t>
            </a:r>
            <a:endParaRPr lang="en-US" dirty="0" smtClean="0"/>
          </a:p>
          <a:p>
            <a:endParaRPr lang="en-US" dirty="0"/>
          </a:p>
          <a:p>
            <a:r>
              <a:rPr lang="en-US" dirty="0" smtClean="0"/>
              <a:t>Safety and Security</a:t>
            </a:r>
          </a:p>
          <a:p>
            <a:r>
              <a:rPr lang="en-US" dirty="0">
                <a:hlinkClick r:id="rId4"/>
              </a:rPr>
              <a:t>http://</a:t>
            </a:r>
            <a:r>
              <a:rPr lang="en-US" dirty="0" smtClean="0">
                <a:hlinkClick r:id="rId4"/>
              </a:rPr>
              <a:t>inside.michigan.gov/dhs/Tools/SEM/Pages/SafetyMatters.aspx</a:t>
            </a:r>
            <a:endParaRPr lang="en-US" dirty="0" smtClean="0"/>
          </a:p>
          <a:p>
            <a:r>
              <a:rPr lang="en-US" dirty="0"/>
              <a:t> </a:t>
            </a:r>
            <a:endParaRPr lang="en-US" dirty="0" smtClean="0"/>
          </a:p>
          <a:p>
            <a:r>
              <a:rPr lang="en-US" dirty="0" smtClean="0"/>
              <a:t>Safe Sleep</a:t>
            </a:r>
          </a:p>
          <a:p>
            <a:r>
              <a:rPr lang="en-US" dirty="0">
                <a:hlinkClick r:id="rId5"/>
              </a:rPr>
              <a:t>http://</a:t>
            </a:r>
            <a:r>
              <a:rPr lang="en-US" dirty="0" smtClean="0">
                <a:hlinkClick r:id="rId5"/>
              </a:rPr>
              <a:t>inside.michigan.gov/dhs/Tools/Forms/1122/L660BN.docx</a:t>
            </a:r>
            <a:endParaRPr lang="en-US" dirty="0" smtClean="0"/>
          </a:p>
          <a:p>
            <a:endParaRPr lang="en-US" dirty="0"/>
          </a:p>
          <a:p>
            <a:r>
              <a:rPr lang="en-US" dirty="0" smtClean="0"/>
              <a:t>OWDT Link to see all classes</a:t>
            </a:r>
          </a:p>
          <a:p>
            <a:r>
              <a:rPr lang="en-US" dirty="0">
                <a:hlinkClick r:id="rId6"/>
              </a:rPr>
              <a:t>https://jjolt.famcare.net/genfunc.exe?FULLFUNCTION^LOADSCREEN|SCREENNAME(OPENCOURSEDISPLAY</a:t>
            </a:r>
            <a:r>
              <a:rPr lang="en-US" dirty="0" smtClean="0">
                <a:hlinkClick r:id="rId6"/>
              </a:rPr>
              <a:t>)^</a:t>
            </a:r>
            <a:endParaRPr lang="en-US" dirty="0" smtClean="0"/>
          </a:p>
          <a:p>
            <a:endParaRPr lang="en-US" dirty="0" smtClean="0"/>
          </a:p>
          <a:p>
            <a:r>
              <a:rPr lang="en-US" dirty="0" smtClean="0"/>
              <a:t>Working Safer…Working Together</a:t>
            </a:r>
          </a:p>
          <a:p>
            <a:r>
              <a:rPr lang="en-US" dirty="0">
                <a:hlinkClick r:id="rId7"/>
              </a:rPr>
              <a:t>http://inside.michigan.gov/dhs/Tools/Forms/2506/Emergency </a:t>
            </a:r>
            <a:r>
              <a:rPr lang="en-US" dirty="0" smtClean="0">
                <a:hlinkClick r:id="rId7"/>
              </a:rPr>
              <a:t>Procedures.dotx</a:t>
            </a:r>
            <a:endParaRPr lang="en-US" dirty="0" smtClean="0"/>
          </a:p>
          <a:p>
            <a:endParaRPr lang="en-US" dirty="0" smtClean="0"/>
          </a:p>
          <a:p>
            <a:endParaRPr lang="en-US" dirty="0" smtClean="0"/>
          </a:p>
          <a:p>
            <a:endParaRPr lang="en-US" dirty="0"/>
          </a:p>
          <a:p>
            <a:endParaRPr lang="en-US" dirty="0"/>
          </a:p>
        </p:txBody>
      </p:sp>
    </p:spTree>
    <p:extLst>
      <p:ext uri="{BB962C8B-B14F-4D97-AF65-F5344CB8AC3E}">
        <p14:creationId xmlns:p14="http://schemas.microsoft.com/office/powerpoint/2010/main" val="11732839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1905000"/>
            <a:ext cx="6781800" cy="2895600"/>
          </a:xfrm>
        </p:spPr>
        <p:txBody>
          <a:bodyPr>
            <a:normAutofit/>
          </a:bodyPr>
          <a:lstStyle/>
          <a:p>
            <a:r>
              <a:rPr lang="en-US" dirty="0" smtClean="0"/>
              <a:t>Thank you for participating in this Practice Spotlight!</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17669018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419600"/>
            <a:ext cx="9144000" cy="1066800"/>
          </a:xfrm>
        </p:spPr>
        <p:txBody>
          <a:bodyPr>
            <a:normAutofit/>
          </a:bodyPr>
          <a:lstStyle/>
          <a:p>
            <a:pPr algn="ctr"/>
            <a:r>
              <a:rPr lang="en-US" sz="4400" dirty="0" smtClean="0"/>
              <a:t>Our Efforts to Focus on Safety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66767603"/>
              </p:ext>
            </p:extLst>
          </p:nvPr>
        </p:nvGraphicFramePr>
        <p:xfrm>
          <a:off x="838200" y="-152400"/>
          <a:ext cx="7391400" cy="3886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45648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688048"/>
            <a:ext cx="7696200" cy="461665"/>
          </a:xfrm>
          <a:prstGeom prst="rect">
            <a:avLst/>
          </a:prstGeom>
          <a:noFill/>
        </p:spPr>
        <p:txBody>
          <a:bodyPr wrap="square" rtlCol="0">
            <a:spAutoFit/>
          </a:bodyPr>
          <a:lstStyle/>
          <a:p>
            <a:r>
              <a:rPr lang="en-US" sz="2000" b="1" dirty="0" smtClean="0"/>
              <a:t>Continually</a:t>
            </a:r>
            <a:r>
              <a:rPr lang="en-US" sz="2400" b="1" dirty="0" smtClean="0"/>
              <a:t> assessing child safety means</a:t>
            </a:r>
            <a:r>
              <a:rPr lang="en-US" dirty="0" smtClean="0"/>
              <a:t>:</a:t>
            </a:r>
            <a:endParaRPr lang="en-US" dirty="0"/>
          </a:p>
        </p:txBody>
      </p:sp>
      <p:graphicFrame>
        <p:nvGraphicFramePr>
          <p:cNvPr id="3" name="Diagram 2"/>
          <p:cNvGraphicFramePr/>
          <p:nvPr>
            <p:extLst>
              <p:ext uri="{D42A27DB-BD31-4B8C-83A1-F6EECF244321}">
                <p14:modId xmlns:p14="http://schemas.microsoft.com/office/powerpoint/2010/main" val="2128790290"/>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p:cNvSpPr txBox="1"/>
          <p:nvPr/>
        </p:nvSpPr>
        <p:spPr>
          <a:xfrm rot="17719355">
            <a:off x="2306706" y="2428281"/>
            <a:ext cx="2743200" cy="369332"/>
          </a:xfrm>
          <a:prstGeom prst="rect">
            <a:avLst/>
          </a:prstGeom>
          <a:noFill/>
        </p:spPr>
        <p:txBody>
          <a:bodyPr wrap="square" rtlCol="0">
            <a:spAutoFit/>
          </a:bodyPr>
          <a:lstStyle/>
          <a:p>
            <a:r>
              <a:rPr lang="en-US" dirty="0" smtClean="0"/>
              <a:t>Deliberate</a:t>
            </a:r>
            <a:endParaRPr lang="en-US" dirty="0"/>
          </a:p>
        </p:txBody>
      </p:sp>
      <p:sp>
        <p:nvSpPr>
          <p:cNvPr id="5" name="TextBox 4"/>
          <p:cNvSpPr txBox="1"/>
          <p:nvPr/>
        </p:nvSpPr>
        <p:spPr>
          <a:xfrm>
            <a:off x="3272481" y="5562600"/>
            <a:ext cx="2743200" cy="369332"/>
          </a:xfrm>
          <a:prstGeom prst="rect">
            <a:avLst/>
          </a:prstGeom>
          <a:noFill/>
        </p:spPr>
        <p:txBody>
          <a:bodyPr wrap="square" rtlCol="0">
            <a:spAutoFit/>
          </a:bodyPr>
          <a:lstStyle/>
          <a:p>
            <a:pPr algn="ctr"/>
            <a:r>
              <a:rPr lang="en-US" dirty="0" smtClean="0"/>
              <a:t>Thorough</a:t>
            </a:r>
            <a:endParaRPr lang="en-US" dirty="0"/>
          </a:p>
        </p:txBody>
      </p:sp>
      <p:sp>
        <p:nvSpPr>
          <p:cNvPr id="7" name="TextBox 6"/>
          <p:cNvSpPr txBox="1"/>
          <p:nvPr/>
        </p:nvSpPr>
        <p:spPr>
          <a:xfrm rot="3937412">
            <a:off x="4802429" y="3907949"/>
            <a:ext cx="2743200" cy="369332"/>
          </a:xfrm>
          <a:prstGeom prst="rect">
            <a:avLst/>
          </a:prstGeom>
          <a:noFill/>
        </p:spPr>
        <p:txBody>
          <a:bodyPr wrap="square" rtlCol="0">
            <a:spAutoFit/>
          </a:bodyPr>
          <a:lstStyle/>
          <a:p>
            <a:r>
              <a:rPr lang="en-US" dirty="0" smtClean="0"/>
              <a:t>Engaging</a:t>
            </a:r>
            <a:endParaRPr lang="en-US" dirty="0"/>
          </a:p>
        </p:txBody>
      </p:sp>
    </p:spTree>
    <p:extLst>
      <p:ext uri="{BB962C8B-B14F-4D97-AF65-F5344CB8AC3E}">
        <p14:creationId xmlns:p14="http://schemas.microsoft.com/office/powerpoint/2010/main" val="25370233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0"/>
            <a:ext cx="8534400" cy="3276600"/>
          </a:xfrm>
        </p:spPr>
        <p:txBody>
          <a:bodyPr>
            <a:normAutofit/>
          </a:bodyPr>
          <a:lstStyle/>
          <a:p>
            <a:pPr marL="342900" indent="-342900">
              <a:buClr>
                <a:srgbClr val="002060"/>
              </a:buClr>
              <a:buFont typeface="Wingdings" panose="05000000000000000000" pitchFamily="2" charset="2"/>
              <a:buChar char="q"/>
            </a:pPr>
            <a:r>
              <a:rPr lang="en-US" sz="2400" b="1" dirty="0" smtClean="0">
                <a:latin typeface="+mn-lt"/>
              </a:rPr>
              <a:t>Between 1991-2013, 61% of the children who have died while involved with </a:t>
            </a:r>
            <a:r>
              <a:rPr lang="en-US" sz="2400" b="1" dirty="0" smtClean="0">
                <a:latin typeface="+mn-lt"/>
              </a:rPr>
              <a:t>MDHHS </a:t>
            </a:r>
            <a:r>
              <a:rPr lang="en-US" sz="2400" b="1" dirty="0" smtClean="0">
                <a:latin typeface="+mn-lt"/>
              </a:rPr>
              <a:t>Children’s Services  were children under the age of 3.</a:t>
            </a:r>
            <a:br>
              <a:rPr lang="en-US" sz="2400" b="1" dirty="0" smtClean="0">
                <a:latin typeface="+mn-lt"/>
              </a:rPr>
            </a:br>
            <a:r>
              <a:rPr lang="en-US" sz="2400" b="1" dirty="0">
                <a:latin typeface="+mn-lt"/>
              </a:rPr>
              <a:t/>
            </a:r>
            <a:br>
              <a:rPr lang="en-US" sz="2400" b="1" dirty="0">
                <a:latin typeface="+mn-lt"/>
              </a:rPr>
            </a:br>
            <a:r>
              <a:rPr lang="en-US" sz="2400" dirty="0"/>
              <a:t/>
            </a:r>
            <a:br>
              <a:rPr lang="en-US" sz="2400" dirty="0"/>
            </a:br>
            <a:r>
              <a:rPr lang="en-US" sz="2400" dirty="0"/>
              <a:t/>
            </a:r>
            <a:br>
              <a:rPr lang="en-US" sz="2400" dirty="0"/>
            </a:br>
            <a:endParaRPr lang="en-US" sz="2400" b="1" dirty="0">
              <a:latin typeface="+mn-lt"/>
            </a:endParaRPr>
          </a:p>
        </p:txBody>
      </p:sp>
      <p:sp>
        <p:nvSpPr>
          <p:cNvPr id="3" name="Content Placeholder 2"/>
          <p:cNvSpPr>
            <a:spLocks noGrp="1"/>
          </p:cNvSpPr>
          <p:nvPr>
            <p:ph idx="1"/>
          </p:nvPr>
        </p:nvSpPr>
        <p:spPr>
          <a:xfrm>
            <a:off x="306859" y="2819400"/>
            <a:ext cx="8382000" cy="1295400"/>
          </a:xfrm>
        </p:spPr>
        <p:txBody>
          <a:bodyPr/>
          <a:lstStyle/>
          <a:p>
            <a:pPr>
              <a:buFont typeface="Wingdings" panose="05000000000000000000" pitchFamily="2" charset="2"/>
              <a:buChar char="q"/>
            </a:pPr>
            <a:r>
              <a:rPr lang="en-US" b="1" dirty="0" smtClean="0"/>
              <a:t>Statistics indicate that over half of the children who have died in this state between 1989-2010 were under 12 months of  age. </a:t>
            </a:r>
            <a:endParaRPr lang="en-US" b="1" dirty="0"/>
          </a:p>
        </p:txBody>
      </p:sp>
      <p:sp>
        <p:nvSpPr>
          <p:cNvPr id="4" name="Footer Placeholder 3"/>
          <p:cNvSpPr>
            <a:spLocks noGrp="1"/>
          </p:cNvSpPr>
          <p:nvPr>
            <p:ph type="ftr" sz="quarter" idx="11"/>
          </p:nvPr>
        </p:nvSpPr>
        <p:spPr/>
        <p:txBody>
          <a:bodyPr/>
          <a:lstStyle/>
          <a:p>
            <a:r>
              <a:rPr lang="en-US" dirty="0" smtClean="0"/>
              <a:t>Child Deaths in Michigan Tenth Annual Executive Report 2011</a:t>
            </a:r>
            <a:endParaRPr lang="en-US" dirty="0"/>
          </a:p>
        </p:txBody>
      </p:sp>
      <p:sp>
        <p:nvSpPr>
          <p:cNvPr id="5" name="TextBox 4"/>
          <p:cNvSpPr txBox="1"/>
          <p:nvPr/>
        </p:nvSpPr>
        <p:spPr>
          <a:xfrm>
            <a:off x="304800" y="1219200"/>
            <a:ext cx="8384059" cy="954107"/>
          </a:xfrm>
          <a:prstGeom prst="rect">
            <a:avLst/>
          </a:prstGeom>
          <a:noFill/>
        </p:spPr>
        <p:txBody>
          <a:bodyPr wrap="square" rtlCol="0">
            <a:spAutoFit/>
          </a:bodyPr>
          <a:lstStyle/>
          <a:p>
            <a:r>
              <a:rPr lang="en-US" sz="2800" dirty="0"/>
              <a:t>Y</a:t>
            </a:r>
            <a:r>
              <a:rPr lang="en-US" sz="2800" dirty="0" smtClean="0"/>
              <a:t>oung children are the most at-risk and need vigilant observation and safety planning.</a:t>
            </a:r>
          </a:p>
        </p:txBody>
      </p:sp>
    </p:spTree>
    <p:extLst>
      <p:ext uri="{BB962C8B-B14F-4D97-AF65-F5344CB8AC3E}">
        <p14:creationId xmlns:p14="http://schemas.microsoft.com/office/powerpoint/2010/main" val="14541036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962400"/>
            <a:ext cx="8686800" cy="2209800"/>
          </a:xfrm>
        </p:spPr>
        <p:txBody>
          <a:bodyPr>
            <a:normAutofit/>
          </a:bodyPr>
          <a:lstStyle/>
          <a:p>
            <a:pPr algn="ctr"/>
            <a:r>
              <a:rPr lang="en-US" sz="4400" dirty="0" smtClean="0"/>
              <a:t>Child Safety: </a:t>
            </a:r>
            <a:br>
              <a:rPr lang="en-US" sz="4400" dirty="0" smtClean="0"/>
            </a:br>
            <a:r>
              <a:rPr lang="en-US" sz="4400" dirty="0" smtClean="0"/>
              <a:t>Every Person Every Time</a:t>
            </a:r>
            <a:endParaRPr lang="en-US" sz="44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77483511"/>
              </p:ext>
            </p:extLst>
          </p:nvPr>
        </p:nvGraphicFramePr>
        <p:xfrm>
          <a:off x="990600" y="712519"/>
          <a:ext cx="7543800" cy="3886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598734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sz="3200" dirty="0" smtClean="0"/>
              <a:t/>
            </a:r>
            <a:br>
              <a:rPr lang="en-US" sz="3200" dirty="0" smtClean="0"/>
            </a:br>
            <a:r>
              <a:rPr lang="en-US" sz="3200" dirty="0"/>
              <a:t/>
            </a:r>
            <a:br>
              <a:rPr lang="en-US" sz="3200" dirty="0"/>
            </a:br>
            <a:r>
              <a:rPr lang="en-US" sz="3200" dirty="0"/>
              <a:t/>
            </a:r>
            <a:br>
              <a:rPr lang="en-US" sz="3200" dirty="0"/>
            </a:br>
            <a:endParaRPr lang="en-US" sz="3200" dirty="0"/>
          </a:p>
        </p:txBody>
      </p:sp>
      <p:sp>
        <p:nvSpPr>
          <p:cNvPr id="3" name="Content Placeholder 2"/>
          <p:cNvSpPr>
            <a:spLocks noGrp="1"/>
          </p:cNvSpPr>
          <p:nvPr>
            <p:ph sz="half" idx="2"/>
          </p:nvPr>
        </p:nvSpPr>
        <p:spPr>
          <a:xfrm>
            <a:off x="2438400" y="1905000"/>
            <a:ext cx="5943600" cy="1524000"/>
          </a:xfrm>
        </p:spPr>
        <p:txBody>
          <a:bodyPr>
            <a:normAutofit/>
          </a:bodyPr>
          <a:lstStyle/>
          <a:p>
            <a:pPr marL="0" indent="0">
              <a:buNone/>
            </a:pPr>
            <a:r>
              <a:rPr lang="en-US" b="1" dirty="0">
                <a:latin typeface="Aharoni" panose="02010803020104030203" pitchFamily="2" charset="-79"/>
                <a:cs typeface="Aharoni" panose="02010803020104030203" pitchFamily="2" charset="-79"/>
              </a:rPr>
              <a:t>What are two common findings when child death cases were reviewed?</a:t>
            </a:r>
          </a:p>
          <a:p>
            <a:pPr marL="0" indent="0">
              <a:buNone/>
            </a:pPr>
            <a:endParaRPr lang="en-US" dirty="0"/>
          </a:p>
        </p:txBody>
      </p:sp>
      <p:sp>
        <p:nvSpPr>
          <p:cNvPr id="30" name="Footer Placeholder 3"/>
          <p:cNvSpPr>
            <a:spLocks noGrp="1"/>
          </p:cNvSpPr>
          <p:nvPr>
            <p:ph type="ftr" sz="quarter" idx="11"/>
          </p:nvPr>
        </p:nvSpPr>
        <p:spPr/>
        <p:txBody>
          <a:bodyPr/>
          <a:lstStyle/>
          <a:p>
            <a:r>
              <a:rPr lang="en-US" dirty="0" smtClean="0"/>
              <a:t>Child Fatality Reviews, Office of Family Advocate Report for 2011,2012,2013</a:t>
            </a:r>
            <a:endParaRPr lang="en-US" dirty="0"/>
          </a:p>
        </p:txBody>
      </p:sp>
      <p:pic>
        <p:nvPicPr>
          <p:cNvPr id="7" name="Content Placeholder 6"/>
          <p:cNvPicPr>
            <a:picLocks noGrp="1" noChangeAspect="1"/>
          </p:cNvPicPr>
          <p:nvPr>
            <p:ph sz="half" idx="1"/>
          </p:nvPr>
        </p:nvPicPr>
        <p:blipFill>
          <a:blip r:embed="rId3" cstate="print">
            <a:extLst>
              <a:ext uri="{BEBA8EAE-BF5A-486C-A8C5-ECC9F3942E4B}">
                <a14:imgProps xmlns:a14="http://schemas.microsoft.com/office/drawing/2010/main">
                  <a14:imgLayer r:embed="rId4">
                    <a14:imgEffect>
                      <a14:artisticPaintBrush trans="100000" brushSize="10"/>
                    </a14:imgEffect>
                    <a14:imgEffect>
                      <a14:sharpenSoften amount="50000"/>
                    </a14:imgEffect>
                  </a14:imgLayer>
                </a14:imgProps>
              </a:ext>
              <a:ext uri="{28A0092B-C50C-407E-A947-70E740481C1C}">
                <a14:useLocalDpi xmlns:a14="http://schemas.microsoft.com/office/drawing/2010/main" val="0"/>
              </a:ext>
            </a:extLst>
          </a:blip>
          <a:stretch>
            <a:fillRect/>
          </a:stretch>
        </p:blipFill>
        <p:spPr>
          <a:xfrm>
            <a:off x="152400" y="1447800"/>
            <a:ext cx="1834342" cy="2151721"/>
          </a:xfrm>
          <a:prstGeom prst="rect">
            <a:avLst/>
          </a:prstGeom>
          <a:ln>
            <a:solidFill>
              <a:schemeClr val="accent1">
                <a:alpha val="6000"/>
              </a:schemeClr>
            </a:solidFill>
          </a:ln>
          <a:effectLst>
            <a:reflection stA="0" endPos="65000" dir="5400000" sy="-100000" algn="bl" rotWithShape="0"/>
          </a:effectLst>
        </p:spPr>
      </p:pic>
      <p:sp>
        <p:nvSpPr>
          <p:cNvPr id="2" name="TextBox 1"/>
          <p:cNvSpPr txBox="1"/>
          <p:nvPr/>
        </p:nvSpPr>
        <p:spPr>
          <a:xfrm>
            <a:off x="2438400" y="3276600"/>
            <a:ext cx="6172200" cy="1631216"/>
          </a:xfrm>
          <a:prstGeom prst="rect">
            <a:avLst/>
          </a:prstGeom>
          <a:noFill/>
        </p:spPr>
        <p:txBody>
          <a:bodyPr wrap="square" rtlCol="0">
            <a:spAutoFit/>
          </a:bodyPr>
          <a:lstStyle/>
          <a:p>
            <a:pPr marL="285750" indent="-285750">
              <a:buFont typeface="Arial" panose="020B0604020202020204" pitchFamily="34" charset="0"/>
              <a:buChar char="•"/>
            </a:pPr>
            <a:r>
              <a:rPr lang="en-US" sz="2000" dirty="0"/>
              <a:t>60% of the children who died while in care with the </a:t>
            </a:r>
            <a:r>
              <a:rPr lang="en-US" sz="2000" dirty="0" smtClean="0"/>
              <a:t>MDHHS </a:t>
            </a:r>
            <a:r>
              <a:rPr lang="en-US" sz="2000" dirty="0"/>
              <a:t>were missing one or more face to face contact with their assigned staff</a:t>
            </a:r>
            <a:r>
              <a:rPr lang="en-US" sz="2000" dirty="0" smtClean="0"/>
              <a:t>.</a:t>
            </a:r>
          </a:p>
          <a:p>
            <a:endParaRPr lang="en-US" sz="2000" dirty="0"/>
          </a:p>
          <a:p>
            <a:pPr marL="285750" indent="-285750">
              <a:buFont typeface="Arial" panose="020B0604020202020204" pitchFamily="34" charset="0"/>
              <a:buChar char="•"/>
            </a:pPr>
            <a:r>
              <a:rPr lang="en-US" sz="2000" dirty="0"/>
              <a:t>There was not a safety plan in place.</a:t>
            </a:r>
          </a:p>
        </p:txBody>
      </p:sp>
    </p:spTree>
    <p:extLst>
      <p:ext uri="{BB962C8B-B14F-4D97-AF65-F5344CB8AC3E}">
        <p14:creationId xmlns:p14="http://schemas.microsoft.com/office/powerpoint/2010/main" val="32279827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76401" y="907237"/>
            <a:ext cx="5714999" cy="4286249"/>
          </a:xfrm>
          <a:prstGeom prst="rect">
            <a:avLst/>
          </a:prstGeom>
        </p:spPr>
      </p:pic>
      <p:sp>
        <p:nvSpPr>
          <p:cNvPr id="6" name="TextBox 5"/>
          <p:cNvSpPr txBox="1"/>
          <p:nvPr/>
        </p:nvSpPr>
        <p:spPr>
          <a:xfrm>
            <a:off x="3004334" y="1297322"/>
            <a:ext cx="1500732" cy="461665"/>
          </a:xfrm>
          <a:prstGeom prst="rect">
            <a:avLst/>
          </a:prstGeom>
          <a:noFill/>
        </p:spPr>
        <p:txBody>
          <a:bodyPr wrap="none" rtlCol="0">
            <a:spAutoFit/>
          </a:bodyPr>
          <a:lstStyle/>
          <a:p>
            <a:r>
              <a:rPr lang="en-US" sz="2400" b="1" dirty="0" smtClean="0"/>
              <a:t>Behaviors</a:t>
            </a:r>
            <a:endParaRPr lang="en-US" sz="2400" b="1" dirty="0"/>
          </a:p>
        </p:txBody>
      </p:sp>
      <p:sp>
        <p:nvSpPr>
          <p:cNvPr id="7" name="TextBox 6"/>
          <p:cNvSpPr txBox="1"/>
          <p:nvPr/>
        </p:nvSpPr>
        <p:spPr>
          <a:xfrm>
            <a:off x="5184600" y="1608467"/>
            <a:ext cx="2331087" cy="461665"/>
          </a:xfrm>
          <a:prstGeom prst="rect">
            <a:avLst/>
          </a:prstGeom>
          <a:noFill/>
        </p:spPr>
        <p:txBody>
          <a:bodyPr wrap="none" rtlCol="0">
            <a:spAutoFit/>
          </a:bodyPr>
          <a:lstStyle/>
          <a:p>
            <a:r>
              <a:rPr lang="en-US" sz="2400" b="1" dirty="0" smtClean="0"/>
              <a:t>Safety Concerns</a:t>
            </a:r>
            <a:endParaRPr lang="en-US" sz="2400" b="1" dirty="0"/>
          </a:p>
        </p:txBody>
      </p:sp>
      <p:sp>
        <p:nvSpPr>
          <p:cNvPr id="8" name="TextBox 7"/>
          <p:cNvSpPr txBox="1"/>
          <p:nvPr/>
        </p:nvSpPr>
        <p:spPr>
          <a:xfrm>
            <a:off x="5257800" y="3701211"/>
            <a:ext cx="1239057" cy="461665"/>
          </a:xfrm>
          <a:prstGeom prst="rect">
            <a:avLst/>
          </a:prstGeom>
          <a:noFill/>
        </p:spPr>
        <p:txBody>
          <a:bodyPr wrap="none" rtlCol="0">
            <a:spAutoFit/>
          </a:bodyPr>
          <a:lstStyle/>
          <a:p>
            <a:r>
              <a:rPr lang="en-US" sz="2400" b="1" dirty="0" smtClean="0">
                <a:solidFill>
                  <a:schemeClr val="bg1"/>
                </a:solidFill>
              </a:rPr>
              <a:t>Trauma</a:t>
            </a:r>
            <a:endParaRPr lang="en-US" sz="2400" b="1" dirty="0">
              <a:solidFill>
                <a:schemeClr val="bg1"/>
              </a:solidFill>
            </a:endParaRPr>
          </a:p>
        </p:txBody>
      </p:sp>
      <p:sp>
        <p:nvSpPr>
          <p:cNvPr id="9" name="TextBox 8"/>
          <p:cNvSpPr txBox="1"/>
          <p:nvPr/>
        </p:nvSpPr>
        <p:spPr>
          <a:xfrm>
            <a:off x="2133600" y="2449773"/>
            <a:ext cx="2537874" cy="461665"/>
          </a:xfrm>
          <a:prstGeom prst="rect">
            <a:avLst/>
          </a:prstGeom>
          <a:noFill/>
        </p:spPr>
        <p:txBody>
          <a:bodyPr wrap="none" rtlCol="0">
            <a:spAutoFit/>
          </a:bodyPr>
          <a:lstStyle/>
          <a:p>
            <a:r>
              <a:rPr lang="en-US" sz="2400" b="1" dirty="0" smtClean="0">
                <a:solidFill>
                  <a:schemeClr val="bg1"/>
                </a:solidFill>
              </a:rPr>
              <a:t>Underlying Issues</a:t>
            </a:r>
            <a:endParaRPr lang="en-US" sz="2400" b="1" dirty="0">
              <a:solidFill>
                <a:schemeClr val="bg1"/>
              </a:solidFill>
            </a:endParaRPr>
          </a:p>
        </p:txBody>
      </p:sp>
      <p:sp>
        <p:nvSpPr>
          <p:cNvPr id="11" name="TextBox 10"/>
          <p:cNvSpPr txBox="1"/>
          <p:nvPr/>
        </p:nvSpPr>
        <p:spPr>
          <a:xfrm>
            <a:off x="266700" y="5325659"/>
            <a:ext cx="8534400" cy="830997"/>
          </a:xfrm>
          <a:prstGeom prst="rect">
            <a:avLst/>
          </a:prstGeom>
          <a:noFill/>
        </p:spPr>
        <p:txBody>
          <a:bodyPr wrap="square" rtlCol="0">
            <a:spAutoFit/>
          </a:bodyPr>
          <a:lstStyle/>
          <a:p>
            <a:pPr algn="ctr"/>
            <a:r>
              <a:rPr lang="en-US" sz="2400" b="1" i="1" dirty="0"/>
              <a:t>A</a:t>
            </a:r>
            <a:r>
              <a:rPr lang="en-US" sz="2400" b="1" i="1" dirty="0" smtClean="0"/>
              <a:t>ssessing what’s underneath the surface is an ongoing process for all programs</a:t>
            </a:r>
            <a:endParaRPr lang="en-US" sz="2400" b="1" i="1" dirty="0"/>
          </a:p>
        </p:txBody>
      </p:sp>
    </p:spTree>
    <p:extLst>
      <p:ext uri="{BB962C8B-B14F-4D97-AF65-F5344CB8AC3E}">
        <p14:creationId xmlns:p14="http://schemas.microsoft.com/office/powerpoint/2010/main" val="3248678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19600" y="457200"/>
            <a:ext cx="4495800" cy="5638800"/>
          </a:xfrm>
        </p:spPr>
        <p:txBody>
          <a:bodyPr>
            <a:normAutofit fontScale="90000"/>
          </a:bodyPr>
          <a:lstStyle/>
          <a:p>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sz="4400" dirty="0" smtClean="0"/>
              <a:t>What are the </a:t>
            </a:r>
            <a:r>
              <a:rPr lang="en-US" sz="4000" dirty="0" smtClean="0"/>
              <a:t>reasons for Proactive Safety Planning?</a:t>
            </a:r>
            <a:br>
              <a:rPr lang="en-US" sz="4000" dirty="0" smtClean="0"/>
            </a:br>
            <a:r>
              <a:rPr lang="en-US" sz="4000" dirty="0" smtClean="0"/>
              <a:t/>
            </a:r>
            <a:br>
              <a:rPr lang="en-US" sz="4000" dirty="0" smtClean="0"/>
            </a:br>
            <a:r>
              <a:rPr lang="en-US" sz="4000" dirty="0" smtClean="0"/>
              <a:t>Are safety plans only for CPS?</a:t>
            </a:r>
            <a:br>
              <a:rPr lang="en-US" sz="4000" dirty="0" smtClean="0"/>
            </a:br>
            <a:r>
              <a:rPr lang="en-US" sz="4000" dirty="0"/>
              <a:t/>
            </a:r>
            <a:br>
              <a:rPr lang="en-US" sz="4000" dirty="0"/>
            </a:br>
            <a:r>
              <a:rPr lang="en-US" sz="4000" dirty="0" smtClean="0"/>
              <a:t>When is a good time to safety plan?</a:t>
            </a:r>
            <a:r>
              <a:rPr lang="en-US" sz="4400" dirty="0" smtClean="0"/>
              <a:t/>
            </a:r>
            <a:br>
              <a:rPr lang="en-US" sz="4400" dirty="0" smtClean="0"/>
            </a:br>
            <a:endParaRPr lang="en-US" sz="4400" dirty="0"/>
          </a:p>
        </p:txBody>
      </p:sp>
      <p:pic>
        <p:nvPicPr>
          <p:cNvPr id="9222" name="Picture 6" descr="http://stopsellingvanillaicecream.com/wp-content/uploads/2014/11/Proactiv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744" y="1752600"/>
            <a:ext cx="4048125" cy="26860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57608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0" y="914399"/>
            <a:ext cx="9109364" cy="4292209"/>
          </a:xfrm>
        </p:spPr>
      </p:pic>
      <p:sp>
        <p:nvSpPr>
          <p:cNvPr id="6" name="Rectangle 5"/>
          <p:cNvSpPr/>
          <p:nvPr/>
        </p:nvSpPr>
        <p:spPr>
          <a:xfrm>
            <a:off x="1821891" y="5257800"/>
            <a:ext cx="5500224"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What do you see?</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237575274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1441</TotalTime>
  <Words>1263</Words>
  <Application>Microsoft Office PowerPoint</Application>
  <PresentationFormat>On-screen Show (4:3)</PresentationFormat>
  <Paragraphs>173</Paragraphs>
  <Slides>18</Slides>
  <Notes>16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Aharoni</vt:lpstr>
      <vt:lpstr>Arial</vt:lpstr>
      <vt:lpstr>Calibri</vt:lpstr>
      <vt:lpstr>Impact</vt:lpstr>
      <vt:lpstr>Times New Roman</vt:lpstr>
      <vt:lpstr>Wingdings</vt:lpstr>
      <vt:lpstr>NewsPrint</vt:lpstr>
      <vt:lpstr> Continuous Safety on Site</vt:lpstr>
      <vt:lpstr>Our Efforts to Focus on Safety </vt:lpstr>
      <vt:lpstr>PowerPoint Presentation</vt:lpstr>
      <vt:lpstr>Between 1991-2013, 61% of the children who have died while involved with MDHHS Children’s Services  were children under the age of 3.    </vt:lpstr>
      <vt:lpstr>Child Safety:  Every Person Every Time</vt:lpstr>
      <vt:lpstr>   </vt:lpstr>
      <vt:lpstr>PowerPoint Presentation</vt:lpstr>
      <vt:lpstr>    What are the reasons for Proactive Safety Planning?  Are safety plans only for CPS?  When is a good time to safety plan? </vt:lpstr>
      <vt:lpstr>PowerPoint Presentation</vt:lpstr>
      <vt:lpstr>How are our observations affected by our experiences?</vt:lpstr>
      <vt:lpstr>What are the safety benefits of purposeful engagement?</vt:lpstr>
      <vt:lpstr>Sharpening Skills </vt:lpstr>
      <vt:lpstr>PowerPoint Presentation</vt:lpstr>
      <vt:lpstr>PowerPoint Presentation</vt:lpstr>
      <vt:lpstr>What role do  co-worker’s  play in sharpening skills?</vt:lpstr>
      <vt:lpstr>Resources</vt:lpstr>
      <vt:lpstr>PowerPoint Presentation</vt:lpstr>
      <vt:lpstr>Thank you for participating in this Practice Spotlight!</vt:lpstr>
    </vt:vector>
  </TitlesOfParts>
  <Company>State of Michigan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Luckadoo, Robin (DHS)</dc:creator>
  <cp:lastModifiedBy>Campau, Wendy (DHS)</cp:lastModifiedBy>
  <cp:revision>125</cp:revision>
  <dcterms:created xsi:type="dcterms:W3CDTF">2015-06-15T12:59:02Z</dcterms:created>
  <dcterms:modified xsi:type="dcterms:W3CDTF">2015-09-09T20:30:13Z</dcterms:modified>
</cp:coreProperties>
</file>