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61"/>
  </p:notesMasterIdLst>
  <p:handoutMasterIdLst>
    <p:handoutMasterId r:id="rId62"/>
  </p:handoutMasterIdLst>
  <p:sldIdLst>
    <p:sldId id="463" r:id="rId5"/>
    <p:sldId id="259" r:id="rId6"/>
    <p:sldId id="419" r:id="rId7"/>
    <p:sldId id="405" r:id="rId8"/>
    <p:sldId id="420" r:id="rId9"/>
    <p:sldId id="418" r:id="rId10"/>
    <p:sldId id="450" r:id="rId11"/>
    <p:sldId id="471" r:id="rId12"/>
    <p:sldId id="464" r:id="rId13"/>
    <p:sldId id="465" r:id="rId14"/>
    <p:sldId id="421" r:id="rId15"/>
    <p:sldId id="472" r:id="rId16"/>
    <p:sldId id="425" r:id="rId17"/>
    <p:sldId id="400" r:id="rId18"/>
    <p:sldId id="366" r:id="rId19"/>
    <p:sldId id="404" r:id="rId20"/>
    <p:sldId id="427" r:id="rId21"/>
    <p:sldId id="466" r:id="rId22"/>
    <p:sldId id="467" r:id="rId23"/>
    <p:sldId id="451" r:id="rId24"/>
    <p:sldId id="430" r:id="rId25"/>
    <p:sldId id="458" r:id="rId26"/>
    <p:sldId id="459" r:id="rId27"/>
    <p:sldId id="468" r:id="rId28"/>
    <p:sldId id="461" r:id="rId29"/>
    <p:sldId id="462" r:id="rId30"/>
    <p:sldId id="469" r:id="rId31"/>
    <p:sldId id="388" r:id="rId32"/>
    <p:sldId id="379" r:id="rId33"/>
    <p:sldId id="470" r:id="rId34"/>
    <p:sldId id="452" r:id="rId35"/>
    <p:sldId id="432" r:id="rId36"/>
    <p:sldId id="433" r:id="rId37"/>
    <p:sldId id="434" r:id="rId38"/>
    <p:sldId id="435" r:id="rId39"/>
    <p:sldId id="358" r:id="rId40"/>
    <p:sldId id="436" r:id="rId41"/>
    <p:sldId id="456" r:id="rId42"/>
    <p:sldId id="437" r:id="rId43"/>
    <p:sldId id="412" r:id="rId44"/>
    <p:sldId id="413" r:id="rId45"/>
    <p:sldId id="438" r:id="rId46"/>
    <p:sldId id="439" r:id="rId47"/>
    <p:sldId id="440" r:id="rId48"/>
    <p:sldId id="305" r:id="rId49"/>
    <p:sldId id="306" r:id="rId50"/>
    <p:sldId id="307" r:id="rId51"/>
    <p:sldId id="441" r:id="rId52"/>
    <p:sldId id="442" r:id="rId53"/>
    <p:sldId id="443" r:id="rId54"/>
    <p:sldId id="444" r:id="rId55"/>
    <p:sldId id="445" r:id="rId56"/>
    <p:sldId id="453" r:id="rId57"/>
    <p:sldId id="449" r:id="rId58"/>
    <p:sldId id="345" r:id="rId59"/>
    <p:sldId id="457" r:id="rId6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eller, Mary (DHHS)" initials="MM(" lastIdx="26" clrIdx="0">
    <p:extLst/>
  </p:cmAuthor>
  <p:cmAuthor id="2" name="Mueller, Mary (DHHS-Contractor)" initials="MM("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9"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83C6"/>
    <a:srgbClr val="1CADE4"/>
    <a:srgbClr val="0B87D6"/>
    <a:srgbClr val="C6E7FC"/>
    <a:srgbClr val="1C82B8"/>
    <a:srgbClr val="31B6FD"/>
    <a:srgbClr val="159CE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15" autoAdjust="0"/>
    <p:restoredTop sz="75661" autoAdjust="0"/>
  </p:normalViewPr>
  <p:slideViewPr>
    <p:cSldViewPr snapToGrid="0" snapToObjects="1">
      <p:cViewPr varScale="1">
        <p:scale>
          <a:sx n="48" d="100"/>
          <a:sy n="48" d="100"/>
        </p:scale>
        <p:origin x="485" y="58"/>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3066"/>
    </p:cViewPr>
  </p:sorterViewPr>
  <p:notesViewPr>
    <p:cSldViewPr snapToGrid="0" snapToObjects="1">
      <p:cViewPr varScale="1">
        <p:scale>
          <a:sx n="39" d="100"/>
          <a:sy n="39" d="100"/>
        </p:scale>
        <p:origin x="2178"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AFDCAB-6D69-4CA7-8DAC-447F02D8999A}" type="doc">
      <dgm:prSet loTypeId="urn:microsoft.com/office/officeart/2005/8/layout/lProcess2" loCatId="relationship" qsTypeId="urn:microsoft.com/office/officeart/2005/8/quickstyle/simple2" qsCatId="simple" csTypeId="urn:microsoft.com/office/officeart/2005/8/colors/accent1_2" csCatId="accent1" phldr="1"/>
      <dgm:spPr/>
      <dgm:t>
        <a:bodyPr/>
        <a:lstStyle/>
        <a:p>
          <a:endParaRPr lang="en-US"/>
        </a:p>
      </dgm:t>
    </dgm:pt>
    <dgm:pt modelId="{28672E96-0488-4AF1-9E8F-E33F1D11785E}">
      <dgm:prSet phldrT="[Text]" custT="1"/>
      <dgm:spPr/>
      <dgm:t>
        <a:bodyPr/>
        <a:lstStyle/>
        <a:p>
          <a:r>
            <a:rPr lang="en-US" sz="2600" b="1" dirty="0" smtClean="0">
              <a:solidFill>
                <a:srgbClr val="FF0000"/>
              </a:solidFill>
            </a:rPr>
            <a:t>Fight</a:t>
          </a:r>
          <a:r>
            <a:rPr lang="en-US" sz="2600" dirty="0" smtClean="0"/>
            <a:t/>
          </a:r>
          <a:br>
            <a:rPr lang="en-US" sz="2600" dirty="0" smtClean="0"/>
          </a:br>
          <a:r>
            <a:rPr lang="en-US" sz="2000" dirty="0" smtClean="0"/>
            <a:t>(Physical Arousal)</a:t>
          </a:r>
          <a:endParaRPr lang="en-US" sz="2000" dirty="0"/>
        </a:p>
      </dgm:t>
    </dgm:pt>
    <dgm:pt modelId="{6D63CE88-CC2F-4571-94F1-B95F6582B320}" type="parTrans" cxnId="{72DCEDAF-6C36-4227-9044-80678FC83932}">
      <dgm:prSet/>
      <dgm:spPr/>
      <dgm:t>
        <a:bodyPr/>
        <a:lstStyle/>
        <a:p>
          <a:endParaRPr lang="en-US"/>
        </a:p>
      </dgm:t>
    </dgm:pt>
    <dgm:pt modelId="{1F7B7339-F343-452D-A9FF-4D4B4BE860F4}" type="sibTrans" cxnId="{72DCEDAF-6C36-4227-9044-80678FC83932}">
      <dgm:prSet/>
      <dgm:spPr/>
      <dgm:t>
        <a:bodyPr/>
        <a:lstStyle/>
        <a:p>
          <a:endParaRPr lang="en-US"/>
        </a:p>
      </dgm:t>
    </dgm:pt>
    <dgm:pt modelId="{5947995A-EEBB-4238-9F83-1B30C97AB8DB}">
      <dgm:prSet phldrT="[Text]"/>
      <dgm:spPr/>
      <dgm:t>
        <a:bodyPr/>
        <a:lstStyle/>
        <a:p>
          <a:r>
            <a:rPr lang="en-US" smtClean="0"/>
            <a:t>Aggression</a:t>
          </a:r>
          <a:endParaRPr lang="en-US" dirty="0"/>
        </a:p>
      </dgm:t>
    </dgm:pt>
    <dgm:pt modelId="{AD2391D3-BC26-4B41-8508-91079B94BC30}" type="parTrans" cxnId="{2758B651-3658-4C2D-8A67-0C490D501A2F}">
      <dgm:prSet/>
      <dgm:spPr/>
      <dgm:t>
        <a:bodyPr/>
        <a:lstStyle/>
        <a:p>
          <a:endParaRPr lang="en-US"/>
        </a:p>
      </dgm:t>
    </dgm:pt>
    <dgm:pt modelId="{26A2999E-C2C4-4629-95FB-5BE553453D61}" type="sibTrans" cxnId="{2758B651-3658-4C2D-8A67-0C490D501A2F}">
      <dgm:prSet/>
      <dgm:spPr/>
      <dgm:t>
        <a:bodyPr/>
        <a:lstStyle/>
        <a:p>
          <a:endParaRPr lang="en-US"/>
        </a:p>
      </dgm:t>
    </dgm:pt>
    <dgm:pt modelId="{5A719949-E094-4883-8E54-4001FB57EFEE}">
      <dgm:prSet phldrT="[Text]" custT="1"/>
      <dgm:spPr/>
      <dgm:t>
        <a:bodyPr/>
        <a:lstStyle/>
        <a:p>
          <a:r>
            <a:rPr lang="en-US" sz="2600" b="1" dirty="0" smtClean="0">
              <a:solidFill>
                <a:srgbClr val="FF0000"/>
              </a:solidFill>
            </a:rPr>
            <a:t>Flight</a:t>
          </a:r>
          <a:r>
            <a:rPr lang="en-US" sz="2600" dirty="0" smtClean="0"/>
            <a:t/>
          </a:r>
          <a:br>
            <a:rPr lang="en-US" sz="2600" dirty="0" smtClean="0"/>
          </a:br>
          <a:r>
            <a:rPr lang="en-US" sz="2000" dirty="0" smtClean="0"/>
            <a:t>(Withdrawal &amp; Escape)</a:t>
          </a:r>
          <a:endParaRPr lang="en-US" sz="2000" dirty="0"/>
        </a:p>
      </dgm:t>
    </dgm:pt>
    <dgm:pt modelId="{A0761273-AFDA-4709-A966-F580DC8B6EDB}" type="parTrans" cxnId="{552A659A-1F04-40A6-8062-8B5F2A2806B2}">
      <dgm:prSet/>
      <dgm:spPr/>
      <dgm:t>
        <a:bodyPr/>
        <a:lstStyle/>
        <a:p>
          <a:endParaRPr lang="en-US"/>
        </a:p>
      </dgm:t>
    </dgm:pt>
    <dgm:pt modelId="{085B3C4E-8953-40F3-B339-5378178B5E10}" type="sibTrans" cxnId="{552A659A-1F04-40A6-8062-8B5F2A2806B2}">
      <dgm:prSet/>
      <dgm:spPr/>
      <dgm:t>
        <a:bodyPr/>
        <a:lstStyle/>
        <a:p>
          <a:endParaRPr lang="en-US"/>
        </a:p>
      </dgm:t>
    </dgm:pt>
    <dgm:pt modelId="{EDEA1030-F9FA-4049-B37E-5C48B43187D5}">
      <dgm:prSet phldrT="[Text]"/>
      <dgm:spPr/>
      <dgm:t>
        <a:bodyPr/>
        <a:lstStyle/>
        <a:p>
          <a:r>
            <a:rPr lang="en-US" smtClean="0"/>
            <a:t>Social isolation</a:t>
          </a:r>
          <a:endParaRPr lang="en-US"/>
        </a:p>
      </dgm:t>
    </dgm:pt>
    <dgm:pt modelId="{98847024-4D90-4E61-A917-E9AFB91438D3}" type="parTrans" cxnId="{9F9F796D-B071-4CB7-AC6D-F3349ACC1AA5}">
      <dgm:prSet/>
      <dgm:spPr/>
      <dgm:t>
        <a:bodyPr/>
        <a:lstStyle/>
        <a:p>
          <a:endParaRPr lang="en-US"/>
        </a:p>
      </dgm:t>
    </dgm:pt>
    <dgm:pt modelId="{702F7345-FDE1-445E-AAA2-E7F29F778157}" type="sibTrans" cxnId="{9F9F796D-B071-4CB7-AC6D-F3349ACC1AA5}">
      <dgm:prSet/>
      <dgm:spPr/>
      <dgm:t>
        <a:bodyPr/>
        <a:lstStyle/>
        <a:p>
          <a:endParaRPr lang="en-US"/>
        </a:p>
      </dgm:t>
    </dgm:pt>
    <dgm:pt modelId="{42AF15CD-E581-4D03-A22B-AED1674316D8}">
      <dgm:prSet phldrT="[Text]" custT="1"/>
      <dgm:spPr/>
      <dgm:t>
        <a:bodyPr/>
        <a:lstStyle/>
        <a:p>
          <a:r>
            <a:rPr lang="en-US" sz="2600" b="1" dirty="0" smtClean="0">
              <a:solidFill>
                <a:srgbClr val="FF0000"/>
              </a:solidFill>
            </a:rPr>
            <a:t>Freeze</a:t>
          </a:r>
          <a:r>
            <a:rPr lang="en-US" sz="2600" dirty="0" smtClean="0"/>
            <a:t/>
          </a:r>
          <a:br>
            <a:rPr lang="en-US" sz="2600" dirty="0" smtClean="0"/>
          </a:br>
          <a:r>
            <a:rPr lang="en-US" sz="2000" dirty="0" smtClean="0"/>
            <a:t>(Stilling &amp; Constricting)</a:t>
          </a:r>
          <a:endParaRPr lang="en-US" sz="2000" dirty="0"/>
        </a:p>
      </dgm:t>
    </dgm:pt>
    <dgm:pt modelId="{9A0A8F09-5D90-4F0C-9640-F50541C32373}" type="parTrans" cxnId="{F769D5FC-F179-45D1-98D1-846CE03C578E}">
      <dgm:prSet/>
      <dgm:spPr/>
      <dgm:t>
        <a:bodyPr/>
        <a:lstStyle/>
        <a:p>
          <a:endParaRPr lang="en-US"/>
        </a:p>
      </dgm:t>
    </dgm:pt>
    <dgm:pt modelId="{CC3E5534-7AAA-4D90-864C-F622A4EF375E}" type="sibTrans" cxnId="{F769D5FC-F179-45D1-98D1-846CE03C578E}">
      <dgm:prSet/>
      <dgm:spPr/>
      <dgm:t>
        <a:bodyPr/>
        <a:lstStyle/>
        <a:p>
          <a:endParaRPr lang="en-US"/>
        </a:p>
      </dgm:t>
    </dgm:pt>
    <dgm:pt modelId="{D1FEF3D5-322C-4EF2-B747-9C3E4A5A2F75}">
      <dgm:prSet phldrT="[Text]"/>
      <dgm:spPr/>
      <dgm:t>
        <a:bodyPr/>
        <a:lstStyle/>
        <a:p>
          <a:r>
            <a:rPr lang="en-US" smtClean="0"/>
            <a:t>Constricted emotional expression</a:t>
          </a:r>
          <a:endParaRPr lang="en-US"/>
        </a:p>
      </dgm:t>
    </dgm:pt>
    <dgm:pt modelId="{EBDFB4F0-ECE1-4969-B54F-286CA0F89FC7}" type="parTrans" cxnId="{EE2B4031-8567-4B38-97D4-5252C2716A5F}">
      <dgm:prSet/>
      <dgm:spPr/>
      <dgm:t>
        <a:bodyPr/>
        <a:lstStyle/>
        <a:p>
          <a:endParaRPr lang="en-US"/>
        </a:p>
      </dgm:t>
    </dgm:pt>
    <dgm:pt modelId="{F1F64FA7-278B-4EE3-901D-5D8FB2C105ED}" type="sibTrans" cxnId="{EE2B4031-8567-4B38-97D4-5252C2716A5F}">
      <dgm:prSet/>
      <dgm:spPr/>
      <dgm:t>
        <a:bodyPr/>
        <a:lstStyle/>
        <a:p>
          <a:endParaRPr lang="en-US"/>
        </a:p>
      </dgm:t>
    </dgm:pt>
    <dgm:pt modelId="{2BDF42E1-62FE-4D23-BFC2-D60077AA5B50}">
      <dgm:prSet/>
      <dgm:spPr/>
      <dgm:t>
        <a:bodyPr/>
        <a:lstStyle/>
        <a:p>
          <a:r>
            <a:rPr lang="en-US" smtClean="0"/>
            <a:t>Trouble concentrating</a:t>
          </a:r>
          <a:endParaRPr lang="en-US" dirty="0"/>
        </a:p>
      </dgm:t>
    </dgm:pt>
    <dgm:pt modelId="{7416831E-197D-4B01-A13F-39E68336D993}" type="parTrans" cxnId="{D1076C8D-CF51-47DE-BE0D-EFF4876C06BE}">
      <dgm:prSet/>
      <dgm:spPr/>
      <dgm:t>
        <a:bodyPr/>
        <a:lstStyle/>
        <a:p>
          <a:endParaRPr lang="en-US"/>
        </a:p>
      </dgm:t>
    </dgm:pt>
    <dgm:pt modelId="{6A29609F-38CF-4013-9B65-D5B7EDD2CB2F}" type="sibTrans" cxnId="{D1076C8D-CF51-47DE-BE0D-EFF4876C06BE}">
      <dgm:prSet/>
      <dgm:spPr/>
      <dgm:t>
        <a:bodyPr/>
        <a:lstStyle/>
        <a:p>
          <a:endParaRPr lang="en-US"/>
        </a:p>
      </dgm:t>
    </dgm:pt>
    <dgm:pt modelId="{D1BD3C6C-8143-4C9A-9A06-C774901451E1}">
      <dgm:prSet/>
      <dgm:spPr/>
      <dgm:t>
        <a:bodyPr/>
        <a:lstStyle/>
        <a:p>
          <a:r>
            <a:rPr lang="en-US" smtClean="0"/>
            <a:t>Hyperactivity </a:t>
          </a:r>
          <a:endParaRPr lang="en-US" dirty="0"/>
        </a:p>
      </dgm:t>
    </dgm:pt>
    <dgm:pt modelId="{8959AD75-CCB0-4FE8-929F-85AD9029A2A7}" type="parTrans" cxnId="{3252185D-B230-463B-9EB9-3D9FBFDDF661}">
      <dgm:prSet/>
      <dgm:spPr/>
      <dgm:t>
        <a:bodyPr/>
        <a:lstStyle/>
        <a:p>
          <a:endParaRPr lang="en-US"/>
        </a:p>
      </dgm:t>
    </dgm:pt>
    <dgm:pt modelId="{1D945E5B-652B-4C40-9E2C-4458774A5201}" type="sibTrans" cxnId="{3252185D-B230-463B-9EB9-3D9FBFDDF661}">
      <dgm:prSet/>
      <dgm:spPr/>
      <dgm:t>
        <a:bodyPr/>
        <a:lstStyle/>
        <a:p>
          <a:endParaRPr lang="en-US"/>
        </a:p>
      </dgm:t>
    </dgm:pt>
    <dgm:pt modelId="{5052FB8C-7B23-4D8C-9469-D0ED47CA5545}">
      <dgm:prSet/>
      <dgm:spPr/>
      <dgm:t>
        <a:bodyPr/>
        <a:lstStyle/>
        <a:p>
          <a:r>
            <a:rPr lang="en-US" smtClean="0"/>
            <a:t>Avoidance of others</a:t>
          </a:r>
          <a:endParaRPr lang="en-US" dirty="0"/>
        </a:p>
      </dgm:t>
    </dgm:pt>
    <dgm:pt modelId="{6B171D89-76CE-4C07-854B-C79509954035}" type="parTrans" cxnId="{3DB6F34F-9EEE-4351-A3B7-6DE19A828FF7}">
      <dgm:prSet/>
      <dgm:spPr/>
      <dgm:t>
        <a:bodyPr/>
        <a:lstStyle/>
        <a:p>
          <a:endParaRPr lang="en-US"/>
        </a:p>
      </dgm:t>
    </dgm:pt>
    <dgm:pt modelId="{5500C04D-B8B4-4B53-9C71-543AAE5BD161}" type="sibTrans" cxnId="{3DB6F34F-9EEE-4351-A3B7-6DE19A828FF7}">
      <dgm:prSet/>
      <dgm:spPr/>
      <dgm:t>
        <a:bodyPr/>
        <a:lstStyle/>
        <a:p>
          <a:endParaRPr lang="en-US"/>
        </a:p>
      </dgm:t>
    </dgm:pt>
    <dgm:pt modelId="{3E6D38FF-8458-41B1-874D-9414AB8F50E1}">
      <dgm:prSet/>
      <dgm:spPr/>
      <dgm:t>
        <a:bodyPr/>
        <a:lstStyle/>
        <a:p>
          <a:r>
            <a:rPr lang="en-US" smtClean="0"/>
            <a:t>Running away</a:t>
          </a:r>
          <a:endParaRPr lang="en-US" dirty="0"/>
        </a:p>
      </dgm:t>
    </dgm:pt>
    <dgm:pt modelId="{9520A77F-D1A9-4B5E-8F8C-FD1573BF8750}" type="parTrans" cxnId="{37C43ED0-EA41-4939-935F-EE90DA170D54}">
      <dgm:prSet/>
      <dgm:spPr/>
      <dgm:t>
        <a:bodyPr/>
        <a:lstStyle/>
        <a:p>
          <a:endParaRPr lang="en-US"/>
        </a:p>
      </dgm:t>
    </dgm:pt>
    <dgm:pt modelId="{A4108A73-49EE-4007-AAC3-02B79E9933E9}" type="sibTrans" cxnId="{37C43ED0-EA41-4939-935F-EE90DA170D54}">
      <dgm:prSet/>
      <dgm:spPr/>
      <dgm:t>
        <a:bodyPr/>
        <a:lstStyle/>
        <a:p>
          <a:endParaRPr lang="en-US"/>
        </a:p>
      </dgm:t>
    </dgm:pt>
    <dgm:pt modelId="{79C232C2-C76C-4149-876E-6FC11021C229}">
      <dgm:prSet/>
      <dgm:spPr/>
      <dgm:t>
        <a:bodyPr/>
        <a:lstStyle/>
        <a:p>
          <a:r>
            <a:rPr lang="en-US" smtClean="0"/>
            <a:t>Stilling behavior</a:t>
          </a:r>
          <a:endParaRPr lang="en-US" dirty="0"/>
        </a:p>
      </dgm:t>
    </dgm:pt>
    <dgm:pt modelId="{3EE034B8-9549-4C76-A830-6FFAC16CA898}" type="parTrans" cxnId="{23B2EDE4-C3A4-4E00-893E-50B2A3F618A5}">
      <dgm:prSet/>
      <dgm:spPr/>
      <dgm:t>
        <a:bodyPr/>
        <a:lstStyle/>
        <a:p>
          <a:endParaRPr lang="en-US"/>
        </a:p>
      </dgm:t>
    </dgm:pt>
    <dgm:pt modelId="{F178972A-689F-498D-B34C-F17DDA48FE59}" type="sibTrans" cxnId="{23B2EDE4-C3A4-4E00-893E-50B2A3F618A5}">
      <dgm:prSet/>
      <dgm:spPr/>
      <dgm:t>
        <a:bodyPr/>
        <a:lstStyle/>
        <a:p>
          <a:endParaRPr lang="en-US"/>
        </a:p>
      </dgm:t>
    </dgm:pt>
    <dgm:pt modelId="{EF80844A-41BA-4A0F-A8A4-C653D089BF5F}">
      <dgm:prSet/>
      <dgm:spPr/>
      <dgm:t>
        <a:bodyPr/>
        <a:lstStyle/>
        <a:p>
          <a:r>
            <a:rPr lang="en-US" smtClean="0"/>
            <a:t>Over compliance and denial of needs</a:t>
          </a:r>
          <a:endParaRPr lang="en-US" dirty="0"/>
        </a:p>
      </dgm:t>
    </dgm:pt>
    <dgm:pt modelId="{4AC407B5-EE15-4F26-A0ED-1A90FB491172}" type="parTrans" cxnId="{87BAA9E7-46A8-42BC-9FE2-E9293EB24EB7}">
      <dgm:prSet/>
      <dgm:spPr/>
      <dgm:t>
        <a:bodyPr/>
        <a:lstStyle/>
        <a:p>
          <a:endParaRPr lang="en-US"/>
        </a:p>
      </dgm:t>
    </dgm:pt>
    <dgm:pt modelId="{743B6A74-BE94-47C5-887F-0D37A323BF6A}" type="sibTrans" cxnId="{87BAA9E7-46A8-42BC-9FE2-E9293EB24EB7}">
      <dgm:prSet/>
      <dgm:spPr/>
      <dgm:t>
        <a:bodyPr/>
        <a:lstStyle/>
        <a:p>
          <a:endParaRPr lang="en-US"/>
        </a:p>
      </dgm:t>
    </dgm:pt>
    <dgm:pt modelId="{9FEEB901-46C8-4B4F-A67D-27B2A67E62CA}" type="pres">
      <dgm:prSet presAssocID="{0BAFDCAB-6D69-4CA7-8DAC-447F02D8999A}" presName="theList" presStyleCnt="0">
        <dgm:presLayoutVars>
          <dgm:dir/>
          <dgm:animLvl val="lvl"/>
          <dgm:resizeHandles val="exact"/>
        </dgm:presLayoutVars>
      </dgm:prSet>
      <dgm:spPr/>
      <dgm:t>
        <a:bodyPr/>
        <a:lstStyle/>
        <a:p>
          <a:endParaRPr lang="en-US"/>
        </a:p>
      </dgm:t>
    </dgm:pt>
    <dgm:pt modelId="{E3AF07B8-54F9-47A9-BE0A-3CE25D277149}" type="pres">
      <dgm:prSet presAssocID="{28672E96-0488-4AF1-9E8F-E33F1D11785E}" presName="compNode" presStyleCnt="0"/>
      <dgm:spPr/>
      <dgm:t>
        <a:bodyPr/>
        <a:lstStyle/>
        <a:p>
          <a:endParaRPr lang="en-US"/>
        </a:p>
      </dgm:t>
    </dgm:pt>
    <dgm:pt modelId="{ECF8BF77-36BA-41DC-8CA1-17E4F7BB517F}" type="pres">
      <dgm:prSet presAssocID="{28672E96-0488-4AF1-9E8F-E33F1D11785E}" presName="aNode" presStyleLbl="bgShp" presStyleIdx="0" presStyleCnt="3"/>
      <dgm:spPr/>
      <dgm:t>
        <a:bodyPr/>
        <a:lstStyle/>
        <a:p>
          <a:endParaRPr lang="en-US"/>
        </a:p>
      </dgm:t>
    </dgm:pt>
    <dgm:pt modelId="{01B8E8AC-DD90-4EB6-80A1-7D3E052FD2D9}" type="pres">
      <dgm:prSet presAssocID="{28672E96-0488-4AF1-9E8F-E33F1D11785E}" presName="textNode" presStyleLbl="bgShp" presStyleIdx="0" presStyleCnt="3"/>
      <dgm:spPr/>
      <dgm:t>
        <a:bodyPr/>
        <a:lstStyle/>
        <a:p>
          <a:endParaRPr lang="en-US"/>
        </a:p>
      </dgm:t>
    </dgm:pt>
    <dgm:pt modelId="{73CB812B-CDF8-43E7-BBE1-282C499B72E7}" type="pres">
      <dgm:prSet presAssocID="{28672E96-0488-4AF1-9E8F-E33F1D11785E}" presName="compChildNode" presStyleCnt="0"/>
      <dgm:spPr/>
      <dgm:t>
        <a:bodyPr/>
        <a:lstStyle/>
        <a:p>
          <a:endParaRPr lang="en-US"/>
        </a:p>
      </dgm:t>
    </dgm:pt>
    <dgm:pt modelId="{3724CD2A-93BA-4B86-8610-7ACD1DAF09E8}" type="pres">
      <dgm:prSet presAssocID="{28672E96-0488-4AF1-9E8F-E33F1D11785E}" presName="theInnerList" presStyleCnt="0"/>
      <dgm:spPr/>
      <dgm:t>
        <a:bodyPr/>
        <a:lstStyle/>
        <a:p>
          <a:endParaRPr lang="en-US"/>
        </a:p>
      </dgm:t>
    </dgm:pt>
    <dgm:pt modelId="{390119C8-93C6-40D5-8368-ED8D66BC58CA}" type="pres">
      <dgm:prSet presAssocID="{5947995A-EEBB-4238-9F83-1B30C97AB8DB}" presName="childNode" presStyleLbl="node1" presStyleIdx="0" presStyleCnt="9">
        <dgm:presLayoutVars>
          <dgm:bulletEnabled val="1"/>
        </dgm:presLayoutVars>
      </dgm:prSet>
      <dgm:spPr/>
      <dgm:t>
        <a:bodyPr/>
        <a:lstStyle/>
        <a:p>
          <a:endParaRPr lang="en-US"/>
        </a:p>
      </dgm:t>
    </dgm:pt>
    <dgm:pt modelId="{0E0E0D79-33F7-40F5-A500-B1A16FAD59EB}" type="pres">
      <dgm:prSet presAssocID="{5947995A-EEBB-4238-9F83-1B30C97AB8DB}" presName="aSpace2" presStyleCnt="0"/>
      <dgm:spPr/>
      <dgm:t>
        <a:bodyPr/>
        <a:lstStyle/>
        <a:p>
          <a:endParaRPr lang="en-US"/>
        </a:p>
      </dgm:t>
    </dgm:pt>
    <dgm:pt modelId="{5DA24719-2443-4437-AB1D-C5803DB435AF}" type="pres">
      <dgm:prSet presAssocID="{2BDF42E1-62FE-4D23-BFC2-D60077AA5B50}" presName="childNode" presStyleLbl="node1" presStyleIdx="1" presStyleCnt="9">
        <dgm:presLayoutVars>
          <dgm:bulletEnabled val="1"/>
        </dgm:presLayoutVars>
      </dgm:prSet>
      <dgm:spPr/>
      <dgm:t>
        <a:bodyPr/>
        <a:lstStyle/>
        <a:p>
          <a:endParaRPr lang="en-US"/>
        </a:p>
      </dgm:t>
    </dgm:pt>
    <dgm:pt modelId="{6376A9D4-22AF-4EA0-98CE-C37595C31CCA}" type="pres">
      <dgm:prSet presAssocID="{2BDF42E1-62FE-4D23-BFC2-D60077AA5B50}" presName="aSpace2" presStyleCnt="0"/>
      <dgm:spPr/>
      <dgm:t>
        <a:bodyPr/>
        <a:lstStyle/>
        <a:p>
          <a:endParaRPr lang="en-US"/>
        </a:p>
      </dgm:t>
    </dgm:pt>
    <dgm:pt modelId="{1ECC3214-4BF7-4D45-8684-2FDE58C89AA2}" type="pres">
      <dgm:prSet presAssocID="{D1BD3C6C-8143-4C9A-9A06-C774901451E1}" presName="childNode" presStyleLbl="node1" presStyleIdx="2" presStyleCnt="9">
        <dgm:presLayoutVars>
          <dgm:bulletEnabled val="1"/>
        </dgm:presLayoutVars>
      </dgm:prSet>
      <dgm:spPr/>
      <dgm:t>
        <a:bodyPr/>
        <a:lstStyle/>
        <a:p>
          <a:endParaRPr lang="en-US"/>
        </a:p>
      </dgm:t>
    </dgm:pt>
    <dgm:pt modelId="{7E8DC29C-6676-488C-AF5C-FB4D63D959B4}" type="pres">
      <dgm:prSet presAssocID="{28672E96-0488-4AF1-9E8F-E33F1D11785E}" presName="aSpace" presStyleCnt="0"/>
      <dgm:spPr/>
      <dgm:t>
        <a:bodyPr/>
        <a:lstStyle/>
        <a:p>
          <a:endParaRPr lang="en-US"/>
        </a:p>
      </dgm:t>
    </dgm:pt>
    <dgm:pt modelId="{969FE99D-42A2-4503-B973-5C5F5C902664}" type="pres">
      <dgm:prSet presAssocID="{5A719949-E094-4883-8E54-4001FB57EFEE}" presName="compNode" presStyleCnt="0"/>
      <dgm:spPr/>
      <dgm:t>
        <a:bodyPr/>
        <a:lstStyle/>
        <a:p>
          <a:endParaRPr lang="en-US"/>
        </a:p>
      </dgm:t>
    </dgm:pt>
    <dgm:pt modelId="{6091E646-CE54-4F2C-96A3-4A75B38E7D49}" type="pres">
      <dgm:prSet presAssocID="{5A719949-E094-4883-8E54-4001FB57EFEE}" presName="aNode" presStyleLbl="bgShp" presStyleIdx="1" presStyleCnt="3"/>
      <dgm:spPr/>
      <dgm:t>
        <a:bodyPr/>
        <a:lstStyle/>
        <a:p>
          <a:endParaRPr lang="en-US"/>
        </a:p>
      </dgm:t>
    </dgm:pt>
    <dgm:pt modelId="{195F6CCF-D81E-4F5A-96E4-130A32883D4A}" type="pres">
      <dgm:prSet presAssocID="{5A719949-E094-4883-8E54-4001FB57EFEE}" presName="textNode" presStyleLbl="bgShp" presStyleIdx="1" presStyleCnt="3"/>
      <dgm:spPr/>
      <dgm:t>
        <a:bodyPr/>
        <a:lstStyle/>
        <a:p>
          <a:endParaRPr lang="en-US"/>
        </a:p>
      </dgm:t>
    </dgm:pt>
    <dgm:pt modelId="{D5AEA023-29BB-40E2-AEC3-8845D87D5A78}" type="pres">
      <dgm:prSet presAssocID="{5A719949-E094-4883-8E54-4001FB57EFEE}" presName="compChildNode" presStyleCnt="0"/>
      <dgm:spPr/>
      <dgm:t>
        <a:bodyPr/>
        <a:lstStyle/>
        <a:p>
          <a:endParaRPr lang="en-US"/>
        </a:p>
      </dgm:t>
    </dgm:pt>
    <dgm:pt modelId="{9E6C0DC9-D8F3-41FF-A64A-C72BF1810A53}" type="pres">
      <dgm:prSet presAssocID="{5A719949-E094-4883-8E54-4001FB57EFEE}" presName="theInnerList" presStyleCnt="0"/>
      <dgm:spPr/>
      <dgm:t>
        <a:bodyPr/>
        <a:lstStyle/>
        <a:p>
          <a:endParaRPr lang="en-US"/>
        </a:p>
      </dgm:t>
    </dgm:pt>
    <dgm:pt modelId="{82C70800-3B18-45E8-8E01-36F3853C7390}" type="pres">
      <dgm:prSet presAssocID="{EDEA1030-F9FA-4049-B37E-5C48B43187D5}" presName="childNode" presStyleLbl="node1" presStyleIdx="3" presStyleCnt="9">
        <dgm:presLayoutVars>
          <dgm:bulletEnabled val="1"/>
        </dgm:presLayoutVars>
      </dgm:prSet>
      <dgm:spPr/>
      <dgm:t>
        <a:bodyPr/>
        <a:lstStyle/>
        <a:p>
          <a:endParaRPr lang="en-US"/>
        </a:p>
      </dgm:t>
    </dgm:pt>
    <dgm:pt modelId="{DD1B9865-82A7-476F-831D-CA93B0CB4A25}" type="pres">
      <dgm:prSet presAssocID="{EDEA1030-F9FA-4049-B37E-5C48B43187D5}" presName="aSpace2" presStyleCnt="0"/>
      <dgm:spPr/>
      <dgm:t>
        <a:bodyPr/>
        <a:lstStyle/>
        <a:p>
          <a:endParaRPr lang="en-US"/>
        </a:p>
      </dgm:t>
    </dgm:pt>
    <dgm:pt modelId="{329D470A-4328-4D55-9BFC-8A1B1043D292}" type="pres">
      <dgm:prSet presAssocID="{5052FB8C-7B23-4D8C-9469-D0ED47CA5545}" presName="childNode" presStyleLbl="node1" presStyleIdx="4" presStyleCnt="9">
        <dgm:presLayoutVars>
          <dgm:bulletEnabled val="1"/>
        </dgm:presLayoutVars>
      </dgm:prSet>
      <dgm:spPr/>
      <dgm:t>
        <a:bodyPr/>
        <a:lstStyle/>
        <a:p>
          <a:endParaRPr lang="en-US"/>
        </a:p>
      </dgm:t>
    </dgm:pt>
    <dgm:pt modelId="{9987115E-5D54-43C2-9852-5E9CC40C7442}" type="pres">
      <dgm:prSet presAssocID="{5052FB8C-7B23-4D8C-9469-D0ED47CA5545}" presName="aSpace2" presStyleCnt="0"/>
      <dgm:spPr/>
      <dgm:t>
        <a:bodyPr/>
        <a:lstStyle/>
        <a:p>
          <a:endParaRPr lang="en-US"/>
        </a:p>
      </dgm:t>
    </dgm:pt>
    <dgm:pt modelId="{4FB0D85B-DD38-4730-972B-93F2F8CB4D0F}" type="pres">
      <dgm:prSet presAssocID="{3E6D38FF-8458-41B1-874D-9414AB8F50E1}" presName="childNode" presStyleLbl="node1" presStyleIdx="5" presStyleCnt="9">
        <dgm:presLayoutVars>
          <dgm:bulletEnabled val="1"/>
        </dgm:presLayoutVars>
      </dgm:prSet>
      <dgm:spPr/>
      <dgm:t>
        <a:bodyPr/>
        <a:lstStyle/>
        <a:p>
          <a:endParaRPr lang="en-US"/>
        </a:p>
      </dgm:t>
    </dgm:pt>
    <dgm:pt modelId="{30A30005-EEA4-463D-9179-E8985FADAA19}" type="pres">
      <dgm:prSet presAssocID="{5A719949-E094-4883-8E54-4001FB57EFEE}" presName="aSpace" presStyleCnt="0"/>
      <dgm:spPr/>
      <dgm:t>
        <a:bodyPr/>
        <a:lstStyle/>
        <a:p>
          <a:endParaRPr lang="en-US"/>
        </a:p>
      </dgm:t>
    </dgm:pt>
    <dgm:pt modelId="{D9492DAF-CF29-4843-BEB3-3102F6E9FE05}" type="pres">
      <dgm:prSet presAssocID="{42AF15CD-E581-4D03-A22B-AED1674316D8}" presName="compNode" presStyleCnt="0"/>
      <dgm:spPr/>
      <dgm:t>
        <a:bodyPr/>
        <a:lstStyle/>
        <a:p>
          <a:endParaRPr lang="en-US"/>
        </a:p>
      </dgm:t>
    </dgm:pt>
    <dgm:pt modelId="{72D78611-F0FE-4E82-B8A1-D374FDEBD437}" type="pres">
      <dgm:prSet presAssocID="{42AF15CD-E581-4D03-A22B-AED1674316D8}" presName="aNode" presStyleLbl="bgShp" presStyleIdx="2" presStyleCnt="3"/>
      <dgm:spPr/>
      <dgm:t>
        <a:bodyPr/>
        <a:lstStyle/>
        <a:p>
          <a:endParaRPr lang="en-US"/>
        </a:p>
      </dgm:t>
    </dgm:pt>
    <dgm:pt modelId="{74121EAC-487A-41D2-87BB-509B29EA3A23}" type="pres">
      <dgm:prSet presAssocID="{42AF15CD-E581-4D03-A22B-AED1674316D8}" presName="textNode" presStyleLbl="bgShp" presStyleIdx="2" presStyleCnt="3"/>
      <dgm:spPr/>
      <dgm:t>
        <a:bodyPr/>
        <a:lstStyle/>
        <a:p>
          <a:endParaRPr lang="en-US"/>
        </a:p>
      </dgm:t>
    </dgm:pt>
    <dgm:pt modelId="{F1EA2D63-9E6D-46B1-8D46-98008AC60037}" type="pres">
      <dgm:prSet presAssocID="{42AF15CD-E581-4D03-A22B-AED1674316D8}" presName="compChildNode" presStyleCnt="0"/>
      <dgm:spPr/>
      <dgm:t>
        <a:bodyPr/>
        <a:lstStyle/>
        <a:p>
          <a:endParaRPr lang="en-US"/>
        </a:p>
      </dgm:t>
    </dgm:pt>
    <dgm:pt modelId="{12D5D8E0-65CB-4F50-A493-424B4E3FAB32}" type="pres">
      <dgm:prSet presAssocID="{42AF15CD-E581-4D03-A22B-AED1674316D8}" presName="theInnerList" presStyleCnt="0"/>
      <dgm:spPr/>
      <dgm:t>
        <a:bodyPr/>
        <a:lstStyle/>
        <a:p>
          <a:endParaRPr lang="en-US"/>
        </a:p>
      </dgm:t>
    </dgm:pt>
    <dgm:pt modelId="{DE8747BB-5962-44C2-B14E-A4EEEDAAC763}" type="pres">
      <dgm:prSet presAssocID="{D1FEF3D5-322C-4EF2-B747-9C3E4A5A2F75}" presName="childNode" presStyleLbl="node1" presStyleIdx="6" presStyleCnt="9">
        <dgm:presLayoutVars>
          <dgm:bulletEnabled val="1"/>
        </dgm:presLayoutVars>
      </dgm:prSet>
      <dgm:spPr/>
      <dgm:t>
        <a:bodyPr/>
        <a:lstStyle/>
        <a:p>
          <a:endParaRPr lang="en-US"/>
        </a:p>
      </dgm:t>
    </dgm:pt>
    <dgm:pt modelId="{910DA2B1-F8F1-4195-A4D7-0E98602E6386}" type="pres">
      <dgm:prSet presAssocID="{D1FEF3D5-322C-4EF2-B747-9C3E4A5A2F75}" presName="aSpace2" presStyleCnt="0"/>
      <dgm:spPr/>
      <dgm:t>
        <a:bodyPr/>
        <a:lstStyle/>
        <a:p>
          <a:endParaRPr lang="en-US"/>
        </a:p>
      </dgm:t>
    </dgm:pt>
    <dgm:pt modelId="{35BDE5BB-3825-40E4-B7F1-2C657A41BD3F}" type="pres">
      <dgm:prSet presAssocID="{79C232C2-C76C-4149-876E-6FC11021C229}" presName="childNode" presStyleLbl="node1" presStyleIdx="7" presStyleCnt="9">
        <dgm:presLayoutVars>
          <dgm:bulletEnabled val="1"/>
        </dgm:presLayoutVars>
      </dgm:prSet>
      <dgm:spPr/>
      <dgm:t>
        <a:bodyPr/>
        <a:lstStyle/>
        <a:p>
          <a:endParaRPr lang="en-US"/>
        </a:p>
      </dgm:t>
    </dgm:pt>
    <dgm:pt modelId="{6ED5ED87-4B6D-4DE0-8A97-D6D87209441A}" type="pres">
      <dgm:prSet presAssocID="{79C232C2-C76C-4149-876E-6FC11021C229}" presName="aSpace2" presStyleCnt="0"/>
      <dgm:spPr/>
      <dgm:t>
        <a:bodyPr/>
        <a:lstStyle/>
        <a:p>
          <a:endParaRPr lang="en-US"/>
        </a:p>
      </dgm:t>
    </dgm:pt>
    <dgm:pt modelId="{BE793FD2-29C2-47ED-8F40-6799EEF48DD1}" type="pres">
      <dgm:prSet presAssocID="{EF80844A-41BA-4A0F-A8A4-C653D089BF5F}" presName="childNode" presStyleLbl="node1" presStyleIdx="8" presStyleCnt="9">
        <dgm:presLayoutVars>
          <dgm:bulletEnabled val="1"/>
        </dgm:presLayoutVars>
      </dgm:prSet>
      <dgm:spPr/>
      <dgm:t>
        <a:bodyPr/>
        <a:lstStyle/>
        <a:p>
          <a:endParaRPr lang="en-US"/>
        </a:p>
      </dgm:t>
    </dgm:pt>
  </dgm:ptLst>
  <dgm:cxnLst>
    <dgm:cxn modelId="{08C29DE3-9B8B-457D-9069-2C161196C0BB}" type="presOf" srcId="{5A719949-E094-4883-8E54-4001FB57EFEE}" destId="{195F6CCF-D81E-4F5A-96E4-130A32883D4A}" srcOrd="1" destOrd="0" presId="urn:microsoft.com/office/officeart/2005/8/layout/lProcess2"/>
    <dgm:cxn modelId="{3252185D-B230-463B-9EB9-3D9FBFDDF661}" srcId="{28672E96-0488-4AF1-9E8F-E33F1D11785E}" destId="{D1BD3C6C-8143-4C9A-9A06-C774901451E1}" srcOrd="2" destOrd="0" parTransId="{8959AD75-CCB0-4FE8-929F-85AD9029A2A7}" sibTransId="{1D945E5B-652B-4C40-9E2C-4458774A5201}"/>
    <dgm:cxn modelId="{6E2C5736-1668-445F-B228-4966B209675C}" type="presOf" srcId="{5947995A-EEBB-4238-9F83-1B30C97AB8DB}" destId="{390119C8-93C6-40D5-8368-ED8D66BC58CA}" srcOrd="0" destOrd="0" presId="urn:microsoft.com/office/officeart/2005/8/layout/lProcess2"/>
    <dgm:cxn modelId="{49C2EEA0-943B-40BD-B26B-1CEA3C6744D1}" type="presOf" srcId="{5052FB8C-7B23-4D8C-9469-D0ED47CA5545}" destId="{329D470A-4328-4D55-9BFC-8A1B1043D292}" srcOrd="0" destOrd="0" presId="urn:microsoft.com/office/officeart/2005/8/layout/lProcess2"/>
    <dgm:cxn modelId="{C15843A8-D75B-4A85-9969-AB99300D8CFF}" type="presOf" srcId="{D1FEF3D5-322C-4EF2-B747-9C3E4A5A2F75}" destId="{DE8747BB-5962-44C2-B14E-A4EEEDAAC763}" srcOrd="0" destOrd="0" presId="urn:microsoft.com/office/officeart/2005/8/layout/lProcess2"/>
    <dgm:cxn modelId="{D649D2EC-2BBA-4D12-903E-0E40E864AE7C}" type="presOf" srcId="{42AF15CD-E581-4D03-A22B-AED1674316D8}" destId="{72D78611-F0FE-4E82-B8A1-D374FDEBD437}" srcOrd="0" destOrd="0" presId="urn:microsoft.com/office/officeart/2005/8/layout/lProcess2"/>
    <dgm:cxn modelId="{D1076C8D-CF51-47DE-BE0D-EFF4876C06BE}" srcId="{28672E96-0488-4AF1-9E8F-E33F1D11785E}" destId="{2BDF42E1-62FE-4D23-BFC2-D60077AA5B50}" srcOrd="1" destOrd="0" parTransId="{7416831E-197D-4B01-A13F-39E68336D993}" sibTransId="{6A29609F-38CF-4013-9B65-D5B7EDD2CB2F}"/>
    <dgm:cxn modelId="{72DCEDAF-6C36-4227-9044-80678FC83932}" srcId="{0BAFDCAB-6D69-4CA7-8DAC-447F02D8999A}" destId="{28672E96-0488-4AF1-9E8F-E33F1D11785E}" srcOrd="0" destOrd="0" parTransId="{6D63CE88-CC2F-4571-94F1-B95F6582B320}" sibTransId="{1F7B7339-F343-452D-A9FF-4D4B4BE860F4}"/>
    <dgm:cxn modelId="{9F9F796D-B071-4CB7-AC6D-F3349ACC1AA5}" srcId="{5A719949-E094-4883-8E54-4001FB57EFEE}" destId="{EDEA1030-F9FA-4049-B37E-5C48B43187D5}" srcOrd="0" destOrd="0" parTransId="{98847024-4D90-4E61-A917-E9AFB91438D3}" sibTransId="{702F7345-FDE1-445E-AAA2-E7F29F778157}"/>
    <dgm:cxn modelId="{B63660A7-5113-4DC7-8C8A-861C008CBFB1}" type="presOf" srcId="{5A719949-E094-4883-8E54-4001FB57EFEE}" destId="{6091E646-CE54-4F2C-96A3-4A75B38E7D49}" srcOrd="0" destOrd="0" presId="urn:microsoft.com/office/officeart/2005/8/layout/lProcess2"/>
    <dgm:cxn modelId="{D1C7A9D7-E812-42CA-AC0E-2E10857564EB}" type="presOf" srcId="{EF80844A-41BA-4A0F-A8A4-C653D089BF5F}" destId="{BE793FD2-29C2-47ED-8F40-6799EEF48DD1}" srcOrd="0" destOrd="0" presId="urn:microsoft.com/office/officeart/2005/8/layout/lProcess2"/>
    <dgm:cxn modelId="{552A659A-1F04-40A6-8062-8B5F2A2806B2}" srcId="{0BAFDCAB-6D69-4CA7-8DAC-447F02D8999A}" destId="{5A719949-E094-4883-8E54-4001FB57EFEE}" srcOrd="1" destOrd="0" parTransId="{A0761273-AFDA-4709-A966-F580DC8B6EDB}" sibTransId="{085B3C4E-8953-40F3-B339-5378178B5E10}"/>
    <dgm:cxn modelId="{5FD3F414-498F-49B8-B0AB-4086BBA718F9}" type="presOf" srcId="{0BAFDCAB-6D69-4CA7-8DAC-447F02D8999A}" destId="{9FEEB901-46C8-4B4F-A67D-27B2A67E62CA}" srcOrd="0" destOrd="0" presId="urn:microsoft.com/office/officeart/2005/8/layout/lProcess2"/>
    <dgm:cxn modelId="{7E38E413-49A5-47C6-9E73-33B85383C090}" type="presOf" srcId="{42AF15CD-E581-4D03-A22B-AED1674316D8}" destId="{74121EAC-487A-41D2-87BB-509B29EA3A23}" srcOrd="1" destOrd="0" presId="urn:microsoft.com/office/officeart/2005/8/layout/lProcess2"/>
    <dgm:cxn modelId="{3A08BB31-22C7-4487-B76D-82F357ADE192}" type="presOf" srcId="{28672E96-0488-4AF1-9E8F-E33F1D11785E}" destId="{ECF8BF77-36BA-41DC-8CA1-17E4F7BB517F}" srcOrd="0" destOrd="0" presId="urn:microsoft.com/office/officeart/2005/8/layout/lProcess2"/>
    <dgm:cxn modelId="{37C43ED0-EA41-4939-935F-EE90DA170D54}" srcId="{5A719949-E094-4883-8E54-4001FB57EFEE}" destId="{3E6D38FF-8458-41B1-874D-9414AB8F50E1}" srcOrd="2" destOrd="0" parTransId="{9520A77F-D1A9-4B5E-8F8C-FD1573BF8750}" sibTransId="{A4108A73-49EE-4007-AAC3-02B79E9933E9}"/>
    <dgm:cxn modelId="{EE2B4031-8567-4B38-97D4-5252C2716A5F}" srcId="{42AF15CD-E581-4D03-A22B-AED1674316D8}" destId="{D1FEF3D5-322C-4EF2-B747-9C3E4A5A2F75}" srcOrd="0" destOrd="0" parTransId="{EBDFB4F0-ECE1-4969-B54F-286CA0F89FC7}" sibTransId="{F1F64FA7-278B-4EE3-901D-5D8FB2C105ED}"/>
    <dgm:cxn modelId="{FA64AC4D-F747-477D-AC1E-A22227FA79E8}" type="presOf" srcId="{D1BD3C6C-8143-4C9A-9A06-C774901451E1}" destId="{1ECC3214-4BF7-4D45-8684-2FDE58C89AA2}" srcOrd="0" destOrd="0" presId="urn:microsoft.com/office/officeart/2005/8/layout/lProcess2"/>
    <dgm:cxn modelId="{87BAA9E7-46A8-42BC-9FE2-E9293EB24EB7}" srcId="{42AF15CD-E581-4D03-A22B-AED1674316D8}" destId="{EF80844A-41BA-4A0F-A8A4-C653D089BF5F}" srcOrd="2" destOrd="0" parTransId="{4AC407B5-EE15-4F26-A0ED-1A90FB491172}" sibTransId="{743B6A74-BE94-47C5-887F-0D37A323BF6A}"/>
    <dgm:cxn modelId="{8921AFAF-A58D-407E-9168-EA1944948D44}" type="presOf" srcId="{28672E96-0488-4AF1-9E8F-E33F1D11785E}" destId="{01B8E8AC-DD90-4EB6-80A1-7D3E052FD2D9}" srcOrd="1" destOrd="0" presId="urn:microsoft.com/office/officeart/2005/8/layout/lProcess2"/>
    <dgm:cxn modelId="{F769D5FC-F179-45D1-98D1-846CE03C578E}" srcId="{0BAFDCAB-6D69-4CA7-8DAC-447F02D8999A}" destId="{42AF15CD-E581-4D03-A22B-AED1674316D8}" srcOrd="2" destOrd="0" parTransId="{9A0A8F09-5D90-4F0C-9640-F50541C32373}" sibTransId="{CC3E5534-7AAA-4D90-864C-F622A4EF375E}"/>
    <dgm:cxn modelId="{3DB6F34F-9EEE-4351-A3B7-6DE19A828FF7}" srcId="{5A719949-E094-4883-8E54-4001FB57EFEE}" destId="{5052FB8C-7B23-4D8C-9469-D0ED47CA5545}" srcOrd="1" destOrd="0" parTransId="{6B171D89-76CE-4C07-854B-C79509954035}" sibTransId="{5500C04D-B8B4-4B53-9C71-543AAE5BD161}"/>
    <dgm:cxn modelId="{23B2EDE4-C3A4-4E00-893E-50B2A3F618A5}" srcId="{42AF15CD-E581-4D03-A22B-AED1674316D8}" destId="{79C232C2-C76C-4149-876E-6FC11021C229}" srcOrd="1" destOrd="0" parTransId="{3EE034B8-9549-4C76-A830-6FFAC16CA898}" sibTransId="{F178972A-689F-498D-B34C-F17DDA48FE59}"/>
    <dgm:cxn modelId="{0ABF98B7-00AD-41DF-8E09-2F8281364887}" type="presOf" srcId="{79C232C2-C76C-4149-876E-6FC11021C229}" destId="{35BDE5BB-3825-40E4-B7F1-2C657A41BD3F}" srcOrd="0" destOrd="0" presId="urn:microsoft.com/office/officeart/2005/8/layout/lProcess2"/>
    <dgm:cxn modelId="{5DB96851-DE34-4244-B59D-6AB2C183F3DB}" type="presOf" srcId="{2BDF42E1-62FE-4D23-BFC2-D60077AA5B50}" destId="{5DA24719-2443-4437-AB1D-C5803DB435AF}" srcOrd="0" destOrd="0" presId="urn:microsoft.com/office/officeart/2005/8/layout/lProcess2"/>
    <dgm:cxn modelId="{CD95EAF4-F4B6-4B27-B651-E600E5062503}" type="presOf" srcId="{EDEA1030-F9FA-4049-B37E-5C48B43187D5}" destId="{82C70800-3B18-45E8-8E01-36F3853C7390}" srcOrd="0" destOrd="0" presId="urn:microsoft.com/office/officeart/2005/8/layout/lProcess2"/>
    <dgm:cxn modelId="{2758B651-3658-4C2D-8A67-0C490D501A2F}" srcId="{28672E96-0488-4AF1-9E8F-E33F1D11785E}" destId="{5947995A-EEBB-4238-9F83-1B30C97AB8DB}" srcOrd="0" destOrd="0" parTransId="{AD2391D3-BC26-4B41-8508-91079B94BC30}" sibTransId="{26A2999E-C2C4-4629-95FB-5BE553453D61}"/>
    <dgm:cxn modelId="{51604543-FB18-4E82-85B2-25AD420A2E60}" type="presOf" srcId="{3E6D38FF-8458-41B1-874D-9414AB8F50E1}" destId="{4FB0D85B-DD38-4730-972B-93F2F8CB4D0F}" srcOrd="0" destOrd="0" presId="urn:microsoft.com/office/officeart/2005/8/layout/lProcess2"/>
    <dgm:cxn modelId="{0948E759-D988-4DA7-9038-D58800D0921C}" type="presParOf" srcId="{9FEEB901-46C8-4B4F-A67D-27B2A67E62CA}" destId="{E3AF07B8-54F9-47A9-BE0A-3CE25D277149}" srcOrd="0" destOrd="0" presId="urn:microsoft.com/office/officeart/2005/8/layout/lProcess2"/>
    <dgm:cxn modelId="{7572FE45-A124-43F1-A0CF-2E52AA768EDA}" type="presParOf" srcId="{E3AF07B8-54F9-47A9-BE0A-3CE25D277149}" destId="{ECF8BF77-36BA-41DC-8CA1-17E4F7BB517F}" srcOrd="0" destOrd="0" presId="urn:microsoft.com/office/officeart/2005/8/layout/lProcess2"/>
    <dgm:cxn modelId="{4EDC3FEB-D574-4D5A-9113-97F684C58313}" type="presParOf" srcId="{E3AF07B8-54F9-47A9-BE0A-3CE25D277149}" destId="{01B8E8AC-DD90-4EB6-80A1-7D3E052FD2D9}" srcOrd="1" destOrd="0" presId="urn:microsoft.com/office/officeart/2005/8/layout/lProcess2"/>
    <dgm:cxn modelId="{48AC653F-4145-4115-B08D-AE2A18DC570F}" type="presParOf" srcId="{E3AF07B8-54F9-47A9-BE0A-3CE25D277149}" destId="{73CB812B-CDF8-43E7-BBE1-282C499B72E7}" srcOrd="2" destOrd="0" presId="urn:microsoft.com/office/officeart/2005/8/layout/lProcess2"/>
    <dgm:cxn modelId="{D1CDB5C9-DBF9-4F34-A65C-FDD1C43C2557}" type="presParOf" srcId="{73CB812B-CDF8-43E7-BBE1-282C499B72E7}" destId="{3724CD2A-93BA-4B86-8610-7ACD1DAF09E8}" srcOrd="0" destOrd="0" presId="urn:microsoft.com/office/officeart/2005/8/layout/lProcess2"/>
    <dgm:cxn modelId="{11304C7E-6320-4E07-B731-B5538759CD60}" type="presParOf" srcId="{3724CD2A-93BA-4B86-8610-7ACD1DAF09E8}" destId="{390119C8-93C6-40D5-8368-ED8D66BC58CA}" srcOrd="0" destOrd="0" presId="urn:microsoft.com/office/officeart/2005/8/layout/lProcess2"/>
    <dgm:cxn modelId="{2B93C87C-11E9-428E-B715-932109A1E87B}" type="presParOf" srcId="{3724CD2A-93BA-4B86-8610-7ACD1DAF09E8}" destId="{0E0E0D79-33F7-40F5-A500-B1A16FAD59EB}" srcOrd="1" destOrd="0" presId="urn:microsoft.com/office/officeart/2005/8/layout/lProcess2"/>
    <dgm:cxn modelId="{6D8AE963-C7C6-4B8B-BAA1-A05FEFEDCDFC}" type="presParOf" srcId="{3724CD2A-93BA-4B86-8610-7ACD1DAF09E8}" destId="{5DA24719-2443-4437-AB1D-C5803DB435AF}" srcOrd="2" destOrd="0" presId="urn:microsoft.com/office/officeart/2005/8/layout/lProcess2"/>
    <dgm:cxn modelId="{12E29D21-E677-4342-8F8A-B102CBFAAC64}" type="presParOf" srcId="{3724CD2A-93BA-4B86-8610-7ACD1DAF09E8}" destId="{6376A9D4-22AF-4EA0-98CE-C37595C31CCA}" srcOrd="3" destOrd="0" presId="urn:microsoft.com/office/officeart/2005/8/layout/lProcess2"/>
    <dgm:cxn modelId="{21513FBF-5E19-4237-BC15-B0105F6A20DE}" type="presParOf" srcId="{3724CD2A-93BA-4B86-8610-7ACD1DAF09E8}" destId="{1ECC3214-4BF7-4D45-8684-2FDE58C89AA2}" srcOrd="4" destOrd="0" presId="urn:microsoft.com/office/officeart/2005/8/layout/lProcess2"/>
    <dgm:cxn modelId="{6DF7FCB8-1395-4735-BBF7-151E6C756E1B}" type="presParOf" srcId="{9FEEB901-46C8-4B4F-A67D-27B2A67E62CA}" destId="{7E8DC29C-6676-488C-AF5C-FB4D63D959B4}" srcOrd="1" destOrd="0" presId="urn:microsoft.com/office/officeart/2005/8/layout/lProcess2"/>
    <dgm:cxn modelId="{9CE97AC3-5932-4F39-AB07-557F59595030}" type="presParOf" srcId="{9FEEB901-46C8-4B4F-A67D-27B2A67E62CA}" destId="{969FE99D-42A2-4503-B973-5C5F5C902664}" srcOrd="2" destOrd="0" presId="urn:microsoft.com/office/officeart/2005/8/layout/lProcess2"/>
    <dgm:cxn modelId="{6D3F74D0-87D2-4E45-91C6-2A9AA4A83967}" type="presParOf" srcId="{969FE99D-42A2-4503-B973-5C5F5C902664}" destId="{6091E646-CE54-4F2C-96A3-4A75B38E7D49}" srcOrd="0" destOrd="0" presId="urn:microsoft.com/office/officeart/2005/8/layout/lProcess2"/>
    <dgm:cxn modelId="{5D604765-114E-4431-85E2-C662C12F6F80}" type="presParOf" srcId="{969FE99D-42A2-4503-B973-5C5F5C902664}" destId="{195F6CCF-D81E-4F5A-96E4-130A32883D4A}" srcOrd="1" destOrd="0" presId="urn:microsoft.com/office/officeart/2005/8/layout/lProcess2"/>
    <dgm:cxn modelId="{463919F5-1593-4DE6-90FA-823BD0E8BECF}" type="presParOf" srcId="{969FE99D-42A2-4503-B973-5C5F5C902664}" destId="{D5AEA023-29BB-40E2-AEC3-8845D87D5A78}" srcOrd="2" destOrd="0" presId="urn:microsoft.com/office/officeart/2005/8/layout/lProcess2"/>
    <dgm:cxn modelId="{F719C5A8-DFFE-4592-9199-54A46A4AD9EA}" type="presParOf" srcId="{D5AEA023-29BB-40E2-AEC3-8845D87D5A78}" destId="{9E6C0DC9-D8F3-41FF-A64A-C72BF1810A53}" srcOrd="0" destOrd="0" presId="urn:microsoft.com/office/officeart/2005/8/layout/lProcess2"/>
    <dgm:cxn modelId="{78B79F39-0173-4A55-9C3A-390CFA33C15A}" type="presParOf" srcId="{9E6C0DC9-D8F3-41FF-A64A-C72BF1810A53}" destId="{82C70800-3B18-45E8-8E01-36F3853C7390}" srcOrd="0" destOrd="0" presId="urn:microsoft.com/office/officeart/2005/8/layout/lProcess2"/>
    <dgm:cxn modelId="{674BAD69-7D29-4B58-86C4-233A33350193}" type="presParOf" srcId="{9E6C0DC9-D8F3-41FF-A64A-C72BF1810A53}" destId="{DD1B9865-82A7-476F-831D-CA93B0CB4A25}" srcOrd="1" destOrd="0" presId="urn:microsoft.com/office/officeart/2005/8/layout/lProcess2"/>
    <dgm:cxn modelId="{A2B6719A-4CF6-4D64-A220-E307C1A70386}" type="presParOf" srcId="{9E6C0DC9-D8F3-41FF-A64A-C72BF1810A53}" destId="{329D470A-4328-4D55-9BFC-8A1B1043D292}" srcOrd="2" destOrd="0" presId="urn:microsoft.com/office/officeart/2005/8/layout/lProcess2"/>
    <dgm:cxn modelId="{7CAAB85E-B868-4984-8862-ABDCF7740627}" type="presParOf" srcId="{9E6C0DC9-D8F3-41FF-A64A-C72BF1810A53}" destId="{9987115E-5D54-43C2-9852-5E9CC40C7442}" srcOrd="3" destOrd="0" presId="urn:microsoft.com/office/officeart/2005/8/layout/lProcess2"/>
    <dgm:cxn modelId="{444C04BC-ABB8-4AB6-8B90-8B36DEDB676A}" type="presParOf" srcId="{9E6C0DC9-D8F3-41FF-A64A-C72BF1810A53}" destId="{4FB0D85B-DD38-4730-972B-93F2F8CB4D0F}" srcOrd="4" destOrd="0" presId="urn:microsoft.com/office/officeart/2005/8/layout/lProcess2"/>
    <dgm:cxn modelId="{33A2A119-3293-479F-9D59-80AAD6F2DACB}" type="presParOf" srcId="{9FEEB901-46C8-4B4F-A67D-27B2A67E62CA}" destId="{30A30005-EEA4-463D-9179-E8985FADAA19}" srcOrd="3" destOrd="0" presId="urn:microsoft.com/office/officeart/2005/8/layout/lProcess2"/>
    <dgm:cxn modelId="{5A335D68-8B57-4E15-94EF-762A87B63EA5}" type="presParOf" srcId="{9FEEB901-46C8-4B4F-A67D-27B2A67E62CA}" destId="{D9492DAF-CF29-4843-BEB3-3102F6E9FE05}" srcOrd="4" destOrd="0" presId="urn:microsoft.com/office/officeart/2005/8/layout/lProcess2"/>
    <dgm:cxn modelId="{DC9CAE6D-5524-41CA-B913-8CA845411D45}" type="presParOf" srcId="{D9492DAF-CF29-4843-BEB3-3102F6E9FE05}" destId="{72D78611-F0FE-4E82-B8A1-D374FDEBD437}" srcOrd="0" destOrd="0" presId="urn:microsoft.com/office/officeart/2005/8/layout/lProcess2"/>
    <dgm:cxn modelId="{0C194C1A-AD32-4DD6-8ACC-92E56479F962}" type="presParOf" srcId="{D9492DAF-CF29-4843-BEB3-3102F6E9FE05}" destId="{74121EAC-487A-41D2-87BB-509B29EA3A23}" srcOrd="1" destOrd="0" presId="urn:microsoft.com/office/officeart/2005/8/layout/lProcess2"/>
    <dgm:cxn modelId="{5E11D082-68F0-4BAE-9BDB-7E51F4E6F838}" type="presParOf" srcId="{D9492DAF-CF29-4843-BEB3-3102F6E9FE05}" destId="{F1EA2D63-9E6D-46B1-8D46-98008AC60037}" srcOrd="2" destOrd="0" presId="urn:microsoft.com/office/officeart/2005/8/layout/lProcess2"/>
    <dgm:cxn modelId="{CB38CAC0-65A1-498B-AD9C-D8997659F3C7}" type="presParOf" srcId="{F1EA2D63-9E6D-46B1-8D46-98008AC60037}" destId="{12D5D8E0-65CB-4F50-A493-424B4E3FAB32}" srcOrd="0" destOrd="0" presId="urn:microsoft.com/office/officeart/2005/8/layout/lProcess2"/>
    <dgm:cxn modelId="{F09135B2-D355-400E-92AA-7332B286B504}" type="presParOf" srcId="{12D5D8E0-65CB-4F50-A493-424B4E3FAB32}" destId="{DE8747BB-5962-44C2-B14E-A4EEEDAAC763}" srcOrd="0" destOrd="0" presId="urn:microsoft.com/office/officeart/2005/8/layout/lProcess2"/>
    <dgm:cxn modelId="{612E38F1-8F25-4876-BDF2-498DAEBBDE0F}" type="presParOf" srcId="{12D5D8E0-65CB-4F50-A493-424B4E3FAB32}" destId="{910DA2B1-F8F1-4195-A4D7-0E98602E6386}" srcOrd="1" destOrd="0" presId="urn:microsoft.com/office/officeart/2005/8/layout/lProcess2"/>
    <dgm:cxn modelId="{4E121972-872F-4468-8F6F-CF48FA4294FF}" type="presParOf" srcId="{12D5D8E0-65CB-4F50-A493-424B4E3FAB32}" destId="{35BDE5BB-3825-40E4-B7F1-2C657A41BD3F}" srcOrd="2" destOrd="0" presId="urn:microsoft.com/office/officeart/2005/8/layout/lProcess2"/>
    <dgm:cxn modelId="{CBE2521A-62F1-450A-BFD5-0732EF87C44B}" type="presParOf" srcId="{12D5D8E0-65CB-4F50-A493-424B4E3FAB32}" destId="{6ED5ED87-4B6D-4DE0-8A97-D6D87209441A}" srcOrd="3" destOrd="0" presId="urn:microsoft.com/office/officeart/2005/8/layout/lProcess2"/>
    <dgm:cxn modelId="{D4A04B37-4B0C-4A63-A2B7-45F279DF8EB3}" type="presParOf" srcId="{12D5D8E0-65CB-4F50-A493-424B4E3FAB32}" destId="{BE793FD2-29C2-47ED-8F40-6799EEF48DD1}"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1F5174-A63A-4F4A-B10C-5DF925101F27}" type="doc">
      <dgm:prSet loTypeId="urn:microsoft.com/office/officeart/2005/8/layout/default" loCatId="list" qsTypeId="urn:microsoft.com/office/officeart/2005/8/quickstyle/simple4" qsCatId="simple" csTypeId="urn:microsoft.com/office/officeart/2005/8/colors/accent1_2" csCatId="accent1" phldr="1"/>
      <dgm:spPr/>
      <dgm:t>
        <a:bodyPr/>
        <a:lstStyle/>
        <a:p>
          <a:endParaRPr lang="en-US"/>
        </a:p>
      </dgm:t>
    </dgm:pt>
    <dgm:pt modelId="{6FEE26C0-2469-4C9E-BA17-8C0F6D3A4C7A}">
      <dgm:prSet phldrT="[Text]"/>
      <dgm:spPr/>
      <dgm:t>
        <a:bodyPr/>
        <a:lstStyle/>
        <a:p>
          <a:r>
            <a:rPr lang="en-US" dirty="0" smtClean="0"/>
            <a:t>Safety</a:t>
          </a:r>
          <a:endParaRPr lang="en-US" dirty="0"/>
        </a:p>
      </dgm:t>
    </dgm:pt>
    <dgm:pt modelId="{1ED1621B-99CF-4C64-A6DC-E4868F097BAF}" type="parTrans" cxnId="{87303D8E-0744-4F1D-B73F-A1F2B26AABB7}">
      <dgm:prSet/>
      <dgm:spPr/>
      <dgm:t>
        <a:bodyPr/>
        <a:lstStyle/>
        <a:p>
          <a:endParaRPr lang="en-US"/>
        </a:p>
      </dgm:t>
    </dgm:pt>
    <dgm:pt modelId="{F4304790-B044-462A-B0F9-E921C3185BC1}" type="sibTrans" cxnId="{87303D8E-0744-4F1D-B73F-A1F2B26AABB7}">
      <dgm:prSet/>
      <dgm:spPr/>
      <dgm:t>
        <a:bodyPr/>
        <a:lstStyle/>
        <a:p>
          <a:endParaRPr lang="en-US"/>
        </a:p>
      </dgm:t>
    </dgm:pt>
    <dgm:pt modelId="{15D46237-B9E9-4ADB-9070-68A27AE47670}">
      <dgm:prSet phldrT="[Text]"/>
      <dgm:spPr/>
      <dgm:t>
        <a:bodyPr/>
        <a:lstStyle/>
        <a:p>
          <a:r>
            <a:rPr lang="en-US" dirty="0" smtClean="0"/>
            <a:t>Collaboration</a:t>
          </a:r>
          <a:endParaRPr lang="en-US" dirty="0"/>
        </a:p>
      </dgm:t>
    </dgm:pt>
    <dgm:pt modelId="{B0344767-E0C7-4E93-917B-A1EDDACECD97}" type="parTrans" cxnId="{B979F0B5-C882-4447-8C10-5FDF38575890}">
      <dgm:prSet/>
      <dgm:spPr/>
      <dgm:t>
        <a:bodyPr/>
        <a:lstStyle/>
        <a:p>
          <a:endParaRPr lang="en-US"/>
        </a:p>
      </dgm:t>
    </dgm:pt>
    <dgm:pt modelId="{44A8E84E-99B3-432F-A9E2-EEE4124710C7}" type="sibTrans" cxnId="{B979F0B5-C882-4447-8C10-5FDF38575890}">
      <dgm:prSet/>
      <dgm:spPr/>
      <dgm:t>
        <a:bodyPr/>
        <a:lstStyle/>
        <a:p>
          <a:endParaRPr lang="en-US"/>
        </a:p>
      </dgm:t>
    </dgm:pt>
    <dgm:pt modelId="{86E4B6BE-5982-4C8F-88A2-E0241E0B8CA0}">
      <dgm:prSet phldrT="[Text]"/>
      <dgm:spPr/>
      <dgm:t>
        <a:bodyPr/>
        <a:lstStyle/>
        <a:p>
          <a:r>
            <a:rPr lang="en-US" dirty="0" smtClean="0"/>
            <a:t>Voice &amp; Choice</a:t>
          </a:r>
          <a:endParaRPr lang="en-US" dirty="0"/>
        </a:p>
      </dgm:t>
    </dgm:pt>
    <dgm:pt modelId="{54855D0D-E582-44C5-A6DA-28ABABB59872}" type="parTrans" cxnId="{1B6C19FD-1750-4DEA-A2B3-EAA59874CFBD}">
      <dgm:prSet/>
      <dgm:spPr/>
      <dgm:t>
        <a:bodyPr/>
        <a:lstStyle/>
        <a:p>
          <a:endParaRPr lang="en-US"/>
        </a:p>
      </dgm:t>
    </dgm:pt>
    <dgm:pt modelId="{449553FA-EC78-492E-ABDA-3B4ABFC44160}" type="sibTrans" cxnId="{1B6C19FD-1750-4DEA-A2B3-EAA59874CFBD}">
      <dgm:prSet/>
      <dgm:spPr/>
      <dgm:t>
        <a:bodyPr/>
        <a:lstStyle/>
        <a:p>
          <a:endParaRPr lang="en-US"/>
        </a:p>
      </dgm:t>
    </dgm:pt>
    <dgm:pt modelId="{C9247185-7BC4-40B5-9126-ACB6659E3EE6}">
      <dgm:prSet phldrT="[Text]"/>
      <dgm:spPr/>
      <dgm:t>
        <a:bodyPr/>
        <a:lstStyle/>
        <a:p>
          <a:r>
            <a:rPr lang="en-US" dirty="0" smtClean="0"/>
            <a:t>Trustworthiness</a:t>
          </a:r>
          <a:endParaRPr lang="en-US" dirty="0"/>
        </a:p>
      </dgm:t>
    </dgm:pt>
    <dgm:pt modelId="{FF5A697F-6A4C-46DE-86A1-1A7E7C2DEBEF}" type="parTrans" cxnId="{C175D9B2-EE08-4081-9E40-CA4045D07508}">
      <dgm:prSet/>
      <dgm:spPr/>
      <dgm:t>
        <a:bodyPr/>
        <a:lstStyle/>
        <a:p>
          <a:endParaRPr lang="en-US"/>
        </a:p>
      </dgm:t>
    </dgm:pt>
    <dgm:pt modelId="{EFC01174-6A48-45FC-AFA5-BC5E8CB3057C}" type="sibTrans" cxnId="{C175D9B2-EE08-4081-9E40-CA4045D07508}">
      <dgm:prSet/>
      <dgm:spPr/>
      <dgm:t>
        <a:bodyPr/>
        <a:lstStyle/>
        <a:p>
          <a:endParaRPr lang="en-US"/>
        </a:p>
      </dgm:t>
    </dgm:pt>
    <dgm:pt modelId="{35286D99-FFBF-4CD3-93AC-4F53CDB27618}">
      <dgm:prSet phldrT="[Text]"/>
      <dgm:spPr/>
      <dgm:t>
        <a:bodyPr/>
        <a:lstStyle/>
        <a:p>
          <a:r>
            <a:rPr lang="en-US" dirty="0" smtClean="0"/>
            <a:t>Peer Support</a:t>
          </a:r>
          <a:endParaRPr lang="en-US" dirty="0"/>
        </a:p>
      </dgm:t>
    </dgm:pt>
    <dgm:pt modelId="{BC95B699-2D02-4C1A-B415-F4B2EF172B1E}" type="parTrans" cxnId="{48373C67-28CB-4FFF-BD52-36220F7C64F0}">
      <dgm:prSet/>
      <dgm:spPr/>
      <dgm:t>
        <a:bodyPr/>
        <a:lstStyle/>
        <a:p>
          <a:endParaRPr lang="en-US"/>
        </a:p>
      </dgm:t>
    </dgm:pt>
    <dgm:pt modelId="{E80CB471-E2B1-4ED6-B45D-A84A77E15E6D}" type="sibTrans" cxnId="{48373C67-28CB-4FFF-BD52-36220F7C64F0}">
      <dgm:prSet/>
      <dgm:spPr/>
      <dgm:t>
        <a:bodyPr/>
        <a:lstStyle/>
        <a:p>
          <a:endParaRPr lang="en-US"/>
        </a:p>
      </dgm:t>
    </dgm:pt>
    <dgm:pt modelId="{3DF6FD60-1CBD-4EDE-877A-FBB6AFFEEAB3}">
      <dgm:prSet phldrT="[Text]"/>
      <dgm:spPr/>
      <dgm:t>
        <a:bodyPr/>
        <a:lstStyle/>
        <a:p>
          <a:r>
            <a:rPr lang="en-US" dirty="0" smtClean="0"/>
            <a:t>Cultural, Historical &amp; Gender Issues</a:t>
          </a:r>
          <a:endParaRPr lang="en-US" dirty="0"/>
        </a:p>
      </dgm:t>
    </dgm:pt>
    <dgm:pt modelId="{EFD5C9A7-DC83-432B-B5DB-E88D1DAAE68A}" type="parTrans" cxnId="{3FB459F8-2DBB-45E5-AFCE-FACA28C0F1BC}">
      <dgm:prSet/>
      <dgm:spPr/>
      <dgm:t>
        <a:bodyPr/>
        <a:lstStyle/>
        <a:p>
          <a:endParaRPr lang="en-US"/>
        </a:p>
      </dgm:t>
    </dgm:pt>
    <dgm:pt modelId="{6CA6489A-444F-48A3-884E-27E604ED5D51}" type="sibTrans" cxnId="{3FB459F8-2DBB-45E5-AFCE-FACA28C0F1BC}">
      <dgm:prSet/>
      <dgm:spPr/>
      <dgm:t>
        <a:bodyPr/>
        <a:lstStyle/>
        <a:p>
          <a:endParaRPr lang="en-US"/>
        </a:p>
      </dgm:t>
    </dgm:pt>
    <dgm:pt modelId="{BA949F6D-BF76-4DED-B1BE-6C956999B676}" type="pres">
      <dgm:prSet presAssocID="{B61F5174-A63A-4F4A-B10C-5DF925101F27}" presName="diagram" presStyleCnt="0">
        <dgm:presLayoutVars>
          <dgm:dir/>
          <dgm:resizeHandles val="exact"/>
        </dgm:presLayoutVars>
      </dgm:prSet>
      <dgm:spPr/>
      <dgm:t>
        <a:bodyPr/>
        <a:lstStyle/>
        <a:p>
          <a:endParaRPr lang="en-US"/>
        </a:p>
      </dgm:t>
    </dgm:pt>
    <dgm:pt modelId="{88376B6E-80D1-42C8-8F21-BEE5644CD5AC}" type="pres">
      <dgm:prSet presAssocID="{6FEE26C0-2469-4C9E-BA17-8C0F6D3A4C7A}" presName="node" presStyleLbl="node1" presStyleIdx="0" presStyleCnt="6">
        <dgm:presLayoutVars>
          <dgm:bulletEnabled val="1"/>
        </dgm:presLayoutVars>
      </dgm:prSet>
      <dgm:spPr/>
      <dgm:t>
        <a:bodyPr/>
        <a:lstStyle/>
        <a:p>
          <a:endParaRPr lang="en-US"/>
        </a:p>
      </dgm:t>
    </dgm:pt>
    <dgm:pt modelId="{B3F1A00B-3A5B-4995-A5C8-5BE36CA12DD3}" type="pres">
      <dgm:prSet presAssocID="{F4304790-B044-462A-B0F9-E921C3185BC1}" presName="sibTrans" presStyleCnt="0"/>
      <dgm:spPr/>
    </dgm:pt>
    <dgm:pt modelId="{24A57FE8-E2B7-4BA8-9064-0812337612D0}" type="pres">
      <dgm:prSet presAssocID="{15D46237-B9E9-4ADB-9070-68A27AE47670}" presName="node" presStyleLbl="node1" presStyleIdx="1" presStyleCnt="6">
        <dgm:presLayoutVars>
          <dgm:bulletEnabled val="1"/>
        </dgm:presLayoutVars>
      </dgm:prSet>
      <dgm:spPr/>
      <dgm:t>
        <a:bodyPr/>
        <a:lstStyle/>
        <a:p>
          <a:endParaRPr lang="en-US"/>
        </a:p>
      </dgm:t>
    </dgm:pt>
    <dgm:pt modelId="{7E69A73C-87CC-4B37-9707-B89EC3FEA943}" type="pres">
      <dgm:prSet presAssocID="{44A8E84E-99B3-432F-A9E2-EEE4124710C7}" presName="sibTrans" presStyleCnt="0"/>
      <dgm:spPr/>
    </dgm:pt>
    <dgm:pt modelId="{7EA4BA5F-9AC2-493B-8F3E-323381335709}" type="pres">
      <dgm:prSet presAssocID="{86E4B6BE-5982-4C8F-88A2-E0241E0B8CA0}" presName="node" presStyleLbl="node1" presStyleIdx="2" presStyleCnt="6">
        <dgm:presLayoutVars>
          <dgm:bulletEnabled val="1"/>
        </dgm:presLayoutVars>
      </dgm:prSet>
      <dgm:spPr/>
      <dgm:t>
        <a:bodyPr/>
        <a:lstStyle/>
        <a:p>
          <a:endParaRPr lang="en-US"/>
        </a:p>
      </dgm:t>
    </dgm:pt>
    <dgm:pt modelId="{0EAB4D3F-420C-40E8-99C5-7E00F04EA1E1}" type="pres">
      <dgm:prSet presAssocID="{449553FA-EC78-492E-ABDA-3B4ABFC44160}" presName="sibTrans" presStyleCnt="0"/>
      <dgm:spPr/>
    </dgm:pt>
    <dgm:pt modelId="{DF5C1F43-F8BD-44AC-B00A-DC50B873682C}" type="pres">
      <dgm:prSet presAssocID="{C9247185-7BC4-40B5-9126-ACB6659E3EE6}" presName="node" presStyleLbl="node1" presStyleIdx="3" presStyleCnt="6">
        <dgm:presLayoutVars>
          <dgm:bulletEnabled val="1"/>
        </dgm:presLayoutVars>
      </dgm:prSet>
      <dgm:spPr/>
      <dgm:t>
        <a:bodyPr/>
        <a:lstStyle/>
        <a:p>
          <a:endParaRPr lang="en-US"/>
        </a:p>
      </dgm:t>
    </dgm:pt>
    <dgm:pt modelId="{011D06B2-8A99-496B-BEC6-2EC149CF005F}" type="pres">
      <dgm:prSet presAssocID="{EFC01174-6A48-45FC-AFA5-BC5E8CB3057C}" presName="sibTrans" presStyleCnt="0"/>
      <dgm:spPr/>
    </dgm:pt>
    <dgm:pt modelId="{3C96A143-88BA-4B29-89DD-93BCB6B4F65B}" type="pres">
      <dgm:prSet presAssocID="{35286D99-FFBF-4CD3-93AC-4F53CDB27618}" presName="node" presStyleLbl="node1" presStyleIdx="4" presStyleCnt="6">
        <dgm:presLayoutVars>
          <dgm:bulletEnabled val="1"/>
        </dgm:presLayoutVars>
      </dgm:prSet>
      <dgm:spPr/>
      <dgm:t>
        <a:bodyPr/>
        <a:lstStyle/>
        <a:p>
          <a:endParaRPr lang="en-US"/>
        </a:p>
      </dgm:t>
    </dgm:pt>
    <dgm:pt modelId="{4B9D7CE2-896E-4E1E-B95F-0D012FC15C30}" type="pres">
      <dgm:prSet presAssocID="{E80CB471-E2B1-4ED6-B45D-A84A77E15E6D}" presName="sibTrans" presStyleCnt="0"/>
      <dgm:spPr/>
    </dgm:pt>
    <dgm:pt modelId="{648360D1-5E3E-4DDC-AE6A-37DC1EE9687F}" type="pres">
      <dgm:prSet presAssocID="{3DF6FD60-1CBD-4EDE-877A-FBB6AFFEEAB3}" presName="node" presStyleLbl="node1" presStyleIdx="5" presStyleCnt="6">
        <dgm:presLayoutVars>
          <dgm:bulletEnabled val="1"/>
        </dgm:presLayoutVars>
      </dgm:prSet>
      <dgm:spPr/>
      <dgm:t>
        <a:bodyPr/>
        <a:lstStyle/>
        <a:p>
          <a:endParaRPr lang="en-US"/>
        </a:p>
      </dgm:t>
    </dgm:pt>
  </dgm:ptLst>
  <dgm:cxnLst>
    <dgm:cxn modelId="{C175D9B2-EE08-4081-9E40-CA4045D07508}" srcId="{B61F5174-A63A-4F4A-B10C-5DF925101F27}" destId="{C9247185-7BC4-40B5-9126-ACB6659E3EE6}" srcOrd="3" destOrd="0" parTransId="{FF5A697F-6A4C-46DE-86A1-1A7E7C2DEBEF}" sibTransId="{EFC01174-6A48-45FC-AFA5-BC5E8CB3057C}"/>
    <dgm:cxn modelId="{142DBC3D-16DD-4B2C-9465-1F87FE383127}" type="presOf" srcId="{B61F5174-A63A-4F4A-B10C-5DF925101F27}" destId="{BA949F6D-BF76-4DED-B1BE-6C956999B676}" srcOrd="0" destOrd="0" presId="urn:microsoft.com/office/officeart/2005/8/layout/default"/>
    <dgm:cxn modelId="{48373C67-28CB-4FFF-BD52-36220F7C64F0}" srcId="{B61F5174-A63A-4F4A-B10C-5DF925101F27}" destId="{35286D99-FFBF-4CD3-93AC-4F53CDB27618}" srcOrd="4" destOrd="0" parTransId="{BC95B699-2D02-4C1A-B415-F4B2EF172B1E}" sibTransId="{E80CB471-E2B1-4ED6-B45D-A84A77E15E6D}"/>
    <dgm:cxn modelId="{DB014892-C1DD-4C4D-A9E1-0A04B2DF6781}" type="presOf" srcId="{6FEE26C0-2469-4C9E-BA17-8C0F6D3A4C7A}" destId="{88376B6E-80D1-42C8-8F21-BEE5644CD5AC}" srcOrd="0" destOrd="0" presId="urn:microsoft.com/office/officeart/2005/8/layout/default"/>
    <dgm:cxn modelId="{06E091C8-6893-4B90-BB65-7F18E8107A4C}" type="presOf" srcId="{C9247185-7BC4-40B5-9126-ACB6659E3EE6}" destId="{DF5C1F43-F8BD-44AC-B00A-DC50B873682C}" srcOrd="0" destOrd="0" presId="urn:microsoft.com/office/officeart/2005/8/layout/default"/>
    <dgm:cxn modelId="{3D86D390-9938-48B0-AA5A-21B3AEDF71D7}" type="presOf" srcId="{3DF6FD60-1CBD-4EDE-877A-FBB6AFFEEAB3}" destId="{648360D1-5E3E-4DDC-AE6A-37DC1EE9687F}" srcOrd="0" destOrd="0" presId="urn:microsoft.com/office/officeart/2005/8/layout/default"/>
    <dgm:cxn modelId="{3FB459F8-2DBB-45E5-AFCE-FACA28C0F1BC}" srcId="{B61F5174-A63A-4F4A-B10C-5DF925101F27}" destId="{3DF6FD60-1CBD-4EDE-877A-FBB6AFFEEAB3}" srcOrd="5" destOrd="0" parTransId="{EFD5C9A7-DC83-432B-B5DB-E88D1DAAE68A}" sibTransId="{6CA6489A-444F-48A3-884E-27E604ED5D51}"/>
    <dgm:cxn modelId="{1B6C19FD-1750-4DEA-A2B3-EAA59874CFBD}" srcId="{B61F5174-A63A-4F4A-B10C-5DF925101F27}" destId="{86E4B6BE-5982-4C8F-88A2-E0241E0B8CA0}" srcOrd="2" destOrd="0" parTransId="{54855D0D-E582-44C5-A6DA-28ABABB59872}" sibTransId="{449553FA-EC78-492E-ABDA-3B4ABFC44160}"/>
    <dgm:cxn modelId="{87303D8E-0744-4F1D-B73F-A1F2B26AABB7}" srcId="{B61F5174-A63A-4F4A-B10C-5DF925101F27}" destId="{6FEE26C0-2469-4C9E-BA17-8C0F6D3A4C7A}" srcOrd="0" destOrd="0" parTransId="{1ED1621B-99CF-4C64-A6DC-E4868F097BAF}" sibTransId="{F4304790-B044-462A-B0F9-E921C3185BC1}"/>
    <dgm:cxn modelId="{D39BF329-E46A-496E-8F49-E05996F7E587}" type="presOf" srcId="{15D46237-B9E9-4ADB-9070-68A27AE47670}" destId="{24A57FE8-E2B7-4BA8-9064-0812337612D0}" srcOrd="0" destOrd="0" presId="urn:microsoft.com/office/officeart/2005/8/layout/default"/>
    <dgm:cxn modelId="{BCEA2271-A67B-44A0-9482-32715AD3C12A}" type="presOf" srcId="{86E4B6BE-5982-4C8F-88A2-E0241E0B8CA0}" destId="{7EA4BA5F-9AC2-493B-8F3E-323381335709}" srcOrd="0" destOrd="0" presId="urn:microsoft.com/office/officeart/2005/8/layout/default"/>
    <dgm:cxn modelId="{B979F0B5-C882-4447-8C10-5FDF38575890}" srcId="{B61F5174-A63A-4F4A-B10C-5DF925101F27}" destId="{15D46237-B9E9-4ADB-9070-68A27AE47670}" srcOrd="1" destOrd="0" parTransId="{B0344767-E0C7-4E93-917B-A1EDDACECD97}" sibTransId="{44A8E84E-99B3-432F-A9E2-EEE4124710C7}"/>
    <dgm:cxn modelId="{7ED85D71-B33F-420B-835F-7598E98870E9}" type="presOf" srcId="{35286D99-FFBF-4CD3-93AC-4F53CDB27618}" destId="{3C96A143-88BA-4B29-89DD-93BCB6B4F65B}" srcOrd="0" destOrd="0" presId="urn:microsoft.com/office/officeart/2005/8/layout/default"/>
    <dgm:cxn modelId="{7F1803C9-0506-430F-8336-34404378685A}" type="presParOf" srcId="{BA949F6D-BF76-4DED-B1BE-6C956999B676}" destId="{88376B6E-80D1-42C8-8F21-BEE5644CD5AC}" srcOrd="0" destOrd="0" presId="urn:microsoft.com/office/officeart/2005/8/layout/default"/>
    <dgm:cxn modelId="{9AF05761-0F3F-4FE1-B115-C7FDD7E42AB3}" type="presParOf" srcId="{BA949F6D-BF76-4DED-B1BE-6C956999B676}" destId="{B3F1A00B-3A5B-4995-A5C8-5BE36CA12DD3}" srcOrd="1" destOrd="0" presId="urn:microsoft.com/office/officeart/2005/8/layout/default"/>
    <dgm:cxn modelId="{B2F4E8B6-9C78-41E7-9DD4-48EF3CD36562}" type="presParOf" srcId="{BA949F6D-BF76-4DED-B1BE-6C956999B676}" destId="{24A57FE8-E2B7-4BA8-9064-0812337612D0}" srcOrd="2" destOrd="0" presId="urn:microsoft.com/office/officeart/2005/8/layout/default"/>
    <dgm:cxn modelId="{B8058623-9A40-4ED2-AE8C-0ED3EF8A6DE7}" type="presParOf" srcId="{BA949F6D-BF76-4DED-B1BE-6C956999B676}" destId="{7E69A73C-87CC-4B37-9707-B89EC3FEA943}" srcOrd="3" destOrd="0" presId="urn:microsoft.com/office/officeart/2005/8/layout/default"/>
    <dgm:cxn modelId="{7435D72E-B313-42A4-AEBE-8A9714042196}" type="presParOf" srcId="{BA949F6D-BF76-4DED-B1BE-6C956999B676}" destId="{7EA4BA5F-9AC2-493B-8F3E-323381335709}" srcOrd="4" destOrd="0" presId="urn:microsoft.com/office/officeart/2005/8/layout/default"/>
    <dgm:cxn modelId="{BA4899A0-FDE9-4646-B510-53BB2B71D9C1}" type="presParOf" srcId="{BA949F6D-BF76-4DED-B1BE-6C956999B676}" destId="{0EAB4D3F-420C-40E8-99C5-7E00F04EA1E1}" srcOrd="5" destOrd="0" presId="urn:microsoft.com/office/officeart/2005/8/layout/default"/>
    <dgm:cxn modelId="{B36506F6-BC3D-4DD1-8829-BF06866F5592}" type="presParOf" srcId="{BA949F6D-BF76-4DED-B1BE-6C956999B676}" destId="{DF5C1F43-F8BD-44AC-B00A-DC50B873682C}" srcOrd="6" destOrd="0" presId="urn:microsoft.com/office/officeart/2005/8/layout/default"/>
    <dgm:cxn modelId="{4B19B538-3D6F-4839-A87C-AD94599992DE}" type="presParOf" srcId="{BA949F6D-BF76-4DED-B1BE-6C956999B676}" destId="{011D06B2-8A99-496B-BEC6-2EC149CF005F}" srcOrd="7" destOrd="0" presId="urn:microsoft.com/office/officeart/2005/8/layout/default"/>
    <dgm:cxn modelId="{CAA813D4-0536-4348-861B-5AFBE3BD2947}" type="presParOf" srcId="{BA949F6D-BF76-4DED-B1BE-6C956999B676}" destId="{3C96A143-88BA-4B29-89DD-93BCB6B4F65B}" srcOrd="8" destOrd="0" presId="urn:microsoft.com/office/officeart/2005/8/layout/default"/>
    <dgm:cxn modelId="{A653BA7F-40AF-4136-BA24-CC810B6A55DB}" type="presParOf" srcId="{BA949F6D-BF76-4DED-B1BE-6C956999B676}" destId="{4B9D7CE2-896E-4E1E-B95F-0D012FC15C30}" srcOrd="9" destOrd="0" presId="urn:microsoft.com/office/officeart/2005/8/layout/default"/>
    <dgm:cxn modelId="{E61F2247-7333-45C8-97C2-0A1CC4C1FC6B}" type="presParOf" srcId="{BA949F6D-BF76-4DED-B1BE-6C956999B676}" destId="{648360D1-5E3E-4DDC-AE6A-37DC1EE9687F}"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A5A06C-931E-4F40-85E6-A2DD4C6DED6B}" type="doc">
      <dgm:prSet loTypeId="urn:microsoft.com/office/officeart/2008/layout/AscendingPictureAccentProcess" loCatId="process" qsTypeId="urn:microsoft.com/office/officeart/2005/8/quickstyle/simple2" qsCatId="simple" csTypeId="urn:microsoft.com/office/officeart/2005/8/colors/accent1_4" csCatId="accent1" phldr="1"/>
      <dgm:spPr/>
      <dgm:t>
        <a:bodyPr/>
        <a:lstStyle/>
        <a:p>
          <a:endParaRPr lang="en-US"/>
        </a:p>
      </dgm:t>
    </dgm:pt>
    <dgm:pt modelId="{75FF75CF-4CAF-4736-8FE5-38E0836761B4}">
      <dgm:prSet phldrT="[Text]"/>
      <dgm:spPr/>
      <dgm:t>
        <a:bodyPr/>
        <a:lstStyle/>
        <a:p>
          <a:r>
            <a:rPr lang="en-US" dirty="0" smtClean="0"/>
            <a:t>Regulate</a:t>
          </a:r>
          <a:endParaRPr lang="en-US" dirty="0"/>
        </a:p>
      </dgm:t>
    </dgm:pt>
    <dgm:pt modelId="{485C22D5-B75C-4AF7-B988-F2DBA9F9B7C9}" type="parTrans" cxnId="{F28E45DC-AFD3-4924-A840-21E292DD4DF4}">
      <dgm:prSet/>
      <dgm:spPr/>
      <dgm:t>
        <a:bodyPr/>
        <a:lstStyle/>
        <a:p>
          <a:endParaRPr lang="en-US"/>
        </a:p>
      </dgm:t>
    </dgm:pt>
    <dgm:pt modelId="{FA10EBE5-C780-4AE0-998D-F7E7F51522CA}" type="sibTrans" cxnId="{F28E45DC-AFD3-4924-A840-21E292DD4DF4}">
      <dgm:prSet/>
      <dgm:spPr/>
      <dgm:t>
        <a:bodyPr/>
        <a:lstStyle/>
        <a:p>
          <a:endParaRPr lang="en-US"/>
        </a:p>
      </dgm:t>
    </dgm:pt>
    <dgm:pt modelId="{87E777B0-99F3-486F-BEEE-146A7A021BB2}">
      <dgm:prSet phldrT="[Text]"/>
      <dgm:spPr/>
      <dgm:t>
        <a:bodyPr/>
        <a:lstStyle/>
        <a:p>
          <a:r>
            <a:rPr lang="en-US" dirty="0" smtClean="0"/>
            <a:t>Relate</a:t>
          </a:r>
          <a:endParaRPr lang="en-US" dirty="0"/>
        </a:p>
      </dgm:t>
    </dgm:pt>
    <dgm:pt modelId="{D6F00D8A-B481-4DCB-B8A9-8C50BBD2A377}" type="parTrans" cxnId="{7577E6C3-9598-499C-A6FE-DB7CD530DC96}">
      <dgm:prSet/>
      <dgm:spPr/>
      <dgm:t>
        <a:bodyPr/>
        <a:lstStyle/>
        <a:p>
          <a:endParaRPr lang="en-US"/>
        </a:p>
      </dgm:t>
    </dgm:pt>
    <dgm:pt modelId="{CB023344-A9CF-4904-BAEE-5B08376E1343}" type="sibTrans" cxnId="{7577E6C3-9598-499C-A6FE-DB7CD530DC96}">
      <dgm:prSet/>
      <dgm:spPr/>
      <dgm:t>
        <a:bodyPr/>
        <a:lstStyle/>
        <a:p>
          <a:endParaRPr lang="en-US"/>
        </a:p>
      </dgm:t>
    </dgm:pt>
    <dgm:pt modelId="{29CC2CBD-12DF-4A14-AB30-81F688F0C44F}">
      <dgm:prSet phldrT="[Text]"/>
      <dgm:spPr/>
      <dgm:t>
        <a:bodyPr/>
        <a:lstStyle/>
        <a:p>
          <a:r>
            <a:rPr lang="en-US" dirty="0" smtClean="0"/>
            <a:t>Reason</a:t>
          </a:r>
          <a:endParaRPr lang="en-US" dirty="0"/>
        </a:p>
      </dgm:t>
    </dgm:pt>
    <dgm:pt modelId="{5BF5CC4E-2048-4BA0-92A6-915F2982C686}" type="parTrans" cxnId="{9DC7A8CF-2CC9-48A1-92FA-607D6A6BC765}">
      <dgm:prSet/>
      <dgm:spPr/>
      <dgm:t>
        <a:bodyPr/>
        <a:lstStyle/>
        <a:p>
          <a:endParaRPr lang="en-US"/>
        </a:p>
      </dgm:t>
    </dgm:pt>
    <dgm:pt modelId="{FF794039-F8A3-4003-AF8F-CCB33C04A2D5}" type="sibTrans" cxnId="{9DC7A8CF-2CC9-48A1-92FA-607D6A6BC765}">
      <dgm:prSet/>
      <dgm:spPr/>
      <dgm:t>
        <a:bodyPr/>
        <a:lstStyle/>
        <a:p>
          <a:endParaRPr lang="en-US"/>
        </a:p>
      </dgm:t>
    </dgm:pt>
    <dgm:pt modelId="{D4CB4955-3E90-48A4-801F-FB4043C8EF8E}" type="pres">
      <dgm:prSet presAssocID="{FDA5A06C-931E-4F40-85E6-A2DD4C6DED6B}" presName="Name0" presStyleCnt="0">
        <dgm:presLayoutVars>
          <dgm:chMax val="7"/>
          <dgm:chPref val="7"/>
          <dgm:dir/>
        </dgm:presLayoutVars>
      </dgm:prSet>
      <dgm:spPr/>
      <dgm:t>
        <a:bodyPr/>
        <a:lstStyle/>
        <a:p>
          <a:endParaRPr lang="en-US"/>
        </a:p>
      </dgm:t>
    </dgm:pt>
    <dgm:pt modelId="{76A55B27-B327-4898-9E99-A637397CE5F5}" type="pres">
      <dgm:prSet presAssocID="{FDA5A06C-931E-4F40-85E6-A2DD4C6DED6B}" presName="dot1" presStyleLbl="alignNode1" presStyleIdx="0" presStyleCnt="12"/>
      <dgm:spPr/>
      <dgm:t>
        <a:bodyPr/>
        <a:lstStyle/>
        <a:p>
          <a:endParaRPr lang="en-US"/>
        </a:p>
      </dgm:t>
    </dgm:pt>
    <dgm:pt modelId="{C4B77B52-05AF-4CD8-A169-15EAF7174246}" type="pres">
      <dgm:prSet presAssocID="{FDA5A06C-931E-4F40-85E6-A2DD4C6DED6B}" presName="dot2" presStyleLbl="alignNode1" presStyleIdx="1" presStyleCnt="12"/>
      <dgm:spPr/>
      <dgm:t>
        <a:bodyPr/>
        <a:lstStyle/>
        <a:p>
          <a:endParaRPr lang="en-US"/>
        </a:p>
      </dgm:t>
    </dgm:pt>
    <dgm:pt modelId="{F4B841B1-89C3-47F2-B2D2-C14372BAC212}" type="pres">
      <dgm:prSet presAssocID="{FDA5A06C-931E-4F40-85E6-A2DD4C6DED6B}" presName="dot3" presStyleLbl="alignNode1" presStyleIdx="2" presStyleCnt="12"/>
      <dgm:spPr/>
      <dgm:t>
        <a:bodyPr/>
        <a:lstStyle/>
        <a:p>
          <a:endParaRPr lang="en-US"/>
        </a:p>
      </dgm:t>
    </dgm:pt>
    <dgm:pt modelId="{189E046B-3C9D-45EA-B93B-6585BEA69001}" type="pres">
      <dgm:prSet presAssocID="{FDA5A06C-931E-4F40-85E6-A2DD4C6DED6B}" presName="dot4" presStyleLbl="alignNode1" presStyleIdx="3" presStyleCnt="12"/>
      <dgm:spPr/>
      <dgm:t>
        <a:bodyPr/>
        <a:lstStyle/>
        <a:p>
          <a:endParaRPr lang="en-US"/>
        </a:p>
      </dgm:t>
    </dgm:pt>
    <dgm:pt modelId="{DFB6F1EC-77F6-4518-BECC-69320870749F}" type="pres">
      <dgm:prSet presAssocID="{FDA5A06C-931E-4F40-85E6-A2DD4C6DED6B}" presName="dot5" presStyleLbl="alignNode1" presStyleIdx="4" presStyleCnt="12"/>
      <dgm:spPr/>
      <dgm:t>
        <a:bodyPr/>
        <a:lstStyle/>
        <a:p>
          <a:endParaRPr lang="en-US"/>
        </a:p>
      </dgm:t>
    </dgm:pt>
    <dgm:pt modelId="{AD84022F-1000-4389-A936-F8F65411035B}" type="pres">
      <dgm:prSet presAssocID="{FDA5A06C-931E-4F40-85E6-A2DD4C6DED6B}" presName="dotArrow1" presStyleLbl="alignNode1" presStyleIdx="5" presStyleCnt="12"/>
      <dgm:spPr/>
      <dgm:t>
        <a:bodyPr/>
        <a:lstStyle/>
        <a:p>
          <a:endParaRPr lang="en-US"/>
        </a:p>
      </dgm:t>
    </dgm:pt>
    <dgm:pt modelId="{84399293-ED6A-4AB7-95DA-2053E9953787}" type="pres">
      <dgm:prSet presAssocID="{FDA5A06C-931E-4F40-85E6-A2DD4C6DED6B}" presName="dotArrow2" presStyleLbl="alignNode1" presStyleIdx="6" presStyleCnt="12"/>
      <dgm:spPr/>
      <dgm:t>
        <a:bodyPr/>
        <a:lstStyle/>
        <a:p>
          <a:endParaRPr lang="en-US"/>
        </a:p>
      </dgm:t>
    </dgm:pt>
    <dgm:pt modelId="{C25C4912-4521-4C69-BCE2-799425B3F72F}" type="pres">
      <dgm:prSet presAssocID="{FDA5A06C-931E-4F40-85E6-A2DD4C6DED6B}" presName="dotArrow3" presStyleLbl="alignNode1" presStyleIdx="7" presStyleCnt="12"/>
      <dgm:spPr/>
      <dgm:t>
        <a:bodyPr/>
        <a:lstStyle/>
        <a:p>
          <a:endParaRPr lang="en-US"/>
        </a:p>
      </dgm:t>
    </dgm:pt>
    <dgm:pt modelId="{2BB814C4-1594-4120-A879-5635FB4138F7}" type="pres">
      <dgm:prSet presAssocID="{FDA5A06C-931E-4F40-85E6-A2DD4C6DED6B}" presName="dotArrow4" presStyleLbl="alignNode1" presStyleIdx="8" presStyleCnt="12"/>
      <dgm:spPr/>
      <dgm:t>
        <a:bodyPr/>
        <a:lstStyle/>
        <a:p>
          <a:endParaRPr lang="en-US"/>
        </a:p>
      </dgm:t>
    </dgm:pt>
    <dgm:pt modelId="{008D8657-95E2-4A03-B424-523E69BA0368}" type="pres">
      <dgm:prSet presAssocID="{FDA5A06C-931E-4F40-85E6-A2DD4C6DED6B}" presName="dotArrow5" presStyleLbl="alignNode1" presStyleIdx="9" presStyleCnt="12"/>
      <dgm:spPr/>
      <dgm:t>
        <a:bodyPr/>
        <a:lstStyle/>
        <a:p>
          <a:endParaRPr lang="en-US"/>
        </a:p>
      </dgm:t>
    </dgm:pt>
    <dgm:pt modelId="{D1BF34D2-1AA6-464A-99B5-1A49A2211DBE}" type="pres">
      <dgm:prSet presAssocID="{FDA5A06C-931E-4F40-85E6-A2DD4C6DED6B}" presName="dotArrow6" presStyleLbl="alignNode1" presStyleIdx="10" presStyleCnt="12"/>
      <dgm:spPr/>
      <dgm:t>
        <a:bodyPr/>
        <a:lstStyle/>
        <a:p>
          <a:endParaRPr lang="en-US"/>
        </a:p>
      </dgm:t>
    </dgm:pt>
    <dgm:pt modelId="{0396BACB-3EBA-471E-9B34-D4810901ECF0}" type="pres">
      <dgm:prSet presAssocID="{FDA5A06C-931E-4F40-85E6-A2DD4C6DED6B}" presName="dotArrow7" presStyleLbl="alignNode1" presStyleIdx="11" presStyleCnt="12"/>
      <dgm:spPr/>
      <dgm:t>
        <a:bodyPr/>
        <a:lstStyle/>
        <a:p>
          <a:endParaRPr lang="en-US"/>
        </a:p>
      </dgm:t>
    </dgm:pt>
    <dgm:pt modelId="{BB5B21BB-F0D9-4A5A-80AE-84AFBF217CA8}" type="pres">
      <dgm:prSet presAssocID="{75FF75CF-4CAF-4736-8FE5-38E0836761B4}" presName="parTx1" presStyleLbl="node1" presStyleIdx="0" presStyleCnt="3"/>
      <dgm:spPr/>
      <dgm:t>
        <a:bodyPr/>
        <a:lstStyle/>
        <a:p>
          <a:endParaRPr lang="en-US"/>
        </a:p>
      </dgm:t>
    </dgm:pt>
    <dgm:pt modelId="{44BF8098-53C4-4709-9F35-2FC18A60A4C4}" type="pres">
      <dgm:prSet presAssocID="{FA10EBE5-C780-4AE0-998D-F7E7F51522CA}" presName="picture1" presStyleCnt="0"/>
      <dgm:spPr/>
      <dgm:t>
        <a:bodyPr/>
        <a:lstStyle/>
        <a:p>
          <a:endParaRPr lang="en-US"/>
        </a:p>
      </dgm:t>
    </dgm:pt>
    <dgm:pt modelId="{823DFB71-96E6-4D9D-8009-A552C11A52CA}" type="pres">
      <dgm:prSet presAssocID="{FA10EBE5-C780-4AE0-998D-F7E7F51522CA}" presName="imageRepeatNode" presStyleLbl="fgImgPlace1" presStyleIdx="0" presStyleCnt="3"/>
      <dgm:spPr/>
      <dgm:t>
        <a:bodyPr/>
        <a:lstStyle/>
        <a:p>
          <a:endParaRPr lang="en-US"/>
        </a:p>
      </dgm:t>
    </dgm:pt>
    <dgm:pt modelId="{AE59DFAF-78ED-4A20-84BC-991EACD667CC}" type="pres">
      <dgm:prSet presAssocID="{87E777B0-99F3-486F-BEEE-146A7A021BB2}" presName="parTx2" presStyleLbl="node1" presStyleIdx="1" presStyleCnt="3"/>
      <dgm:spPr/>
      <dgm:t>
        <a:bodyPr/>
        <a:lstStyle/>
        <a:p>
          <a:endParaRPr lang="en-US"/>
        </a:p>
      </dgm:t>
    </dgm:pt>
    <dgm:pt modelId="{4DCE56B4-5FF2-4452-9ABF-79BB0BFD01B8}" type="pres">
      <dgm:prSet presAssocID="{CB023344-A9CF-4904-BAEE-5B08376E1343}" presName="picture2" presStyleCnt="0"/>
      <dgm:spPr/>
      <dgm:t>
        <a:bodyPr/>
        <a:lstStyle/>
        <a:p>
          <a:endParaRPr lang="en-US"/>
        </a:p>
      </dgm:t>
    </dgm:pt>
    <dgm:pt modelId="{6D1D9D1C-38B7-47C5-812B-6D6244A76172}" type="pres">
      <dgm:prSet presAssocID="{CB023344-A9CF-4904-BAEE-5B08376E1343}" presName="imageRepeatNode" presStyleLbl="fgImgPlace1" presStyleIdx="1" presStyleCnt="3"/>
      <dgm:spPr/>
      <dgm:t>
        <a:bodyPr/>
        <a:lstStyle/>
        <a:p>
          <a:endParaRPr lang="en-US"/>
        </a:p>
      </dgm:t>
    </dgm:pt>
    <dgm:pt modelId="{B098A326-216A-4257-A0B8-36C826335FAF}" type="pres">
      <dgm:prSet presAssocID="{29CC2CBD-12DF-4A14-AB30-81F688F0C44F}" presName="parTx3" presStyleLbl="node1" presStyleIdx="2" presStyleCnt="3"/>
      <dgm:spPr/>
      <dgm:t>
        <a:bodyPr/>
        <a:lstStyle/>
        <a:p>
          <a:endParaRPr lang="en-US"/>
        </a:p>
      </dgm:t>
    </dgm:pt>
    <dgm:pt modelId="{BE9DC856-7D1B-4C88-8CAE-C6D7C079D681}" type="pres">
      <dgm:prSet presAssocID="{FF794039-F8A3-4003-AF8F-CCB33C04A2D5}" presName="picture3" presStyleCnt="0"/>
      <dgm:spPr/>
      <dgm:t>
        <a:bodyPr/>
        <a:lstStyle/>
        <a:p>
          <a:endParaRPr lang="en-US"/>
        </a:p>
      </dgm:t>
    </dgm:pt>
    <dgm:pt modelId="{B08B3245-1C2D-4949-9337-CDEF3C427F73}" type="pres">
      <dgm:prSet presAssocID="{FF794039-F8A3-4003-AF8F-CCB33C04A2D5}" presName="imageRepeatNode" presStyleLbl="fgImgPlace1" presStyleIdx="2" presStyleCnt="3"/>
      <dgm:spPr/>
      <dgm:t>
        <a:bodyPr/>
        <a:lstStyle/>
        <a:p>
          <a:endParaRPr lang="en-US"/>
        </a:p>
      </dgm:t>
    </dgm:pt>
  </dgm:ptLst>
  <dgm:cxnLst>
    <dgm:cxn modelId="{F28E45DC-AFD3-4924-A840-21E292DD4DF4}" srcId="{FDA5A06C-931E-4F40-85E6-A2DD4C6DED6B}" destId="{75FF75CF-4CAF-4736-8FE5-38E0836761B4}" srcOrd="0" destOrd="0" parTransId="{485C22D5-B75C-4AF7-B988-F2DBA9F9B7C9}" sibTransId="{FA10EBE5-C780-4AE0-998D-F7E7F51522CA}"/>
    <dgm:cxn modelId="{7577E6C3-9598-499C-A6FE-DB7CD530DC96}" srcId="{FDA5A06C-931E-4F40-85E6-A2DD4C6DED6B}" destId="{87E777B0-99F3-486F-BEEE-146A7A021BB2}" srcOrd="1" destOrd="0" parTransId="{D6F00D8A-B481-4DCB-B8A9-8C50BBD2A377}" sibTransId="{CB023344-A9CF-4904-BAEE-5B08376E1343}"/>
    <dgm:cxn modelId="{A873DA7A-756B-4C05-B38D-452D8C24D238}" type="presOf" srcId="{87E777B0-99F3-486F-BEEE-146A7A021BB2}" destId="{AE59DFAF-78ED-4A20-84BC-991EACD667CC}" srcOrd="0" destOrd="0" presId="urn:microsoft.com/office/officeart/2008/layout/AscendingPictureAccentProcess"/>
    <dgm:cxn modelId="{9DC7A8CF-2CC9-48A1-92FA-607D6A6BC765}" srcId="{FDA5A06C-931E-4F40-85E6-A2DD4C6DED6B}" destId="{29CC2CBD-12DF-4A14-AB30-81F688F0C44F}" srcOrd="2" destOrd="0" parTransId="{5BF5CC4E-2048-4BA0-92A6-915F2982C686}" sibTransId="{FF794039-F8A3-4003-AF8F-CCB33C04A2D5}"/>
    <dgm:cxn modelId="{FA25D9A1-45CF-4725-9BCB-311B97FAB703}" type="presOf" srcId="{FA10EBE5-C780-4AE0-998D-F7E7F51522CA}" destId="{823DFB71-96E6-4D9D-8009-A552C11A52CA}" srcOrd="0" destOrd="0" presId="urn:microsoft.com/office/officeart/2008/layout/AscendingPictureAccentProcess"/>
    <dgm:cxn modelId="{B9AA8A4B-C225-40AB-AD5A-A52AB9D59A33}" type="presOf" srcId="{FF794039-F8A3-4003-AF8F-CCB33C04A2D5}" destId="{B08B3245-1C2D-4949-9337-CDEF3C427F73}" srcOrd="0" destOrd="0" presId="urn:microsoft.com/office/officeart/2008/layout/AscendingPictureAccentProcess"/>
    <dgm:cxn modelId="{13A4DF6F-506A-4738-B20F-CD823F58423E}" type="presOf" srcId="{75FF75CF-4CAF-4736-8FE5-38E0836761B4}" destId="{BB5B21BB-F0D9-4A5A-80AE-84AFBF217CA8}" srcOrd="0" destOrd="0" presId="urn:microsoft.com/office/officeart/2008/layout/AscendingPictureAccentProcess"/>
    <dgm:cxn modelId="{F4D493EA-9141-4C4A-A670-BF252A2B6C8D}" type="presOf" srcId="{FDA5A06C-931E-4F40-85E6-A2DD4C6DED6B}" destId="{D4CB4955-3E90-48A4-801F-FB4043C8EF8E}" srcOrd="0" destOrd="0" presId="urn:microsoft.com/office/officeart/2008/layout/AscendingPictureAccentProcess"/>
    <dgm:cxn modelId="{A5E8D04B-8F79-4050-9211-9B503A5A2464}" type="presOf" srcId="{29CC2CBD-12DF-4A14-AB30-81F688F0C44F}" destId="{B098A326-216A-4257-A0B8-36C826335FAF}" srcOrd="0" destOrd="0" presId="urn:microsoft.com/office/officeart/2008/layout/AscendingPictureAccentProcess"/>
    <dgm:cxn modelId="{1752994A-0947-4E4D-9330-2F6511D58F26}" type="presOf" srcId="{CB023344-A9CF-4904-BAEE-5B08376E1343}" destId="{6D1D9D1C-38B7-47C5-812B-6D6244A76172}" srcOrd="0" destOrd="0" presId="urn:microsoft.com/office/officeart/2008/layout/AscendingPictureAccentProcess"/>
    <dgm:cxn modelId="{2FC9AB35-8ABC-4CCF-8B4D-518A60F04DFA}" type="presParOf" srcId="{D4CB4955-3E90-48A4-801F-FB4043C8EF8E}" destId="{76A55B27-B327-4898-9E99-A637397CE5F5}" srcOrd="0" destOrd="0" presId="urn:microsoft.com/office/officeart/2008/layout/AscendingPictureAccentProcess"/>
    <dgm:cxn modelId="{D03051E9-D796-46CB-B29E-04E2EF39484D}" type="presParOf" srcId="{D4CB4955-3E90-48A4-801F-FB4043C8EF8E}" destId="{C4B77B52-05AF-4CD8-A169-15EAF7174246}" srcOrd="1" destOrd="0" presId="urn:microsoft.com/office/officeart/2008/layout/AscendingPictureAccentProcess"/>
    <dgm:cxn modelId="{502ECDE2-692A-4BCF-B5D3-B2010CB85ED9}" type="presParOf" srcId="{D4CB4955-3E90-48A4-801F-FB4043C8EF8E}" destId="{F4B841B1-89C3-47F2-B2D2-C14372BAC212}" srcOrd="2" destOrd="0" presId="urn:microsoft.com/office/officeart/2008/layout/AscendingPictureAccentProcess"/>
    <dgm:cxn modelId="{86DBCFDC-D678-4C2A-BA6B-A383755A8F69}" type="presParOf" srcId="{D4CB4955-3E90-48A4-801F-FB4043C8EF8E}" destId="{189E046B-3C9D-45EA-B93B-6585BEA69001}" srcOrd="3" destOrd="0" presId="urn:microsoft.com/office/officeart/2008/layout/AscendingPictureAccentProcess"/>
    <dgm:cxn modelId="{1B7CAFF9-CC32-4610-B133-57B01822110C}" type="presParOf" srcId="{D4CB4955-3E90-48A4-801F-FB4043C8EF8E}" destId="{DFB6F1EC-77F6-4518-BECC-69320870749F}" srcOrd="4" destOrd="0" presId="urn:microsoft.com/office/officeart/2008/layout/AscendingPictureAccentProcess"/>
    <dgm:cxn modelId="{4B0E0F42-2432-47CA-844E-2E1C43DD934E}" type="presParOf" srcId="{D4CB4955-3E90-48A4-801F-FB4043C8EF8E}" destId="{AD84022F-1000-4389-A936-F8F65411035B}" srcOrd="5" destOrd="0" presId="urn:microsoft.com/office/officeart/2008/layout/AscendingPictureAccentProcess"/>
    <dgm:cxn modelId="{8C70E892-49C5-428E-8CAF-8878C3BA8F7E}" type="presParOf" srcId="{D4CB4955-3E90-48A4-801F-FB4043C8EF8E}" destId="{84399293-ED6A-4AB7-95DA-2053E9953787}" srcOrd="6" destOrd="0" presId="urn:microsoft.com/office/officeart/2008/layout/AscendingPictureAccentProcess"/>
    <dgm:cxn modelId="{82728A15-7472-4F23-852A-2D94486F2495}" type="presParOf" srcId="{D4CB4955-3E90-48A4-801F-FB4043C8EF8E}" destId="{C25C4912-4521-4C69-BCE2-799425B3F72F}" srcOrd="7" destOrd="0" presId="urn:microsoft.com/office/officeart/2008/layout/AscendingPictureAccentProcess"/>
    <dgm:cxn modelId="{B334CE20-9A38-4CB2-B392-D6F4808B0288}" type="presParOf" srcId="{D4CB4955-3E90-48A4-801F-FB4043C8EF8E}" destId="{2BB814C4-1594-4120-A879-5635FB4138F7}" srcOrd="8" destOrd="0" presId="urn:microsoft.com/office/officeart/2008/layout/AscendingPictureAccentProcess"/>
    <dgm:cxn modelId="{5C306FE0-3F8F-45D0-AEE0-BB5CDE676BFE}" type="presParOf" srcId="{D4CB4955-3E90-48A4-801F-FB4043C8EF8E}" destId="{008D8657-95E2-4A03-B424-523E69BA0368}" srcOrd="9" destOrd="0" presId="urn:microsoft.com/office/officeart/2008/layout/AscendingPictureAccentProcess"/>
    <dgm:cxn modelId="{22B18364-7DA4-4553-B0C7-C2905058F974}" type="presParOf" srcId="{D4CB4955-3E90-48A4-801F-FB4043C8EF8E}" destId="{D1BF34D2-1AA6-464A-99B5-1A49A2211DBE}" srcOrd="10" destOrd="0" presId="urn:microsoft.com/office/officeart/2008/layout/AscendingPictureAccentProcess"/>
    <dgm:cxn modelId="{F07F57F6-D3E2-4B45-BBE6-A6372E58A45A}" type="presParOf" srcId="{D4CB4955-3E90-48A4-801F-FB4043C8EF8E}" destId="{0396BACB-3EBA-471E-9B34-D4810901ECF0}" srcOrd="11" destOrd="0" presId="urn:microsoft.com/office/officeart/2008/layout/AscendingPictureAccentProcess"/>
    <dgm:cxn modelId="{450C51D9-015C-4DBE-9A02-54A1CA3A9EE0}" type="presParOf" srcId="{D4CB4955-3E90-48A4-801F-FB4043C8EF8E}" destId="{BB5B21BB-F0D9-4A5A-80AE-84AFBF217CA8}" srcOrd="12" destOrd="0" presId="urn:microsoft.com/office/officeart/2008/layout/AscendingPictureAccentProcess"/>
    <dgm:cxn modelId="{A98C36D9-2C7F-43F9-9033-AEE22537FE52}" type="presParOf" srcId="{D4CB4955-3E90-48A4-801F-FB4043C8EF8E}" destId="{44BF8098-53C4-4709-9F35-2FC18A60A4C4}" srcOrd="13" destOrd="0" presId="urn:microsoft.com/office/officeart/2008/layout/AscendingPictureAccentProcess"/>
    <dgm:cxn modelId="{4D7B537B-A4BA-48D2-9EA2-DFA0ED4FB7EA}" type="presParOf" srcId="{44BF8098-53C4-4709-9F35-2FC18A60A4C4}" destId="{823DFB71-96E6-4D9D-8009-A552C11A52CA}" srcOrd="0" destOrd="0" presId="urn:microsoft.com/office/officeart/2008/layout/AscendingPictureAccentProcess"/>
    <dgm:cxn modelId="{53B9FBD3-BEB6-46C9-B89B-ABF2F2BF07DD}" type="presParOf" srcId="{D4CB4955-3E90-48A4-801F-FB4043C8EF8E}" destId="{AE59DFAF-78ED-4A20-84BC-991EACD667CC}" srcOrd="14" destOrd="0" presId="urn:microsoft.com/office/officeart/2008/layout/AscendingPictureAccentProcess"/>
    <dgm:cxn modelId="{4E7E7D1C-AC74-4F2B-80D2-370E31A67127}" type="presParOf" srcId="{D4CB4955-3E90-48A4-801F-FB4043C8EF8E}" destId="{4DCE56B4-5FF2-4452-9ABF-79BB0BFD01B8}" srcOrd="15" destOrd="0" presId="urn:microsoft.com/office/officeart/2008/layout/AscendingPictureAccentProcess"/>
    <dgm:cxn modelId="{434C1C22-1531-4696-8962-FEAB354CA044}" type="presParOf" srcId="{4DCE56B4-5FF2-4452-9ABF-79BB0BFD01B8}" destId="{6D1D9D1C-38B7-47C5-812B-6D6244A76172}" srcOrd="0" destOrd="0" presId="urn:microsoft.com/office/officeart/2008/layout/AscendingPictureAccentProcess"/>
    <dgm:cxn modelId="{2FDC6D5E-12AE-4038-8935-71C38893BC03}" type="presParOf" srcId="{D4CB4955-3E90-48A4-801F-FB4043C8EF8E}" destId="{B098A326-216A-4257-A0B8-36C826335FAF}" srcOrd="16" destOrd="0" presId="urn:microsoft.com/office/officeart/2008/layout/AscendingPictureAccentProcess"/>
    <dgm:cxn modelId="{E18BB11A-0893-4946-A093-037DCEA5C632}" type="presParOf" srcId="{D4CB4955-3E90-48A4-801F-FB4043C8EF8E}" destId="{BE9DC856-7D1B-4C88-8CAE-C6D7C079D681}" srcOrd="17" destOrd="0" presId="urn:microsoft.com/office/officeart/2008/layout/AscendingPictureAccentProcess"/>
    <dgm:cxn modelId="{5BAACB65-DFDA-4225-AC3D-4F4CA986F0C4}" type="presParOf" srcId="{BE9DC856-7D1B-4C88-8CAE-C6D7C079D681}" destId="{B08B3245-1C2D-4949-9337-CDEF3C427F73}" srcOrd="0" destOrd="0" presId="urn:microsoft.com/office/officeart/2008/layout/AscendingPictureAccen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164BE4F-84E8-9445-8D39-721491D7F8A2}" type="datetimeFigureOut">
              <a:rPr lang="en-US" smtClean="0"/>
              <a:t>8/17/2017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F966A6A6-F134-8E41-8C91-1455DBBF65A1}" type="slidenum">
              <a:rPr lang="en-US" smtClean="0"/>
              <a:t>‹#›</a:t>
            </a:fld>
            <a:endParaRPr lang="en-US"/>
          </a:p>
        </p:txBody>
      </p:sp>
    </p:spTree>
    <p:extLst>
      <p:ext uri="{BB962C8B-B14F-4D97-AF65-F5344CB8AC3E}">
        <p14:creationId xmlns:p14="http://schemas.microsoft.com/office/powerpoint/2010/main" val="1721931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0E1B1C7-B700-3541-8A2B-070087C6DAAD}" type="datetimeFigureOut">
              <a:rPr lang="en-US" smtClean="0"/>
              <a:t>8/17/2017</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0FB8E38-0BBC-AF45-AB06-788F62763930}" type="slidenum">
              <a:rPr lang="en-US" smtClean="0"/>
              <a:t>‹#›</a:t>
            </a:fld>
            <a:endParaRPr lang="en-US"/>
          </a:p>
        </p:txBody>
      </p:sp>
    </p:spTree>
    <p:extLst>
      <p:ext uri="{BB962C8B-B14F-4D97-AF65-F5344CB8AC3E}">
        <p14:creationId xmlns:p14="http://schemas.microsoft.com/office/powerpoint/2010/main" val="40579175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FB8E38-0BBC-AF45-AB06-788F62763930}" type="slidenum">
              <a:rPr lang="en-US" smtClean="0"/>
              <a:t>1</a:t>
            </a:fld>
            <a:endParaRPr lang="en-US"/>
          </a:p>
        </p:txBody>
      </p:sp>
    </p:spTree>
    <p:extLst>
      <p:ext uri="{BB962C8B-B14F-4D97-AF65-F5344CB8AC3E}">
        <p14:creationId xmlns:p14="http://schemas.microsoft.com/office/powerpoint/2010/main" val="3702146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slide highlights the 3 main responses to stressful situations. People respond differently to stressors. </a:t>
            </a:r>
            <a:r>
              <a:rPr lang="en-US" b="0" baseline="0" dirty="0" smtClean="0"/>
              <a:t>These are normal and valuable responses that protect us from danger.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0" baseline="0" dirty="0" smtClean="0"/>
              <a:t>If they become</a:t>
            </a:r>
            <a:r>
              <a:rPr lang="en-US" b="0" dirty="0" smtClean="0"/>
              <a:t> ar</a:t>
            </a:r>
            <a:r>
              <a:rPr lang="en-US" dirty="0" smtClean="0"/>
              <a:t>e “go to” response for all/most experiences that can cause problems for us in terms of emotional well-being, social relationships and our ability to learn.</a:t>
            </a:r>
            <a:endParaRPr lang="en-US" b="0" dirty="0" smtClean="0"/>
          </a:p>
          <a:p>
            <a:endParaRPr lang="en-US" b="0" dirty="0"/>
          </a:p>
        </p:txBody>
      </p:sp>
      <p:sp>
        <p:nvSpPr>
          <p:cNvPr id="4" name="Slide Number Placeholder 3"/>
          <p:cNvSpPr>
            <a:spLocks noGrp="1"/>
          </p:cNvSpPr>
          <p:nvPr>
            <p:ph type="sldNum" sz="quarter" idx="10"/>
          </p:nvPr>
        </p:nvSpPr>
        <p:spPr/>
        <p:txBody>
          <a:bodyPr/>
          <a:lstStyle/>
          <a:p>
            <a:fld id="{70FB8E38-0BBC-AF45-AB06-788F62763930}" type="slidenum">
              <a:rPr lang="en-US" smtClean="0"/>
              <a:t>10</a:t>
            </a:fld>
            <a:endParaRPr lang="en-US"/>
          </a:p>
        </p:txBody>
      </p:sp>
    </p:spTree>
    <p:extLst>
      <p:ext uri="{BB962C8B-B14F-4D97-AF65-F5344CB8AC3E}">
        <p14:creationId xmlns:p14="http://schemas.microsoft.com/office/powerpoint/2010/main" val="565758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Demonstrates the ongoing</a:t>
            </a:r>
            <a:r>
              <a:rPr lang="en-US" baseline="0" dirty="0" smtClean="0"/>
              <a:t> nature and impact of trauma and toxic stress</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See page 3 of the Toolkit for more information</a:t>
            </a:r>
            <a:endParaRPr lang="en-US" dirty="0"/>
          </a:p>
        </p:txBody>
      </p:sp>
      <p:sp>
        <p:nvSpPr>
          <p:cNvPr id="4" name="Slide Number Placeholder 3"/>
          <p:cNvSpPr>
            <a:spLocks noGrp="1"/>
          </p:cNvSpPr>
          <p:nvPr>
            <p:ph type="sldNum" sz="quarter" idx="10"/>
          </p:nvPr>
        </p:nvSpPr>
        <p:spPr/>
        <p:txBody>
          <a:bodyPr/>
          <a:lstStyle/>
          <a:p>
            <a:fld id="{F074B8E4-E9B9-4D13-B2EA-F9B3EAEC8703}" type="slidenum">
              <a:rPr lang="en-US" smtClean="0"/>
              <a:t>11</a:t>
            </a:fld>
            <a:endParaRPr lang="en-US"/>
          </a:p>
        </p:txBody>
      </p:sp>
    </p:spTree>
    <p:extLst>
      <p:ext uri="{BB962C8B-B14F-4D97-AF65-F5344CB8AC3E}">
        <p14:creationId xmlns:p14="http://schemas.microsoft.com/office/powerpoint/2010/main" val="3471101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This slide is also a handout.</a:t>
            </a:r>
          </a:p>
          <a:p>
            <a:endParaRPr lang="en-US" dirty="0" smtClean="0"/>
          </a:p>
          <a:p>
            <a:r>
              <a:rPr lang="en-US" dirty="0" smtClean="0"/>
              <a:t>Warning Signs and Symptoms in Children and Adolescents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Do any of these behaviors resemble youth or adults that you’ve worked with?</a:t>
            </a:r>
          </a:p>
          <a:p>
            <a:endParaRPr lang="en-US" dirty="0" smtClean="0"/>
          </a:p>
        </p:txBody>
      </p:sp>
      <p:sp>
        <p:nvSpPr>
          <p:cNvPr id="4" name="Slide Number Placeholder 3"/>
          <p:cNvSpPr>
            <a:spLocks noGrp="1"/>
          </p:cNvSpPr>
          <p:nvPr>
            <p:ph type="sldNum" sz="quarter" idx="10"/>
          </p:nvPr>
        </p:nvSpPr>
        <p:spPr/>
        <p:txBody>
          <a:bodyPr/>
          <a:lstStyle/>
          <a:p>
            <a:fld id="{EB439F81-5F63-3848-927B-0312C632A60F}" type="slidenum">
              <a:rPr lang="en-US" smtClean="0"/>
              <a:t>12</a:t>
            </a:fld>
            <a:endParaRPr lang="en-US"/>
          </a:p>
        </p:txBody>
      </p:sp>
    </p:spTree>
    <p:extLst>
      <p:ext uri="{BB962C8B-B14F-4D97-AF65-F5344CB8AC3E}">
        <p14:creationId xmlns:p14="http://schemas.microsoft.com/office/powerpoint/2010/main" val="3069990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If stressful experiences are intense or ongoing those same responses may be triggered by events that are not necessarily dangerous but remind us of previous trauma. </a:t>
            </a: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13</a:t>
            </a:fld>
            <a:endParaRPr lang="en-US"/>
          </a:p>
        </p:txBody>
      </p:sp>
    </p:spTree>
    <p:extLst>
      <p:ext uri="{BB962C8B-B14F-4D97-AF65-F5344CB8AC3E}">
        <p14:creationId xmlns:p14="http://schemas.microsoft.com/office/powerpoint/2010/main" val="3954205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This</a:t>
            </a:r>
            <a:r>
              <a:rPr lang="en-US" baseline="0" dirty="0" smtClean="0"/>
              <a:t> video </a:t>
            </a:r>
            <a:r>
              <a:rPr lang="en-US" dirty="0" smtClean="0"/>
              <a:t>demonstrates, using a hand model, the activation of different areas of the brain (specifically the brain stem or limbic system and the pre frontal cortex) when faced with fear/danger. It is 4:40</a:t>
            </a:r>
            <a:r>
              <a:rPr lang="en-US" baseline="0" dirty="0" smtClean="0"/>
              <a:t> min long. The link to this video is found in the references section of the Toolkit page 12 &amp; 13.</a:t>
            </a:r>
            <a:endParaRPr lang="en-US" dirty="0" smtClean="0"/>
          </a:p>
          <a:p>
            <a:endParaRPr lang="en-US" dirty="0"/>
          </a:p>
        </p:txBody>
      </p:sp>
      <p:sp>
        <p:nvSpPr>
          <p:cNvPr id="4" name="Slide Number Placeholder 3"/>
          <p:cNvSpPr>
            <a:spLocks noGrp="1"/>
          </p:cNvSpPr>
          <p:nvPr>
            <p:ph type="sldNum" sz="quarter" idx="10"/>
          </p:nvPr>
        </p:nvSpPr>
        <p:spPr/>
        <p:txBody>
          <a:bodyPr/>
          <a:lstStyle/>
          <a:p>
            <a:fld id="{31B1ADB5-5C19-4E3C-9D52-05905F6755B2}" type="slidenum">
              <a:rPr lang="en-US" smtClean="0"/>
              <a:t>14</a:t>
            </a:fld>
            <a:endParaRPr lang="en-US"/>
          </a:p>
        </p:txBody>
      </p:sp>
    </p:spTree>
    <p:extLst>
      <p:ext uri="{BB962C8B-B14F-4D97-AF65-F5344CB8AC3E}">
        <p14:creationId xmlns:p14="http://schemas.microsoft.com/office/powerpoint/2010/main" val="3929884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Many children who have experienced trauma interpret sensory inputs from their environments differently and a large proportion experience sensory modulation disorders also known as sensory processing disorders (SPD) or Sensory Integration Dysfunction (Atchison, 2008).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15</a:t>
            </a:fld>
            <a:endParaRPr lang="en-US"/>
          </a:p>
        </p:txBody>
      </p:sp>
    </p:spTree>
    <p:extLst>
      <p:ext uri="{BB962C8B-B14F-4D97-AF65-F5344CB8AC3E}">
        <p14:creationId xmlns:p14="http://schemas.microsoft.com/office/powerpoint/2010/main" val="3971136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baseline="0" dirty="0" smtClean="0"/>
              <a:t>Sensory Modulation Disorder</a:t>
            </a:r>
          </a:p>
          <a:p>
            <a:r>
              <a:rPr lang="en-US" baseline="0" dirty="0" smtClean="0"/>
              <a:t>Condition in which the brain cannot efficiently and/or accurately receive, organize, and interpret sensory information in order to respond adaptively to their environments. </a:t>
            </a:r>
          </a:p>
          <a:p>
            <a:r>
              <a:rPr lang="en-US" baseline="0" dirty="0" smtClean="0"/>
              <a:t>Children with sensory processing disorders are at higher risk for emotional, social and educational challenges. </a:t>
            </a:r>
          </a:p>
          <a:p>
            <a:r>
              <a:rPr lang="en-US" baseline="0" dirty="0" smtClean="0"/>
              <a:t>For additional information see page 4 &amp; 5 of the Toolkit</a:t>
            </a:r>
          </a:p>
        </p:txBody>
      </p:sp>
      <p:sp>
        <p:nvSpPr>
          <p:cNvPr id="4" name="Slide Number Placeholder 3"/>
          <p:cNvSpPr>
            <a:spLocks noGrp="1"/>
          </p:cNvSpPr>
          <p:nvPr>
            <p:ph type="sldNum" sz="quarter" idx="10"/>
          </p:nvPr>
        </p:nvSpPr>
        <p:spPr/>
        <p:txBody>
          <a:bodyPr/>
          <a:lstStyle/>
          <a:p>
            <a:fld id="{541191D7-EAA8-4D00-8B90-2FC6F2F34491}" type="slidenum">
              <a:rPr lang="en-US" smtClean="0"/>
              <a:pPr/>
              <a:t>16</a:t>
            </a:fld>
            <a:endParaRPr lang="en-US"/>
          </a:p>
        </p:txBody>
      </p:sp>
    </p:spTree>
    <p:extLst>
      <p:ext uri="{BB962C8B-B14F-4D97-AF65-F5344CB8AC3E}">
        <p14:creationId xmlns:p14="http://schemas.microsoft.com/office/powerpoint/2010/main" val="2296040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508000" marR="0">
              <a:lnSpc>
                <a:spcPct val="115000"/>
              </a:lnSpc>
              <a:spcBef>
                <a:spcPts val="0"/>
              </a:spcBef>
              <a:spcAft>
                <a:spcPts val="0"/>
              </a:spcAft>
              <a:tabLst>
                <a:tab pos="736600" algn="l"/>
              </a:tabLst>
            </a:pPr>
            <a:r>
              <a:rPr lang="en-US" sz="1200" b="1" dirty="0" smtClean="0">
                <a:effectLst/>
                <a:latin typeface="Times New Roman"/>
                <a:ea typeface="Times New Roman"/>
                <a:cs typeface="Times New Roman"/>
              </a:rPr>
              <a:t>See handout in handout packet</a:t>
            </a:r>
          </a:p>
          <a:p>
            <a:pPr marL="508000" marR="0">
              <a:lnSpc>
                <a:spcPct val="115000"/>
              </a:lnSpc>
              <a:spcBef>
                <a:spcPts val="0"/>
              </a:spcBef>
              <a:spcAft>
                <a:spcPts val="0"/>
              </a:spcAft>
              <a:tabLst>
                <a:tab pos="736600" algn="l"/>
              </a:tabLst>
            </a:pPr>
            <a:r>
              <a:rPr lang="en-US" sz="1200" dirty="0" smtClean="0">
                <a:effectLst/>
                <a:latin typeface="Times New Roman"/>
                <a:ea typeface="Times New Roman"/>
                <a:cs typeface="Times New Roman"/>
              </a:rPr>
              <a:t>Children</a:t>
            </a:r>
            <a:r>
              <a:rPr lang="en-US" sz="1200" baseline="0" dirty="0" smtClean="0">
                <a:effectLst/>
                <a:latin typeface="Times New Roman"/>
                <a:ea typeface="Times New Roman"/>
                <a:cs typeface="Times New Roman"/>
              </a:rPr>
              <a:t> with this reaction may</a:t>
            </a:r>
            <a:r>
              <a:rPr lang="en-US" sz="1200" dirty="0" smtClean="0">
                <a:effectLst/>
                <a:latin typeface="Times New Roman"/>
                <a:ea typeface="Times New Roman"/>
                <a:cs typeface="Times New Roman"/>
              </a:rPr>
              <a:t>:</a:t>
            </a:r>
          </a:p>
          <a:p>
            <a:pPr marL="508000" marR="0">
              <a:lnSpc>
                <a:spcPct val="115000"/>
              </a:lnSpc>
              <a:spcBef>
                <a:spcPts val="0"/>
              </a:spcBef>
              <a:spcAft>
                <a:spcPts val="0"/>
              </a:spcAft>
              <a:tabLst>
                <a:tab pos="736600" algn="l"/>
              </a:tabLst>
            </a:pPr>
            <a:r>
              <a:rPr lang="en-US" sz="1200" dirty="0" smtClean="0">
                <a:effectLst/>
                <a:latin typeface="Times New Roman"/>
                <a:ea typeface="Times New Roman"/>
                <a:cs typeface="Times New Roman"/>
              </a:rPr>
              <a:t> •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sensitive</a:t>
            </a:r>
            <a:r>
              <a:rPr lang="en-US" sz="1200" spc="-15" dirty="0" smtClean="0">
                <a:effectLst/>
                <a:latin typeface="+mn-lt"/>
                <a:ea typeface="Calibri"/>
                <a:cs typeface="Calibri"/>
              </a:rPr>
              <a:t> </a:t>
            </a:r>
            <a:r>
              <a:rPr lang="en-US" sz="1200" dirty="0" smtClean="0">
                <a:effectLst/>
                <a:latin typeface="+mn-lt"/>
                <a:ea typeface="Calibri"/>
                <a:cs typeface="Calibri"/>
              </a:rPr>
              <a:t>to textur</a:t>
            </a:r>
            <a:r>
              <a:rPr lang="en-US" sz="1200" spc="5" dirty="0" smtClean="0">
                <a:effectLst/>
                <a:latin typeface="+mn-lt"/>
                <a:ea typeface="Calibri"/>
                <a:cs typeface="Calibri"/>
              </a:rPr>
              <a:t>e</a:t>
            </a:r>
            <a:r>
              <a:rPr lang="en-US" sz="1200" dirty="0" smtClean="0">
                <a:effectLst/>
                <a:latin typeface="+mn-lt"/>
                <a:ea typeface="Calibri"/>
                <a:cs typeface="Calibri"/>
              </a:rPr>
              <a:t>s</a:t>
            </a:r>
            <a:r>
              <a:rPr lang="en-US" sz="1200" spc="-35"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tags</a:t>
            </a:r>
            <a:r>
              <a:rPr lang="en-US" sz="1200" spc="-20" dirty="0" smtClean="0">
                <a:effectLst/>
                <a:latin typeface="+mn-lt"/>
                <a:ea typeface="Calibri"/>
                <a:cs typeface="Calibri"/>
              </a:rPr>
              <a:t> </a:t>
            </a:r>
            <a:r>
              <a:rPr lang="en-US" sz="1200" dirty="0" smtClean="0">
                <a:effectLst/>
                <a:latin typeface="+mn-lt"/>
                <a:ea typeface="Calibri"/>
                <a:cs typeface="Calibri"/>
              </a:rPr>
              <a:t>in</a:t>
            </a:r>
            <a:r>
              <a:rPr lang="en-US" sz="1200" spc="-5" dirty="0" smtClean="0">
                <a:effectLst/>
                <a:latin typeface="+mn-lt"/>
                <a:ea typeface="Calibri"/>
                <a:cs typeface="Calibri"/>
              </a:rPr>
              <a:t> </a:t>
            </a:r>
            <a:r>
              <a:rPr lang="en-US" sz="1200" dirty="0" smtClean="0">
                <a:effectLst/>
                <a:latin typeface="+mn-lt"/>
                <a:ea typeface="Calibri"/>
                <a:cs typeface="Calibri"/>
              </a:rPr>
              <a:t>clothing and h</a:t>
            </a:r>
            <a:r>
              <a:rPr lang="en-US" sz="1200" spc="5" dirty="0" smtClean="0">
                <a:effectLst/>
                <a:latin typeface="+mn-lt"/>
                <a:ea typeface="Calibri"/>
                <a:cs typeface="Calibri"/>
              </a:rPr>
              <a:t>a</a:t>
            </a:r>
            <a:r>
              <a:rPr lang="en-US" sz="1200" dirty="0" smtClean="0">
                <a:effectLst/>
                <a:latin typeface="+mn-lt"/>
                <a:ea typeface="Calibri"/>
                <a:cs typeface="Calibri"/>
              </a:rPr>
              <a:t>ve</a:t>
            </a:r>
            <a:r>
              <a:rPr lang="en-US" sz="1200" spc="-10" dirty="0" smtClean="0">
                <a:effectLst/>
                <a:latin typeface="+mn-lt"/>
                <a:ea typeface="Calibri"/>
                <a:cs typeface="Calibri"/>
              </a:rPr>
              <a:t> </a:t>
            </a:r>
            <a:r>
              <a:rPr lang="en-US" sz="1200" dirty="0" smtClean="0">
                <a:effectLst/>
                <a:latin typeface="+mn-lt"/>
                <a:ea typeface="Calibri"/>
                <a:cs typeface="Calibri"/>
              </a:rPr>
              <a:t>a limi</a:t>
            </a:r>
            <a:r>
              <a:rPr lang="en-US" sz="1200" spc="-5" dirty="0" smtClean="0">
                <a:effectLst/>
                <a:latin typeface="+mn-lt"/>
                <a:ea typeface="Calibri"/>
                <a:cs typeface="Calibri"/>
              </a:rPr>
              <a:t>t</a:t>
            </a:r>
            <a:r>
              <a:rPr lang="en-US" sz="1200" dirty="0" smtClean="0">
                <a:effectLst/>
                <a:latin typeface="+mn-lt"/>
                <a:ea typeface="Calibri"/>
                <a:cs typeface="Calibri"/>
              </a:rPr>
              <a:t>ed</a:t>
            </a:r>
            <a:r>
              <a:rPr lang="en-US" sz="1200" spc="-15" dirty="0" smtClean="0">
                <a:effectLst/>
                <a:latin typeface="+mn-lt"/>
                <a:ea typeface="Calibri"/>
                <a:cs typeface="Calibri"/>
              </a:rPr>
              <a:t> </a:t>
            </a:r>
            <a:r>
              <a:rPr lang="en-US" sz="1200" dirty="0" smtClean="0">
                <a:effectLst/>
                <a:latin typeface="+mn-lt"/>
                <a:ea typeface="Calibri"/>
                <a:cs typeface="Calibri"/>
              </a:rPr>
              <a:t>ward</a:t>
            </a:r>
            <a:r>
              <a:rPr lang="en-US" sz="1200" spc="5" dirty="0" smtClean="0">
                <a:effectLst/>
                <a:latin typeface="+mn-lt"/>
                <a:ea typeface="Calibri"/>
                <a:cs typeface="Calibri"/>
              </a:rPr>
              <a:t>r</a:t>
            </a:r>
            <a:r>
              <a:rPr lang="en-US" sz="1200" dirty="0" smtClean="0">
                <a:effectLst/>
                <a:latin typeface="+mn-lt"/>
                <a:ea typeface="Calibri"/>
                <a:cs typeface="Calibri"/>
              </a:rPr>
              <a:t>obe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Have</a:t>
            </a:r>
            <a:r>
              <a:rPr lang="en-US" sz="1200" spc="-10" dirty="0" smtClean="0">
                <a:effectLst/>
                <a:latin typeface="+mn-lt"/>
                <a:ea typeface="Calibri"/>
                <a:cs typeface="Calibri"/>
              </a:rPr>
              <a:t> </a:t>
            </a:r>
            <a:r>
              <a:rPr lang="en-US" sz="1200" dirty="0" smtClean="0">
                <a:effectLst/>
                <a:latin typeface="+mn-lt"/>
                <a:ea typeface="Calibri"/>
                <a:cs typeface="Calibri"/>
              </a:rPr>
              <a:t>a limi</a:t>
            </a:r>
            <a:r>
              <a:rPr lang="en-US" sz="1200" spc="-5" dirty="0" smtClean="0">
                <a:effectLst/>
                <a:latin typeface="+mn-lt"/>
                <a:ea typeface="Calibri"/>
                <a:cs typeface="Calibri"/>
              </a:rPr>
              <a:t>t</a:t>
            </a:r>
            <a:r>
              <a:rPr lang="en-US" sz="1200" spc="5" dirty="0" smtClean="0">
                <a:effectLst/>
                <a:latin typeface="+mn-lt"/>
                <a:ea typeface="Calibri"/>
                <a:cs typeface="Calibri"/>
              </a:rPr>
              <a:t>e</a:t>
            </a:r>
            <a:r>
              <a:rPr lang="en-US" sz="1200" dirty="0" smtClean="0">
                <a:effectLst/>
                <a:latin typeface="+mn-lt"/>
                <a:ea typeface="Calibri"/>
                <a:cs typeface="Calibri"/>
              </a:rPr>
              <a:t>d</a:t>
            </a:r>
            <a:r>
              <a:rPr lang="en-US" sz="1200" spc="-10" dirty="0" smtClean="0">
                <a:effectLst/>
                <a:latin typeface="+mn-lt"/>
                <a:ea typeface="Calibri"/>
                <a:cs typeface="Calibri"/>
              </a:rPr>
              <a:t> </a:t>
            </a:r>
            <a:r>
              <a:rPr lang="en-US" sz="1200" dirty="0" smtClean="0">
                <a:effectLst/>
                <a:latin typeface="+mn-lt"/>
                <a:ea typeface="Calibri"/>
                <a:cs typeface="Calibri"/>
              </a:rPr>
              <a:t>diet</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prone to</a:t>
            </a:r>
            <a:r>
              <a:rPr lang="en-US" sz="1200" spc="-5" dirty="0" smtClean="0">
                <a:effectLst/>
                <a:latin typeface="+mn-lt"/>
                <a:ea typeface="Calibri"/>
                <a:cs typeface="Calibri"/>
              </a:rPr>
              <a:t> </a:t>
            </a:r>
            <a:r>
              <a:rPr lang="en-US" sz="1200" dirty="0" smtClean="0">
                <a:effectLst/>
                <a:latin typeface="+mn-lt"/>
                <a:ea typeface="Calibri"/>
                <a:cs typeface="Calibri"/>
              </a:rPr>
              <a:t>fighting</a:t>
            </a:r>
            <a:r>
              <a:rPr lang="en-US" sz="1200" spc="-5" dirty="0" smtClean="0">
                <a:effectLst/>
                <a:latin typeface="+mn-lt"/>
                <a:ea typeface="Calibri"/>
                <a:cs typeface="Calibri"/>
              </a:rPr>
              <a:t> </a:t>
            </a:r>
            <a:r>
              <a:rPr lang="en-US" sz="1200" dirty="0" smtClean="0">
                <a:effectLst/>
                <a:latin typeface="+mn-lt"/>
                <a:ea typeface="Calibri"/>
                <a:cs typeface="Calibri"/>
              </a:rPr>
              <a:t>while</a:t>
            </a:r>
            <a:r>
              <a:rPr lang="en-US" sz="1200" spc="-5" dirty="0" smtClean="0">
                <a:effectLst/>
                <a:latin typeface="+mn-lt"/>
                <a:ea typeface="Calibri"/>
                <a:cs typeface="Calibri"/>
              </a:rPr>
              <a:t> </a:t>
            </a:r>
            <a:r>
              <a:rPr lang="en-US" sz="1200" dirty="0" smtClean="0">
                <a:effectLst/>
                <a:latin typeface="+mn-lt"/>
                <a:ea typeface="Calibri"/>
                <a:cs typeface="Calibri"/>
              </a:rPr>
              <a:t>waiting in line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scared</a:t>
            </a:r>
            <a:r>
              <a:rPr lang="en-US" sz="1200" spc="-3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n stairs</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el</a:t>
            </a:r>
            <a:r>
              <a:rPr lang="en-US" sz="1200" spc="5" dirty="0" smtClean="0">
                <a:effectLst/>
                <a:latin typeface="+mn-lt"/>
                <a:ea typeface="Calibri"/>
                <a:cs typeface="Calibri"/>
              </a:rPr>
              <a:t>e</a:t>
            </a:r>
            <a:r>
              <a:rPr lang="en-US" sz="1200" dirty="0" smtClean="0">
                <a:effectLst/>
                <a:latin typeface="+mn-lt"/>
                <a:ea typeface="Calibri"/>
                <a:cs typeface="Calibri"/>
              </a:rPr>
              <a:t>vat</a:t>
            </a:r>
            <a:r>
              <a:rPr lang="en-US" sz="1200" spc="-5" dirty="0" smtClean="0">
                <a:effectLst/>
                <a:latin typeface="+mn-lt"/>
                <a:ea typeface="Calibri"/>
                <a:cs typeface="Calibri"/>
              </a:rPr>
              <a:t>o</a:t>
            </a:r>
            <a:r>
              <a:rPr lang="en-US" sz="1200" dirty="0" smtClean="0">
                <a:effectLst/>
                <a:latin typeface="+mn-lt"/>
                <a:ea typeface="Calibri"/>
                <a:cs typeface="Calibri"/>
              </a:rPr>
              <a:t>rs</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Get</a:t>
            </a:r>
            <a:r>
              <a:rPr lang="en-US" sz="1200" spc="-15" dirty="0" smtClean="0">
                <a:effectLst/>
                <a:latin typeface="+mn-lt"/>
                <a:ea typeface="Calibri"/>
                <a:cs typeface="Calibri"/>
              </a:rPr>
              <a:t> </a:t>
            </a:r>
            <a:r>
              <a:rPr lang="en-US" sz="1200" dirty="0" smtClean="0">
                <a:effectLst/>
                <a:latin typeface="+mn-lt"/>
                <a:ea typeface="Calibri"/>
                <a:cs typeface="Calibri"/>
              </a:rPr>
              <a:t>c</a:t>
            </a:r>
            <a:r>
              <a:rPr lang="en-US" sz="1200" spc="5" dirty="0" smtClean="0">
                <a:effectLst/>
                <a:latin typeface="+mn-lt"/>
                <a:ea typeface="Calibri"/>
                <a:cs typeface="Calibri"/>
              </a:rPr>
              <a:t>a</a:t>
            </a:r>
            <a:r>
              <a:rPr lang="en-US" sz="1200" dirty="0" smtClean="0">
                <a:effectLst/>
                <a:latin typeface="+mn-lt"/>
                <a:ea typeface="Calibri"/>
                <a:cs typeface="Calibri"/>
              </a:rPr>
              <a:t>r</a:t>
            </a:r>
            <a:r>
              <a:rPr lang="en-US" sz="1200" spc="-15" dirty="0" smtClean="0">
                <a:effectLst/>
                <a:latin typeface="+mn-lt"/>
                <a:ea typeface="Calibri"/>
                <a:cs typeface="Calibri"/>
              </a:rPr>
              <a:t> </a:t>
            </a:r>
            <a:r>
              <a:rPr lang="en-US" sz="1200" dirty="0" smtClean="0">
                <a:effectLst/>
                <a:latin typeface="+mn-lt"/>
                <a:ea typeface="Calibri"/>
                <a:cs typeface="Calibri"/>
              </a:rPr>
              <a:t>or</a:t>
            </a:r>
            <a:r>
              <a:rPr lang="en-US" sz="1200" spc="-10" dirty="0" smtClean="0">
                <a:effectLst/>
                <a:latin typeface="+mn-lt"/>
                <a:ea typeface="Calibri"/>
                <a:cs typeface="Calibri"/>
              </a:rPr>
              <a:t> </a:t>
            </a:r>
            <a:r>
              <a:rPr lang="en-US" sz="1200" dirty="0" smtClean="0">
                <a:effectLst/>
                <a:latin typeface="+mn-lt"/>
                <a:ea typeface="Calibri"/>
                <a:cs typeface="Calibri"/>
              </a:rPr>
              <a:t>bu</a:t>
            </a:r>
            <a:r>
              <a:rPr lang="en-US" sz="1200" spc="-5" dirty="0" smtClean="0">
                <a:effectLst/>
                <a:latin typeface="+mn-lt"/>
                <a:ea typeface="Calibri"/>
                <a:cs typeface="Calibri"/>
              </a:rPr>
              <a:t>s</a:t>
            </a:r>
            <a:r>
              <a:rPr lang="en-US" sz="1200" dirty="0" smtClean="0">
                <a:effectLst/>
                <a:latin typeface="+mn-lt"/>
                <a:ea typeface="Calibri"/>
                <a:cs typeface="Calibri"/>
              </a:rPr>
              <a:t>-sick</a:t>
            </a:r>
            <a:r>
              <a:rPr lang="en-US" sz="1200" spc="-10" dirty="0" smtClean="0">
                <a:effectLst/>
                <a:latin typeface="+mn-lt"/>
                <a:ea typeface="Calibri"/>
                <a:cs typeface="Calibri"/>
              </a:rPr>
              <a:t> </a:t>
            </a:r>
            <a:r>
              <a:rPr lang="en-US" sz="1200" dirty="0" smtClean="0">
                <a:effectLst/>
                <a:latin typeface="+mn-lt"/>
                <a:ea typeface="Calibri"/>
                <a:cs typeface="Calibri"/>
              </a:rPr>
              <a:t>often</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a:t>
            </a:r>
            <a:r>
              <a:rPr lang="en-US" sz="1200" spc="5" dirty="0" smtClean="0">
                <a:effectLst/>
                <a:latin typeface="+mn-lt"/>
                <a:ea typeface="Calibri"/>
                <a:cs typeface="Calibri"/>
              </a:rPr>
              <a:t>e</a:t>
            </a:r>
            <a:r>
              <a:rPr lang="en-US" sz="1200" dirty="0" smtClean="0">
                <a:effectLst/>
                <a:latin typeface="+mn-lt"/>
                <a:ea typeface="Calibri"/>
                <a:cs typeface="Calibri"/>
              </a:rPr>
              <a:t>come</a:t>
            </a:r>
            <a:r>
              <a:rPr lang="en-US" sz="1200" spc="-35" dirty="0" smtClean="0">
                <a:effectLst/>
                <a:latin typeface="+mn-lt"/>
                <a:ea typeface="Calibri"/>
                <a:cs typeface="Calibri"/>
              </a:rPr>
              <a:t> </a:t>
            </a:r>
            <a:r>
              <a:rPr lang="en-US" sz="1200" dirty="0" smtClean="0">
                <a:effectLst/>
                <a:latin typeface="+mn-lt"/>
                <a:ea typeface="Calibri"/>
                <a:cs typeface="Calibri"/>
              </a:rPr>
              <a:t>up</a:t>
            </a:r>
            <a:r>
              <a:rPr lang="en-US" sz="1200" spc="-10" dirty="0" smtClean="0">
                <a:effectLst/>
                <a:latin typeface="+mn-lt"/>
                <a:ea typeface="Calibri"/>
                <a:cs typeface="Calibri"/>
              </a:rPr>
              <a:t>s</a:t>
            </a:r>
            <a:r>
              <a:rPr lang="en-US" sz="1200" dirty="0" smtClean="0">
                <a:effectLst/>
                <a:latin typeface="+mn-lt"/>
                <a:ea typeface="Calibri"/>
                <a:cs typeface="Calibri"/>
              </a:rPr>
              <a:t>et</a:t>
            </a:r>
            <a:r>
              <a:rPr lang="en-US" sz="1200" spc="-10" dirty="0" smtClean="0">
                <a:effectLst/>
                <a:latin typeface="+mn-lt"/>
                <a:ea typeface="Calibri"/>
                <a:cs typeface="Calibri"/>
              </a:rPr>
              <a:t> </a:t>
            </a:r>
            <a:r>
              <a:rPr lang="en-US" sz="1200" dirty="0" smtClean="0">
                <a:effectLst/>
                <a:latin typeface="+mn-lt"/>
                <a:ea typeface="Calibri"/>
                <a:cs typeface="Calibri"/>
              </a:rPr>
              <a:t>in loud </a:t>
            </a:r>
            <a:r>
              <a:rPr lang="en-US" sz="1200" spc="-5" dirty="0" smtClean="0">
                <a:effectLst/>
                <a:latin typeface="+mn-lt"/>
                <a:ea typeface="Calibri"/>
                <a:cs typeface="Calibri"/>
              </a:rPr>
              <a:t>o</a:t>
            </a:r>
            <a:r>
              <a:rPr lang="en-US" sz="1200" dirty="0" smtClean="0">
                <a:effectLst/>
                <a:latin typeface="+mn-lt"/>
                <a:ea typeface="Calibri"/>
                <a:cs typeface="Calibri"/>
              </a:rPr>
              <a:t>r crowded pla</a:t>
            </a:r>
            <a:r>
              <a:rPr lang="en-US" sz="1200" spc="5" dirty="0" smtClean="0">
                <a:effectLst/>
                <a:latin typeface="+mn-lt"/>
                <a:ea typeface="Calibri"/>
                <a:cs typeface="Calibri"/>
              </a:rPr>
              <a:t>c</a:t>
            </a:r>
            <a:r>
              <a:rPr lang="en-US" sz="1200" dirty="0" smtClean="0">
                <a:effectLst/>
                <a:latin typeface="+mn-lt"/>
                <a:ea typeface="Calibri"/>
                <a:cs typeface="Calibri"/>
              </a:rPr>
              <a:t>es</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Startle</a:t>
            </a:r>
            <a:r>
              <a:rPr lang="en-US" sz="1200" spc="-5" dirty="0" smtClean="0">
                <a:effectLst/>
                <a:latin typeface="+mn-lt"/>
                <a:ea typeface="Calibri"/>
                <a:cs typeface="Calibri"/>
              </a:rPr>
              <a:t> </a:t>
            </a:r>
            <a:r>
              <a:rPr lang="en-US" sz="1200" dirty="0" smtClean="0">
                <a:effectLst/>
                <a:latin typeface="+mn-lt"/>
                <a:ea typeface="Calibri"/>
                <a:cs typeface="Calibri"/>
              </a:rPr>
              <a:t>easi</a:t>
            </a:r>
            <a:r>
              <a:rPr lang="en-US" sz="1200" spc="-10" dirty="0" smtClean="0">
                <a:effectLst/>
                <a:latin typeface="+mn-lt"/>
                <a:ea typeface="Calibri"/>
                <a:cs typeface="Calibri"/>
              </a:rPr>
              <a:t>l</a:t>
            </a:r>
            <a:r>
              <a:rPr lang="en-US" sz="1200" dirty="0" smtClean="0">
                <a:effectLst/>
                <a:latin typeface="+mn-lt"/>
                <a:ea typeface="Calibri"/>
                <a:cs typeface="Calibri"/>
              </a:rPr>
              <a:t>y</a:t>
            </a:r>
            <a:r>
              <a:rPr lang="en-US" sz="1200" spc="-5" dirty="0" smtClean="0">
                <a:effectLst/>
                <a:latin typeface="+mn-lt"/>
                <a:ea typeface="Calibri"/>
                <a:cs typeface="Calibri"/>
              </a:rPr>
              <a:t> </a:t>
            </a:r>
            <a:r>
              <a:rPr lang="en-US" sz="1200" dirty="0" smtClean="0">
                <a:effectLst/>
                <a:latin typeface="+mn-lt"/>
                <a:ea typeface="Calibri"/>
                <a:cs typeface="Calibri"/>
              </a:rPr>
              <a:t>to </a:t>
            </a:r>
            <a:r>
              <a:rPr lang="en-US" sz="1200" spc="-5" dirty="0" smtClean="0">
                <a:effectLst/>
                <a:latin typeface="+mn-lt"/>
                <a:ea typeface="Calibri"/>
                <a:cs typeface="Calibri"/>
              </a:rPr>
              <a:t>s</a:t>
            </a:r>
            <a:r>
              <a:rPr lang="en-US" sz="1200" dirty="0" smtClean="0">
                <a:effectLst/>
                <a:latin typeface="+mn-lt"/>
                <a:ea typeface="Calibri"/>
                <a:cs typeface="Calibri"/>
              </a:rPr>
              <a:t>ound and/</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cover</a:t>
            </a:r>
            <a:r>
              <a:rPr lang="en-US" sz="1200" spc="-20" dirty="0" smtClean="0">
                <a:effectLst/>
                <a:latin typeface="+mn-lt"/>
                <a:ea typeface="Calibri"/>
                <a:cs typeface="Calibri"/>
              </a:rPr>
              <a:t> </a:t>
            </a:r>
            <a:r>
              <a:rPr lang="en-US" sz="1200" dirty="0" smtClean="0">
                <a:effectLst/>
                <a:latin typeface="+mn-lt"/>
                <a:ea typeface="Calibri"/>
                <a:cs typeface="Calibri"/>
              </a:rPr>
              <a:t>his ears</a:t>
            </a:r>
            <a:r>
              <a:rPr lang="en-US" sz="1200" spc="-20" dirty="0" smtClean="0">
                <a:effectLst/>
                <a:latin typeface="+mn-lt"/>
                <a:ea typeface="Calibri"/>
                <a:cs typeface="Calibri"/>
              </a:rPr>
              <a:t> </a:t>
            </a:r>
            <a:r>
              <a:rPr lang="en-US" sz="1200" dirty="0" smtClean="0">
                <a:effectLst/>
                <a:latin typeface="+mn-lt"/>
                <a:ea typeface="Calibri"/>
                <a:cs typeface="Calibri"/>
              </a:rPr>
              <a:t>to</a:t>
            </a:r>
            <a:r>
              <a:rPr lang="en-US" sz="1200" spc="-5" dirty="0" smtClean="0">
                <a:effectLst/>
                <a:latin typeface="+mn-lt"/>
                <a:ea typeface="Calibri"/>
                <a:cs typeface="Calibri"/>
              </a:rPr>
              <a:t> </a:t>
            </a:r>
            <a:r>
              <a:rPr lang="en-US" sz="1200" spc="5" dirty="0" smtClean="0">
                <a:effectLst/>
                <a:latin typeface="+mn-lt"/>
                <a:ea typeface="Calibri"/>
                <a:cs typeface="Calibri"/>
              </a:rPr>
              <a:t>s</a:t>
            </a:r>
            <a:r>
              <a:rPr lang="en-US" sz="1200" dirty="0" smtClean="0">
                <a:effectLst/>
                <a:latin typeface="+mn-lt"/>
                <a:ea typeface="Calibri"/>
                <a:cs typeface="Calibri"/>
              </a:rPr>
              <a:t>ounds other</a:t>
            </a:r>
            <a:r>
              <a:rPr lang="en-US" sz="1200" spc="-25" dirty="0" smtClean="0">
                <a:effectLst/>
                <a:latin typeface="+mn-lt"/>
                <a:ea typeface="Calibri"/>
                <a:cs typeface="Calibri"/>
              </a:rPr>
              <a:t> </a:t>
            </a:r>
            <a:r>
              <a:rPr lang="en-US" sz="1200" dirty="0" smtClean="0">
                <a:effectLst/>
                <a:latin typeface="+mn-lt"/>
                <a:ea typeface="Calibri"/>
                <a:cs typeface="Calibri"/>
              </a:rPr>
              <a:t>childr</a:t>
            </a:r>
            <a:r>
              <a:rPr lang="en-US" sz="1200" spc="5" dirty="0" smtClean="0">
                <a:effectLst/>
                <a:latin typeface="+mn-lt"/>
                <a:ea typeface="Calibri"/>
                <a:cs typeface="Calibri"/>
              </a:rPr>
              <a:t>e</a:t>
            </a:r>
            <a:r>
              <a:rPr lang="en-US" sz="1200" dirty="0" smtClean="0">
                <a:effectLst/>
                <a:latin typeface="+mn-lt"/>
                <a:ea typeface="Calibri"/>
                <a:cs typeface="Calibri"/>
              </a:rPr>
              <a:t>n</a:t>
            </a:r>
            <a:r>
              <a:rPr lang="en-US" sz="1200" spc="-15" dirty="0" smtClean="0">
                <a:effectLst/>
                <a:latin typeface="+mn-lt"/>
                <a:ea typeface="Calibri"/>
                <a:cs typeface="Calibri"/>
              </a:rPr>
              <a:t> </a:t>
            </a:r>
            <a:r>
              <a:rPr lang="en-US" sz="1200" dirty="0" smtClean="0">
                <a:effectLst/>
                <a:latin typeface="+mn-lt"/>
                <a:ea typeface="Calibri"/>
                <a:cs typeface="Calibri"/>
              </a:rPr>
              <a:t>tolerate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verly</a:t>
            </a:r>
            <a:r>
              <a:rPr lang="en-US" sz="1200" spc="-20" dirty="0" smtClean="0">
                <a:effectLst/>
                <a:latin typeface="+mn-lt"/>
                <a:ea typeface="Calibri"/>
                <a:cs typeface="Calibri"/>
              </a:rPr>
              <a:t> </a:t>
            </a:r>
            <a:r>
              <a:rPr lang="en-US" sz="1200" dirty="0" smtClean="0">
                <a:effectLst/>
                <a:latin typeface="+mn-lt"/>
                <a:ea typeface="Calibri"/>
                <a:cs typeface="Calibri"/>
              </a:rPr>
              <a:t>s</a:t>
            </a:r>
            <a:r>
              <a:rPr lang="en-US" sz="1200" spc="-5" dirty="0" smtClean="0">
                <a:effectLst/>
                <a:latin typeface="+mn-lt"/>
                <a:ea typeface="Calibri"/>
                <a:cs typeface="Calibri"/>
              </a:rPr>
              <a:t>e</a:t>
            </a:r>
            <a:r>
              <a:rPr lang="en-US" sz="1200" dirty="0" smtClean="0">
                <a:effectLst/>
                <a:latin typeface="+mn-lt"/>
                <a:ea typeface="Calibri"/>
                <a:cs typeface="Calibri"/>
              </a:rPr>
              <a:t>nsiti</a:t>
            </a:r>
            <a:r>
              <a:rPr lang="en-US" sz="1200" spc="-5" dirty="0" smtClean="0">
                <a:effectLst/>
                <a:latin typeface="+mn-lt"/>
                <a:ea typeface="Calibri"/>
                <a:cs typeface="Calibri"/>
              </a:rPr>
              <a:t>v</a:t>
            </a:r>
            <a:r>
              <a:rPr lang="en-US" sz="1200" dirty="0" smtClean="0">
                <a:effectLst/>
                <a:latin typeface="+mn-lt"/>
                <a:ea typeface="Calibri"/>
                <a:cs typeface="Calibri"/>
              </a:rPr>
              <a:t>e</a:t>
            </a:r>
            <a:r>
              <a:rPr lang="en-US" sz="1200" spc="-20" dirty="0" smtClean="0">
                <a:effectLst/>
                <a:latin typeface="+mn-lt"/>
                <a:ea typeface="Calibri"/>
                <a:cs typeface="Calibri"/>
              </a:rPr>
              <a:t> </a:t>
            </a:r>
            <a:r>
              <a:rPr lang="en-US" sz="1200" dirty="0" smtClean="0">
                <a:effectLst/>
                <a:latin typeface="+mn-lt"/>
                <a:ea typeface="Calibri"/>
                <a:cs typeface="Calibri"/>
              </a:rPr>
              <a:t>to the</a:t>
            </a:r>
            <a:r>
              <a:rPr lang="en-US" sz="1200" spc="-5" dirty="0" smtClean="0">
                <a:effectLst/>
                <a:latin typeface="+mn-lt"/>
                <a:ea typeface="Calibri"/>
                <a:cs typeface="Calibri"/>
              </a:rPr>
              <a:t> </a:t>
            </a:r>
            <a:r>
              <a:rPr lang="en-US" sz="1200" spc="5" dirty="0" smtClean="0">
                <a:effectLst/>
                <a:latin typeface="+mn-lt"/>
                <a:ea typeface="Calibri"/>
                <a:cs typeface="Calibri"/>
              </a:rPr>
              <a:t>s</a:t>
            </a:r>
            <a:r>
              <a:rPr lang="en-US" sz="1200" dirty="0" smtClean="0">
                <a:effectLst/>
                <a:latin typeface="+mn-lt"/>
                <a:ea typeface="Calibri"/>
                <a:cs typeface="Calibri"/>
              </a:rPr>
              <a:t>un, floresc</a:t>
            </a:r>
            <a:r>
              <a:rPr lang="en-US" sz="1200" spc="5" dirty="0" smtClean="0">
                <a:effectLst/>
                <a:latin typeface="+mn-lt"/>
                <a:ea typeface="Calibri"/>
                <a:cs typeface="Calibri"/>
              </a:rPr>
              <a:t>e</a:t>
            </a:r>
            <a:r>
              <a:rPr lang="en-US" sz="1200" dirty="0" smtClean="0">
                <a:effectLst/>
                <a:latin typeface="+mn-lt"/>
                <a:ea typeface="Calibri"/>
                <a:cs typeface="Calibri"/>
              </a:rPr>
              <a:t>nt</a:t>
            </a:r>
            <a:r>
              <a:rPr lang="en-US" sz="1200" spc="-30" dirty="0" smtClean="0">
                <a:effectLst/>
                <a:latin typeface="+mn-lt"/>
                <a:ea typeface="Calibri"/>
                <a:cs typeface="Calibri"/>
              </a:rPr>
              <a:t> </a:t>
            </a:r>
            <a:r>
              <a:rPr lang="en-US" sz="1200" dirty="0" smtClean="0">
                <a:effectLst/>
                <a:latin typeface="+mn-lt"/>
                <a:ea typeface="Calibri"/>
                <a:cs typeface="Calibri"/>
              </a:rPr>
              <a:t>lighting</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bright lighting</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Have</a:t>
            </a:r>
            <a:r>
              <a:rPr lang="en-US" sz="1200" spc="-10" dirty="0" smtClean="0">
                <a:effectLst/>
                <a:latin typeface="+mn-lt"/>
                <a:ea typeface="Calibri"/>
                <a:cs typeface="Calibri"/>
              </a:rPr>
              <a:t> </a:t>
            </a:r>
            <a:r>
              <a:rPr lang="en-US" sz="1200" dirty="0" smtClean="0">
                <a:effectLst/>
                <a:latin typeface="+mn-lt"/>
                <a:ea typeface="Calibri"/>
                <a:cs typeface="Calibri"/>
              </a:rPr>
              <a:t>difficu</a:t>
            </a:r>
            <a:r>
              <a:rPr lang="en-US" sz="1200" spc="-5" dirty="0" smtClean="0">
                <a:effectLst/>
                <a:latin typeface="+mn-lt"/>
                <a:ea typeface="Calibri"/>
                <a:cs typeface="Calibri"/>
              </a:rPr>
              <a:t>l</a:t>
            </a:r>
            <a:r>
              <a:rPr lang="en-US" sz="1200" dirty="0" smtClean="0">
                <a:effectLst/>
                <a:latin typeface="+mn-lt"/>
                <a:ea typeface="Calibri"/>
                <a:cs typeface="Calibri"/>
              </a:rPr>
              <a:t>ty</a:t>
            </a:r>
            <a:r>
              <a:rPr lang="en-US" sz="1200" spc="-10" dirty="0" smtClean="0">
                <a:effectLst/>
                <a:latin typeface="+mn-lt"/>
                <a:ea typeface="Calibri"/>
                <a:cs typeface="Calibri"/>
              </a:rPr>
              <a:t> </a:t>
            </a:r>
            <a:r>
              <a:rPr lang="en-US" sz="1200" dirty="0" smtClean="0">
                <a:effectLst/>
                <a:latin typeface="+mn-lt"/>
                <a:ea typeface="Calibri"/>
                <a:cs typeface="Calibri"/>
              </a:rPr>
              <a:t>with chan</a:t>
            </a:r>
            <a:r>
              <a:rPr lang="en-US" sz="1200" spc="-5" dirty="0" smtClean="0">
                <a:effectLst/>
                <a:latin typeface="+mn-lt"/>
                <a:ea typeface="Calibri"/>
                <a:cs typeface="Calibri"/>
              </a:rPr>
              <a:t>g</a:t>
            </a:r>
            <a:r>
              <a:rPr lang="en-US" sz="1200" dirty="0" smtClean="0">
                <a:effectLst/>
                <a:latin typeface="+mn-lt"/>
                <a:ea typeface="Calibri"/>
                <a:cs typeface="Calibri"/>
              </a:rPr>
              <a:t>es</a:t>
            </a:r>
            <a:r>
              <a:rPr lang="en-US" sz="1200" spc="-10" dirty="0" smtClean="0">
                <a:effectLst/>
                <a:latin typeface="+mn-lt"/>
                <a:ea typeface="Calibri"/>
                <a:cs typeface="Calibri"/>
              </a:rPr>
              <a:t> </a:t>
            </a:r>
            <a:r>
              <a:rPr lang="en-US" sz="1200" dirty="0" smtClean="0">
                <a:effectLst/>
                <a:latin typeface="+mn-lt"/>
                <a:ea typeface="Calibri"/>
                <a:cs typeface="Calibri"/>
              </a:rPr>
              <a:t>in routine,</a:t>
            </a:r>
            <a:r>
              <a:rPr lang="en-US" sz="1200" spc="-15" dirty="0" smtClean="0">
                <a:effectLst/>
                <a:latin typeface="+mn-lt"/>
                <a:ea typeface="Calibri"/>
                <a:cs typeface="Calibri"/>
              </a:rPr>
              <a:t> </a:t>
            </a:r>
            <a:r>
              <a:rPr lang="en-US" sz="1200" dirty="0" smtClean="0">
                <a:effectLst/>
                <a:latin typeface="+mn-lt"/>
                <a:ea typeface="Calibri"/>
                <a:cs typeface="Calibri"/>
              </a:rPr>
              <a:t>transitions</a:t>
            </a:r>
            <a:r>
              <a:rPr lang="en-US" sz="1200" spc="-5" dirty="0" smtClean="0">
                <a:effectLst/>
                <a:latin typeface="+mn-lt"/>
                <a:ea typeface="Calibri"/>
                <a:cs typeface="Calibri"/>
              </a:rPr>
              <a:t> </a:t>
            </a:r>
            <a:r>
              <a:rPr lang="en-US" sz="1200" dirty="0" smtClean="0">
                <a:effectLst/>
                <a:latin typeface="+mn-lt"/>
                <a:ea typeface="Calibri"/>
                <a:cs typeface="Calibri"/>
              </a:rPr>
              <a:t>and unpredi</a:t>
            </a:r>
            <a:r>
              <a:rPr lang="en-US" sz="1200" spc="5" dirty="0" smtClean="0">
                <a:effectLst/>
                <a:latin typeface="+mn-lt"/>
                <a:ea typeface="Calibri"/>
                <a:cs typeface="Calibri"/>
              </a:rPr>
              <a:t>c</a:t>
            </a:r>
            <a:r>
              <a:rPr lang="en-US" sz="1200" dirty="0" smtClean="0">
                <a:effectLst/>
                <a:latin typeface="+mn-lt"/>
                <a:ea typeface="Calibri"/>
                <a:cs typeface="Calibri"/>
              </a:rPr>
              <a:t>tability</a:t>
            </a:r>
          </a:p>
          <a:p>
            <a:pPr marL="508000" marR="0">
              <a:lnSpc>
                <a:spcPct val="115000"/>
              </a:lnSpc>
              <a:spcBef>
                <a:spcPts val="120"/>
              </a:spcBef>
              <a:spcAft>
                <a:spcPts val="0"/>
              </a:spcAft>
              <a:tabLst>
                <a:tab pos="736600" algn="l"/>
              </a:tabLst>
            </a:pPr>
            <a:r>
              <a:rPr lang="en-US" sz="1200" dirty="0" smtClean="0">
                <a:effectLst/>
                <a:latin typeface="+mn-lt"/>
                <a:ea typeface="Calibri"/>
                <a:cs typeface="Calibri"/>
              </a:rPr>
              <a:t>More information on this can be found on page 5 of the Toolkit</a:t>
            </a:r>
            <a:endParaRPr lang="en-US" sz="110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17</a:t>
            </a:fld>
            <a:endParaRPr lang="en-US"/>
          </a:p>
        </p:txBody>
      </p:sp>
    </p:spTree>
    <p:extLst>
      <p:ext uri="{BB962C8B-B14F-4D97-AF65-F5344CB8AC3E}">
        <p14:creationId xmlns:p14="http://schemas.microsoft.com/office/powerpoint/2010/main" val="4020254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508000" marR="0">
              <a:lnSpc>
                <a:spcPct val="115000"/>
              </a:lnSpc>
              <a:spcBef>
                <a:spcPts val="0"/>
              </a:spcBef>
              <a:spcAft>
                <a:spcPts val="0"/>
              </a:spcAft>
              <a:tabLst>
                <a:tab pos="736600" algn="l"/>
              </a:tabLst>
            </a:pPr>
            <a:r>
              <a:rPr lang="en-US" sz="1200" b="1" dirty="0" smtClean="0">
                <a:effectLst/>
                <a:latin typeface="Times New Roman"/>
                <a:ea typeface="Times New Roman"/>
                <a:cs typeface="Times New Roman"/>
              </a:rPr>
              <a:t>See handout in handout packet</a:t>
            </a:r>
          </a:p>
          <a:p>
            <a:pPr marL="508000" marR="0">
              <a:lnSpc>
                <a:spcPct val="115000"/>
              </a:lnSpc>
              <a:spcBef>
                <a:spcPts val="0"/>
              </a:spcBef>
              <a:spcAft>
                <a:spcPts val="0"/>
              </a:spcAft>
              <a:tabLst>
                <a:tab pos="736600" algn="l"/>
              </a:tabLst>
            </a:pPr>
            <a:r>
              <a:rPr lang="en-US" sz="1200" dirty="0" smtClean="0">
                <a:effectLst/>
                <a:latin typeface="Times New Roman"/>
                <a:ea typeface="Times New Roman"/>
                <a:cs typeface="Times New Roman"/>
              </a:rPr>
              <a:t>Children</a:t>
            </a:r>
            <a:r>
              <a:rPr lang="en-US" sz="1200" baseline="0" dirty="0" smtClean="0">
                <a:effectLst/>
                <a:latin typeface="Times New Roman"/>
                <a:ea typeface="Times New Roman"/>
                <a:cs typeface="Times New Roman"/>
              </a:rPr>
              <a:t> with this reaction may</a:t>
            </a:r>
            <a:r>
              <a:rPr lang="en-US" sz="1200" dirty="0" smtClean="0">
                <a:effectLst/>
                <a:latin typeface="Times New Roman"/>
                <a:ea typeface="Times New Roman"/>
                <a:cs typeface="Times New Roman"/>
              </a:rPr>
              <a:t>:</a:t>
            </a:r>
          </a:p>
          <a:p>
            <a:pPr marL="508000" marR="0">
              <a:lnSpc>
                <a:spcPct val="115000"/>
              </a:lnSpc>
              <a:spcBef>
                <a:spcPts val="0"/>
              </a:spcBef>
              <a:spcAft>
                <a:spcPts val="0"/>
              </a:spcAft>
              <a:tabLst>
                <a:tab pos="736600" algn="l"/>
              </a:tabLst>
            </a:pPr>
            <a:r>
              <a:rPr lang="en-US" sz="1200" dirty="0" smtClean="0">
                <a:effectLst/>
                <a:latin typeface="Times New Roman"/>
                <a:ea typeface="Times New Roman"/>
                <a:cs typeface="Times New Roman"/>
              </a:rPr>
              <a:t> •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sensitive</a:t>
            </a:r>
            <a:r>
              <a:rPr lang="en-US" sz="1200" spc="-15" dirty="0" smtClean="0">
                <a:effectLst/>
                <a:latin typeface="+mn-lt"/>
                <a:ea typeface="Calibri"/>
                <a:cs typeface="Calibri"/>
              </a:rPr>
              <a:t> </a:t>
            </a:r>
            <a:r>
              <a:rPr lang="en-US" sz="1200" dirty="0" smtClean="0">
                <a:effectLst/>
                <a:latin typeface="+mn-lt"/>
                <a:ea typeface="Calibri"/>
                <a:cs typeface="Calibri"/>
              </a:rPr>
              <a:t>to textur</a:t>
            </a:r>
            <a:r>
              <a:rPr lang="en-US" sz="1200" spc="5" dirty="0" smtClean="0">
                <a:effectLst/>
                <a:latin typeface="+mn-lt"/>
                <a:ea typeface="Calibri"/>
                <a:cs typeface="Calibri"/>
              </a:rPr>
              <a:t>e</a:t>
            </a:r>
            <a:r>
              <a:rPr lang="en-US" sz="1200" dirty="0" smtClean="0">
                <a:effectLst/>
                <a:latin typeface="+mn-lt"/>
                <a:ea typeface="Calibri"/>
                <a:cs typeface="Calibri"/>
              </a:rPr>
              <a:t>s</a:t>
            </a:r>
            <a:r>
              <a:rPr lang="en-US" sz="1200" spc="-35"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tags</a:t>
            </a:r>
            <a:r>
              <a:rPr lang="en-US" sz="1200" spc="-20" dirty="0" smtClean="0">
                <a:effectLst/>
                <a:latin typeface="+mn-lt"/>
                <a:ea typeface="Calibri"/>
                <a:cs typeface="Calibri"/>
              </a:rPr>
              <a:t> </a:t>
            </a:r>
            <a:r>
              <a:rPr lang="en-US" sz="1200" dirty="0" smtClean="0">
                <a:effectLst/>
                <a:latin typeface="+mn-lt"/>
                <a:ea typeface="Calibri"/>
                <a:cs typeface="Calibri"/>
              </a:rPr>
              <a:t>in</a:t>
            </a:r>
            <a:r>
              <a:rPr lang="en-US" sz="1200" spc="-5" dirty="0" smtClean="0">
                <a:effectLst/>
                <a:latin typeface="+mn-lt"/>
                <a:ea typeface="Calibri"/>
                <a:cs typeface="Calibri"/>
              </a:rPr>
              <a:t> </a:t>
            </a:r>
            <a:r>
              <a:rPr lang="en-US" sz="1200" dirty="0" smtClean="0">
                <a:effectLst/>
                <a:latin typeface="+mn-lt"/>
                <a:ea typeface="Calibri"/>
                <a:cs typeface="Calibri"/>
              </a:rPr>
              <a:t>clothing and h</a:t>
            </a:r>
            <a:r>
              <a:rPr lang="en-US" sz="1200" spc="5" dirty="0" smtClean="0">
                <a:effectLst/>
                <a:latin typeface="+mn-lt"/>
                <a:ea typeface="Calibri"/>
                <a:cs typeface="Calibri"/>
              </a:rPr>
              <a:t>a</a:t>
            </a:r>
            <a:r>
              <a:rPr lang="en-US" sz="1200" dirty="0" smtClean="0">
                <a:effectLst/>
                <a:latin typeface="+mn-lt"/>
                <a:ea typeface="Calibri"/>
                <a:cs typeface="Calibri"/>
              </a:rPr>
              <a:t>ve</a:t>
            </a:r>
            <a:r>
              <a:rPr lang="en-US" sz="1200" spc="-10" dirty="0" smtClean="0">
                <a:effectLst/>
                <a:latin typeface="+mn-lt"/>
                <a:ea typeface="Calibri"/>
                <a:cs typeface="Calibri"/>
              </a:rPr>
              <a:t> </a:t>
            </a:r>
            <a:r>
              <a:rPr lang="en-US" sz="1200" dirty="0" smtClean="0">
                <a:effectLst/>
                <a:latin typeface="+mn-lt"/>
                <a:ea typeface="Calibri"/>
                <a:cs typeface="Calibri"/>
              </a:rPr>
              <a:t>a limi</a:t>
            </a:r>
            <a:r>
              <a:rPr lang="en-US" sz="1200" spc="-5" dirty="0" smtClean="0">
                <a:effectLst/>
                <a:latin typeface="+mn-lt"/>
                <a:ea typeface="Calibri"/>
                <a:cs typeface="Calibri"/>
              </a:rPr>
              <a:t>t</a:t>
            </a:r>
            <a:r>
              <a:rPr lang="en-US" sz="1200" dirty="0" smtClean="0">
                <a:effectLst/>
                <a:latin typeface="+mn-lt"/>
                <a:ea typeface="Calibri"/>
                <a:cs typeface="Calibri"/>
              </a:rPr>
              <a:t>ed</a:t>
            </a:r>
            <a:r>
              <a:rPr lang="en-US" sz="1200" spc="-15" dirty="0" smtClean="0">
                <a:effectLst/>
                <a:latin typeface="+mn-lt"/>
                <a:ea typeface="Calibri"/>
                <a:cs typeface="Calibri"/>
              </a:rPr>
              <a:t> </a:t>
            </a:r>
            <a:r>
              <a:rPr lang="en-US" sz="1200" dirty="0" smtClean="0">
                <a:effectLst/>
                <a:latin typeface="+mn-lt"/>
                <a:ea typeface="Calibri"/>
                <a:cs typeface="Calibri"/>
              </a:rPr>
              <a:t>ward</a:t>
            </a:r>
            <a:r>
              <a:rPr lang="en-US" sz="1200" spc="5" dirty="0" smtClean="0">
                <a:effectLst/>
                <a:latin typeface="+mn-lt"/>
                <a:ea typeface="Calibri"/>
                <a:cs typeface="Calibri"/>
              </a:rPr>
              <a:t>r</a:t>
            </a:r>
            <a:r>
              <a:rPr lang="en-US" sz="1200" dirty="0" smtClean="0">
                <a:effectLst/>
                <a:latin typeface="+mn-lt"/>
                <a:ea typeface="Calibri"/>
                <a:cs typeface="Calibri"/>
              </a:rPr>
              <a:t>obe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Have</a:t>
            </a:r>
            <a:r>
              <a:rPr lang="en-US" sz="1200" spc="-10" dirty="0" smtClean="0">
                <a:effectLst/>
                <a:latin typeface="+mn-lt"/>
                <a:ea typeface="Calibri"/>
                <a:cs typeface="Calibri"/>
              </a:rPr>
              <a:t> </a:t>
            </a:r>
            <a:r>
              <a:rPr lang="en-US" sz="1200" dirty="0" smtClean="0">
                <a:effectLst/>
                <a:latin typeface="+mn-lt"/>
                <a:ea typeface="Calibri"/>
                <a:cs typeface="Calibri"/>
              </a:rPr>
              <a:t>a limi</a:t>
            </a:r>
            <a:r>
              <a:rPr lang="en-US" sz="1200" spc="-5" dirty="0" smtClean="0">
                <a:effectLst/>
                <a:latin typeface="+mn-lt"/>
                <a:ea typeface="Calibri"/>
                <a:cs typeface="Calibri"/>
              </a:rPr>
              <a:t>t</a:t>
            </a:r>
            <a:r>
              <a:rPr lang="en-US" sz="1200" spc="5" dirty="0" smtClean="0">
                <a:effectLst/>
                <a:latin typeface="+mn-lt"/>
                <a:ea typeface="Calibri"/>
                <a:cs typeface="Calibri"/>
              </a:rPr>
              <a:t>e</a:t>
            </a:r>
            <a:r>
              <a:rPr lang="en-US" sz="1200" dirty="0" smtClean="0">
                <a:effectLst/>
                <a:latin typeface="+mn-lt"/>
                <a:ea typeface="Calibri"/>
                <a:cs typeface="Calibri"/>
              </a:rPr>
              <a:t>d</a:t>
            </a:r>
            <a:r>
              <a:rPr lang="en-US" sz="1200" spc="-10" dirty="0" smtClean="0">
                <a:effectLst/>
                <a:latin typeface="+mn-lt"/>
                <a:ea typeface="Calibri"/>
                <a:cs typeface="Calibri"/>
              </a:rPr>
              <a:t> </a:t>
            </a:r>
            <a:r>
              <a:rPr lang="en-US" sz="1200" dirty="0" smtClean="0">
                <a:effectLst/>
                <a:latin typeface="+mn-lt"/>
                <a:ea typeface="Calibri"/>
                <a:cs typeface="Calibri"/>
              </a:rPr>
              <a:t>diet</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prone to</a:t>
            </a:r>
            <a:r>
              <a:rPr lang="en-US" sz="1200" spc="-5" dirty="0" smtClean="0">
                <a:effectLst/>
                <a:latin typeface="+mn-lt"/>
                <a:ea typeface="Calibri"/>
                <a:cs typeface="Calibri"/>
              </a:rPr>
              <a:t> </a:t>
            </a:r>
            <a:r>
              <a:rPr lang="en-US" sz="1200" dirty="0" smtClean="0">
                <a:effectLst/>
                <a:latin typeface="+mn-lt"/>
                <a:ea typeface="Calibri"/>
                <a:cs typeface="Calibri"/>
              </a:rPr>
              <a:t>fighting</a:t>
            </a:r>
            <a:r>
              <a:rPr lang="en-US" sz="1200" spc="-5" dirty="0" smtClean="0">
                <a:effectLst/>
                <a:latin typeface="+mn-lt"/>
                <a:ea typeface="Calibri"/>
                <a:cs typeface="Calibri"/>
              </a:rPr>
              <a:t> </a:t>
            </a:r>
            <a:r>
              <a:rPr lang="en-US" sz="1200" dirty="0" smtClean="0">
                <a:effectLst/>
                <a:latin typeface="+mn-lt"/>
                <a:ea typeface="Calibri"/>
                <a:cs typeface="Calibri"/>
              </a:rPr>
              <a:t>while</a:t>
            </a:r>
            <a:r>
              <a:rPr lang="en-US" sz="1200" spc="-5" dirty="0" smtClean="0">
                <a:effectLst/>
                <a:latin typeface="+mn-lt"/>
                <a:ea typeface="Calibri"/>
                <a:cs typeface="Calibri"/>
              </a:rPr>
              <a:t> </a:t>
            </a:r>
            <a:r>
              <a:rPr lang="en-US" sz="1200" dirty="0" smtClean="0">
                <a:effectLst/>
                <a:latin typeface="+mn-lt"/>
                <a:ea typeface="Calibri"/>
                <a:cs typeface="Calibri"/>
              </a:rPr>
              <a:t>waiting in line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scared</a:t>
            </a:r>
            <a:r>
              <a:rPr lang="en-US" sz="1200" spc="-3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n stairs</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el</a:t>
            </a:r>
            <a:r>
              <a:rPr lang="en-US" sz="1200" spc="5" dirty="0" smtClean="0">
                <a:effectLst/>
                <a:latin typeface="+mn-lt"/>
                <a:ea typeface="Calibri"/>
                <a:cs typeface="Calibri"/>
              </a:rPr>
              <a:t>e</a:t>
            </a:r>
            <a:r>
              <a:rPr lang="en-US" sz="1200" dirty="0" smtClean="0">
                <a:effectLst/>
                <a:latin typeface="+mn-lt"/>
                <a:ea typeface="Calibri"/>
                <a:cs typeface="Calibri"/>
              </a:rPr>
              <a:t>vat</a:t>
            </a:r>
            <a:r>
              <a:rPr lang="en-US" sz="1200" spc="-5" dirty="0" smtClean="0">
                <a:effectLst/>
                <a:latin typeface="+mn-lt"/>
                <a:ea typeface="Calibri"/>
                <a:cs typeface="Calibri"/>
              </a:rPr>
              <a:t>o</a:t>
            </a:r>
            <a:r>
              <a:rPr lang="en-US" sz="1200" dirty="0" smtClean="0">
                <a:effectLst/>
                <a:latin typeface="+mn-lt"/>
                <a:ea typeface="Calibri"/>
                <a:cs typeface="Calibri"/>
              </a:rPr>
              <a:t>rs</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Get</a:t>
            </a:r>
            <a:r>
              <a:rPr lang="en-US" sz="1200" spc="-15" dirty="0" smtClean="0">
                <a:effectLst/>
                <a:latin typeface="+mn-lt"/>
                <a:ea typeface="Calibri"/>
                <a:cs typeface="Calibri"/>
              </a:rPr>
              <a:t> </a:t>
            </a:r>
            <a:r>
              <a:rPr lang="en-US" sz="1200" dirty="0" smtClean="0">
                <a:effectLst/>
                <a:latin typeface="+mn-lt"/>
                <a:ea typeface="Calibri"/>
                <a:cs typeface="Calibri"/>
              </a:rPr>
              <a:t>c</a:t>
            </a:r>
            <a:r>
              <a:rPr lang="en-US" sz="1200" spc="5" dirty="0" smtClean="0">
                <a:effectLst/>
                <a:latin typeface="+mn-lt"/>
                <a:ea typeface="Calibri"/>
                <a:cs typeface="Calibri"/>
              </a:rPr>
              <a:t>a</a:t>
            </a:r>
            <a:r>
              <a:rPr lang="en-US" sz="1200" dirty="0" smtClean="0">
                <a:effectLst/>
                <a:latin typeface="+mn-lt"/>
                <a:ea typeface="Calibri"/>
                <a:cs typeface="Calibri"/>
              </a:rPr>
              <a:t>r</a:t>
            </a:r>
            <a:r>
              <a:rPr lang="en-US" sz="1200" spc="-15" dirty="0" smtClean="0">
                <a:effectLst/>
                <a:latin typeface="+mn-lt"/>
                <a:ea typeface="Calibri"/>
                <a:cs typeface="Calibri"/>
              </a:rPr>
              <a:t> </a:t>
            </a:r>
            <a:r>
              <a:rPr lang="en-US" sz="1200" dirty="0" smtClean="0">
                <a:effectLst/>
                <a:latin typeface="+mn-lt"/>
                <a:ea typeface="Calibri"/>
                <a:cs typeface="Calibri"/>
              </a:rPr>
              <a:t>or</a:t>
            </a:r>
            <a:r>
              <a:rPr lang="en-US" sz="1200" spc="-10" dirty="0" smtClean="0">
                <a:effectLst/>
                <a:latin typeface="+mn-lt"/>
                <a:ea typeface="Calibri"/>
                <a:cs typeface="Calibri"/>
              </a:rPr>
              <a:t> </a:t>
            </a:r>
            <a:r>
              <a:rPr lang="en-US" sz="1200" dirty="0" smtClean="0">
                <a:effectLst/>
                <a:latin typeface="+mn-lt"/>
                <a:ea typeface="Calibri"/>
                <a:cs typeface="Calibri"/>
              </a:rPr>
              <a:t>bu</a:t>
            </a:r>
            <a:r>
              <a:rPr lang="en-US" sz="1200" spc="-5" dirty="0" smtClean="0">
                <a:effectLst/>
                <a:latin typeface="+mn-lt"/>
                <a:ea typeface="Calibri"/>
                <a:cs typeface="Calibri"/>
              </a:rPr>
              <a:t>s</a:t>
            </a:r>
            <a:r>
              <a:rPr lang="en-US" sz="1200" dirty="0" smtClean="0">
                <a:effectLst/>
                <a:latin typeface="+mn-lt"/>
                <a:ea typeface="Calibri"/>
                <a:cs typeface="Calibri"/>
              </a:rPr>
              <a:t>-sick</a:t>
            </a:r>
            <a:r>
              <a:rPr lang="en-US" sz="1200" spc="-10" dirty="0" smtClean="0">
                <a:effectLst/>
                <a:latin typeface="+mn-lt"/>
                <a:ea typeface="Calibri"/>
                <a:cs typeface="Calibri"/>
              </a:rPr>
              <a:t> </a:t>
            </a:r>
            <a:r>
              <a:rPr lang="en-US" sz="1200" dirty="0" smtClean="0">
                <a:effectLst/>
                <a:latin typeface="+mn-lt"/>
                <a:ea typeface="Calibri"/>
                <a:cs typeface="Calibri"/>
              </a:rPr>
              <a:t>often</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a:t>
            </a:r>
            <a:r>
              <a:rPr lang="en-US" sz="1200" spc="5" dirty="0" smtClean="0">
                <a:effectLst/>
                <a:latin typeface="+mn-lt"/>
                <a:ea typeface="Calibri"/>
                <a:cs typeface="Calibri"/>
              </a:rPr>
              <a:t>e</a:t>
            </a:r>
            <a:r>
              <a:rPr lang="en-US" sz="1200" dirty="0" smtClean="0">
                <a:effectLst/>
                <a:latin typeface="+mn-lt"/>
                <a:ea typeface="Calibri"/>
                <a:cs typeface="Calibri"/>
              </a:rPr>
              <a:t>come</a:t>
            </a:r>
            <a:r>
              <a:rPr lang="en-US" sz="1200" spc="-35" dirty="0" smtClean="0">
                <a:effectLst/>
                <a:latin typeface="+mn-lt"/>
                <a:ea typeface="Calibri"/>
                <a:cs typeface="Calibri"/>
              </a:rPr>
              <a:t> </a:t>
            </a:r>
            <a:r>
              <a:rPr lang="en-US" sz="1200" dirty="0" smtClean="0">
                <a:effectLst/>
                <a:latin typeface="+mn-lt"/>
                <a:ea typeface="Calibri"/>
                <a:cs typeface="Calibri"/>
              </a:rPr>
              <a:t>up</a:t>
            </a:r>
            <a:r>
              <a:rPr lang="en-US" sz="1200" spc="-10" dirty="0" smtClean="0">
                <a:effectLst/>
                <a:latin typeface="+mn-lt"/>
                <a:ea typeface="Calibri"/>
                <a:cs typeface="Calibri"/>
              </a:rPr>
              <a:t>s</a:t>
            </a:r>
            <a:r>
              <a:rPr lang="en-US" sz="1200" dirty="0" smtClean="0">
                <a:effectLst/>
                <a:latin typeface="+mn-lt"/>
                <a:ea typeface="Calibri"/>
                <a:cs typeface="Calibri"/>
              </a:rPr>
              <a:t>et</a:t>
            </a:r>
            <a:r>
              <a:rPr lang="en-US" sz="1200" spc="-10" dirty="0" smtClean="0">
                <a:effectLst/>
                <a:latin typeface="+mn-lt"/>
                <a:ea typeface="Calibri"/>
                <a:cs typeface="Calibri"/>
              </a:rPr>
              <a:t> </a:t>
            </a:r>
            <a:r>
              <a:rPr lang="en-US" sz="1200" dirty="0" smtClean="0">
                <a:effectLst/>
                <a:latin typeface="+mn-lt"/>
                <a:ea typeface="Calibri"/>
                <a:cs typeface="Calibri"/>
              </a:rPr>
              <a:t>in loud </a:t>
            </a:r>
            <a:r>
              <a:rPr lang="en-US" sz="1200" spc="-5" dirty="0" smtClean="0">
                <a:effectLst/>
                <a:latin typeface="+mn-lt"/>
                <a:ea typeface="Calibri"/>
                <a:cs typeface="Calibri"/>
              </a:rPr>
              <a:t>o</a:t>
            </a:r>
            <a:r>
              <a:rPr lang="en-US" sz="1200" dirty="0" smtClean="0">
                <a:effectLst/>
                <a:latin typeface="+mn-lt"/>
                <a:ea typeface="Calibri"/>
                <a:cs typeface="Calibri"/>
              </a:rPr>
              <a:t>r crowded pla</a:t>
            </a:r>
            <a:r>
              <a:rPr lang="en-US" sz="1200" spc="5" dirty="0" smtClean="0">
                <a:effectLst/>
                <a:latin typeface="+mn-lt"/>
                <a:ea typeface="Calibri"/>
                <a:cs typeface="Calibri"/>
              </a:rPr>
              <a:t>c</a:t>
            </a:r>
            <a:r>
              <a:rPr lang="en-US" sz="1200" dirty="0" smtClean="0">
                <a:effectLst/>
                <a:latin typeface="+mn-lt"/>
                <a:ea typeface="Calibri"/>
                <a:cs typeface="Calibri"/>
              </a:rPr>
              <a:t>es</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Startle</a:t>
            </a:r>
            <a:r>
              <a:rPr lang="en-US" sz="1200" spc="-5" dirty="0" smtClean="0">
                <a:effectLst/>
                <a:latin typeface="+mn-lt"/>
                <a:ea typeface="Calibri"/>
                <a:cs typeface="Calibri"/>
              </a:rPr>
              <a:t> </a:t>
            </a:r>
            <a:r>
              <a:rPr lang="en-US" sz="1200" dirty="0" smtClean="0">
                <a:effectLst/>
                <a:latin typeface="+mn-lt"/>
                <a:ea typeface="Calibri"/>
                <a:cs typeface="Calibri"/>
              </a:rPr>
              <a:t>easi</a:t>
            </a:r>
            <a:r>
              <a:rPr lang="en-US" sz="1200" spc="-10" dirty="0" smtClean="0">
                <a:effectLst/>
                <a:latin typeface="+mn-lt"/>
                <a:ea typeface="Calibri"/>
                <a:cs typeface="Calibri"/>
              </a:rPr>
              <a:t>l</a:t>
            </a:r>
            <a:r>
              <a:rPr lang="en-US" sz="1200" dirty="0" smtClean="0">
                <a:effectLst/>
                <a:latin typeface="+mn-lt"/>
                <a:ea typeface="Calibri"/>
                <a:cs typeface="Calibri"/>
              </a:rPr>
              <a:t>y</a:t>
            </a:r>
            <a:r>
              <a:rPr lang="en-US" sz="1200" spc="-5" dirty="0" smtClean="0">
                <a:effectLst/>
                <a:latin typeface="+mn-lt"/>
                <a:ea typeface="Calibri"/>
                <a:cs typeface="Calibri"/>
              </a:rPr>
              <a:t> </a:t>
            </a:r>
            <a:r>
              <a:rPr lang="en-US" sz="1200" dirty="0" smtClean="0">
                <a:effectLst/>
                <a:latin typeface="+mn-lt"/>
                <a:ea typeface="Calibri"/>
                <a:cs typeface="Calibri"/>
              </a:rPr>
              <a:t>to </a:t>
            </a:r>
            <a:r>
              <a:rPr lang="en-US" sz="1200" spc="-5" dirty="0" smtClean="0">
                <a:effectLst/>
                <a:latin typeface="+mn-lt"/>
                <a:ea typeface="Calibri"/>
                <a:cs typeface="Calibri"/>
              </a:rPr>
              <a:t>s</a:t>
            </a:r>
            <a:r>
              <a:rPr lang="en-US" sz="1200" dirty="0" smtClean="0">
                <a:effectLst/>
                <a:latin typeface="+mn-lt"/>
                <a:ea typeface="Calibri"/>
                <a:cs typeface="Calibri"/>
              </a:rPr>
              <a:t>ound and/</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cover</a:t>
            </a:r>
            <a:r>
              <a:rPr lang="en-US" sz="1200" spc="-20" dirty="0" smtClean="0">
                <a:effectLst/>
                <a:latin typeface="+mn-lt"/>
                <a:ea typeface="Calibri"/>
                <a:cs typeface="Calibri"/>
              </a:rPr>
              <a:t> </a:t>
            </a:r>
            <a:r>
              <a:rPr lang="en-US" sz="1200" dirty="0" smtClean="0">
                <a:effectLst/>
                <a:latin typeface="+mn-lt"/>
                <a:ea typeface="Calibri"/>
                <a:cs typeface="Calibri"/>
              </a:rPr>
              <a:t>his ears</a:t>
            </a:r>
            <a:r>
              <a:rPr lang="en-US" sz="1200" spc="-20" dirty="0" smtClean="0">
                <a:effectLst/>
                <a:latin typeface="+mn-lt"/>
                <a:ea typeface="Calibri"/>
                <a:cs typeface="Calibri"/>
              </a:rPr>
              <a:t> </a:t>
            </a:r>
            <a:r>
              <a:rPr lang="en-US" sz="1200" dirty="0" smtClean="0">
                <a:effectLst/>
                <a:latin typeface="+mn-lt"/>
                <a:ea typeface="Calibri"/>
                <a:cs typeface="Calibri"/>
              </a:rPr>
              <a:t>to</a:t>
            </a:r>
            <a:r>
              <a:rPr lang="en-US" sz="1200" spc="-5" dirty="0" smtClean="0">
                <a:effectLst/>
                <a:latin typeface="+mn-lt"/>
                <a:ea typeface="Calibri"/>
                <a:cs typeface="Calibri"/>
              </a:rPr>
              <a:t> </a:t>
            </a:r>
            <a:r>
              <a:rPr lang="en-US" sz="1200" spc="5" dirty="0" smtClean="0">
                <a:effectLst/>
                <a:latin typeface="+mn-lt"/>
                <a:ea typeface="Calibri"/>
                <a:cs typeface="Calibri"/>
              </a:rPr>
              <a:t>s</a:t>
            </a:r>
            <a:r>
              <a:rPr lang="en-US" sz="1200" dirty="0" smtClean="0">
                <a:effectLst/>
                <a:latin typeface="+mn-lt"/>
                <a:ea typeface="Calibri"/>
                <a:cs typeface="Calibri"/>
              </a:rPr>
              <a:t>ounds other</a:t>
            </a:r>
            <a:r>
              <a:rPr lang="en-US" sz="1200" spc="-25" dirty="0" smtClean="0">
                <a:effectLst/>
                <a:latin typeface="+mn-lt"/>
                <a:ea typeface="Calibri"/>
                <a:cs typeface="Calibri"/>
              </a:rPr>
              <a:t> </a:t>
            </a:r>
            <a:r>
              <a:rPr lang="en-US" sz="1200" dirty="0" smtClean="0">
                <a:effectLst/>
                <a:latin typeface="+mn-lt"/>
                <a:ea typeface="Calibri"/>
                <a:cs typeface="Calibri"/>
              </a:rPr>
              <a:t>childr</a:t>
            </a:r>
            <a:r>
              <a:rPr lang="en-US" sz="1200" spc="5" dirty="0" smtClean="0">
                <a:effectLst/>
                <a:latin typeface="+mn-lt"/>
                <a:ea typeface="Calibri"/>
                <a:cs typeface="Calibri"/>
              </a:rPr>
              <a:t>e</a:t>
            </a:r>
            <a:r>
              <a:rPr lang="en-US" sz="1200" dirty="0" smtClean="0">
                <a:effectLst/>
                <a:latin typeface="+mn-lt"/>
                <a:ea typeface="Calibri"/>
                <a:cs typeface="Calibri"/>
              </a:rPr>
              <a:t>n</a:t>
            </a:r>
            <a:r>
              <a:rPr lang="en-US" sz="1200" spc="-15" dirty="0" smtClean="0">
                <a:effectLst/>
                <a:latin typeface="+mn-lt"/>
                <a:ea typeface="Calibri"/>
                <a:cs typeface="Calibri"/>
              </a:rPr>
              <a:t> </a:t>
            </a:r>
            <a:r>
              <a:rPr lang="en-US" sz="1200" dirty="0" smtClean="0">
                <a:effectLst/>
                <a:latin typeface="+mn-lt"/>
                <a:ea typeface="Calibri"/>
                <a:cs typeface="Calibri"/>
              </a:rPr>
              <a:t>tolerate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verly</a:t>
            </a:r>
            <a:r>
              <a:rPr lang="en-US" sz="1200" spc="-20" dirty="0" smtClean="0">
                <a:effectLst/>
                <a:latin typeface="+mn-lt"/>
                <a:ea typeface="Calibri"/>
                <a:cs typeface="Calibri"/>
              </a:rPr>
              <a:t> </a:t>
            </a:r>
            <a:r>
              <a:rPr lang="en-US" sz="1200" dirty="0" smtClean="0">
                <a:effectLst/>
                <a:latin typeface="+mn-lt"/>
                <a:ea typeface="Calibri"/>
                <a:cs typeface="Calibri"/>
              </a:rPr>
              <a:t>s</a:t>
            </a:r>
            <a:r>
              <a:rPr lang="en-US" sz="1200" spc="-5" dirty="0" smtClean="0">
                <a:effectLst/>
                <a:latin typeface="+mn-lt"/>
                <a:ea typeface="Calibri"/>
                <a:cs typeface="Calibri"/>
              </a:rPr>
              <a:t>e</a:t>
            </a:r>
            <a:r>
              <a:rPr lang="en-US" sz="1200" dirty="0" smtClean="0">
                <a:effectLst/>
                <a:latin typeface="+mn-lt"/>
                <a:ea typeface="Calibri"/>
                <a:cs typeface="Calibri"/>
              </a:rPr>
              <a:t>nsiti</a:t>
            </a:r>
            <a:r>
              <a:rPr lang="en-US" sz="1200" spc="-5" dirty="0" smtClean="0">
                <a:effectLst/>
                <a:latin typeface="+mn-lt"/>
                <a:ea typeface="Calibri"/>
                <a:cs typeface="Calibri"/>
              </a:rPr>
              <a:t>v</a:t>
            </a:r>
            <a:r>
              <a:rPr lang="en-US" sz="1200" dirty="0" smtClean="0">
                <a:effectLst/>
                <a:latin typeface="+mn-lt"/>
                <a:ea typeface="Calibri"/>
                <a:cs typeface="Calibri"/>
              </a:rPr>
              <a:t>e</a:t>
            </a:r>
            <a:r>
              <a:rPr lang="en-US" sz="1200" spc="-20" dirty="0" smtClean="0">
                <a:effectLst/>
                <a:latin typeface="+mn-lt"/>
                <a:ea typeface="Calibri"/>
                <a:cs typeface="Calibri"/>
              </a:rPr>
              <a:t> </a:t>
            </a:r>
            <a:r>
              <a:rPr lang="en-US" sz="1200" dirty="0" smtClean="0">
                <a:effectLst/>
                <a:latin typeface="+mn-lt"/>
                <a:ea typeface="Calibri"/>
                <a:cs typeface="Calibri"/>
              </a:rPr>
              <a:t>to the</a:t>
            </a:r>
            <a:r>
              <a:rPr lang="en-US" sz="1200" spc="-5" dirty="0" smtClean="0">
                <a:effectLst/>
                <a:latin typeface="+mn-lt"/>
                <a:ea typeface="Calibri"/>
                <a:cs typeface="Calibri"/>
              </a:rPr>
              <a:t> </a:t>
            </a:r>
            <a:r>
              <a:rPr lang="en-US" sz="1200" spc="5" dirty="0" smtClean="0">
                <a:effectLst/>
                <a:latin typeface="+mn-lt"/>
                <a:ea typeface="Calibri"/>
                <a:cs typeface="Calibri"/>
              </a:rPr>
              <a:t>s</a:t>
            </a:r>
            <a:r>
              <a:rPr lang="en-US" sz="1200" dirty="0" smtClean="0">
                <a:effectLst/>
                <a:latin typeface="+mn-lt"/>
                <a:ea typeface="Calibri"/>
                <a:cs typeface="Calibri"/>
              </a:rPr>
              <a:t>un, floresc</a:t>
            </a:r>
            <a:r>
              <a:rPr lang="en-US" sz="1200" spc="5" dirty="0" smtClean="0">
                <a:effectLst/>
                <a:latin typeface="+mn-lt"/>
                <a:ea typeface="Calibri"/>
                <a:cs typeface="Calibri"/>
              </a:rPr>
              <a:t>e</a:t>
            </a:r>
            <a:r>
              <a:rPr lang="en-US" sz="1200" dirty="0" smtClean="0">
                <a:effectLst/>
                <a:latin typeface="+mn-lt"/>
                <a:ea typeface="Calibri"/>
                <a:cs typeface="Calibri"/>
              </a:rPr>
              <a:t>nt</a:t>
            </a:r>
            <a:r>
              <a:rPr lang="en-US" sz="1200" spc="-30" dirty="0" smtClean="0">
                <a:effectLst/>
                <a:latin typeface="+mn-lt"/>
                <a:ea typeface="Calibri"/>
                <a:cs typeface="Calibri"/>
              </a:rPr>
              <a:t> </a:t>
            </a:r>
            <a:r>
              <a:rPr lang="en-US" sz="1200" dirty="0" smtClean="0">
                <a:effectLst/>
                <a:latin typeface="+mn-lt"/>
                <a:ea typeface="Calibri"/>
                <a:cs typeface="Calibri"/>
              </a:rPr>
              <a:t>lighting</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bright lighting</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Have</a:t>
            </a:r>
            <a:r>
              <a:rPr lang="en-US" sz="1200" spc="-10" dirty="0" smtClean="0">
                <a:effectLst/>
                <a:latin typeface="+mn-lt"/>
                <a:ea typeface="Calibri"/>
                <a:cs typeface="Calibri"/>
              </a:rPr>
              <a:t> </a:t>
            </a:r>
            <a:r>
              <a:rPr lang="en-US" sz="1200" dirty="0" smtClean="0">
                <a:effectLst/>
                <a:latin typeface="+mn-lt"/>
                <a:ea typeface="Calibri"/>
                <a:cs typeface="Calibri"/>
              </a:rPr>
              <a:t>difficu</a:t>
            </a:r>
            <a:r>
              <a:rPr lang="en-US" sz="1200" spc="-5" dirty="0" smtClean="0">
                <a:effectLst/>
                <a:latin typeface="+mn-lt"/>
                <a:ea typeface="Calibri"/>
                <a:cs typeface="Calibri"/>
              </a:rPr>
              <a:t>l</a:t>
            </a:r>
            <a:r>
              <a:rPr lang="en-US" sz="1200" dirty="0" smtClean="0">
                <a:effectLst/>
                <a:latin typeface="+mn-lt"/>
                <a:ea typeface="Calibri"/>
                <a:cs typeface="Calibri"/>
              </a:rPr>
              <a:t>ty</a:t>
            </a:r>
            <a:r>
              <a:rPr lang="en-US" sz="1200" spc="-10" dirty="0" smtClean="0">
                <a:effectLst/>
                <a:latin typeface="+mn-lt"/>
                <a:ea typeface="Calibri"/>
                <a:cs typeface="Calibri"/>
              </a:rPr>
              <a:t> </a:t>
            </a:r>
            <a:r>
              <a:rPr lang="en-US" sz="1200" dirty="0" smtClean="0">
                <a:effectLst/>
                <a:latin typeface="+mn-lt"/>
                <a:ea typeface="Calibri"/>
                <a:cs typeface="Calibri"/>
              </a:rPr>
              <a:t>with chan</a:t>
            </a:r>
            <a:r>
              <a:rPr lang="en-US" sz="1200" spc="-5" dirty="0" smtClean="0">
                <a:effectLst/>
                <a:latin typeface="+mn-lt"/>
                <a:ea typeface="Calibri"/>
                <a:cs typeface="Calibri"/>
              </a:rPr>
              <a:t>g</a:t>
            </a:r>
            <a:r>
              <a:rPr lang="en-US" sz="1200" dirty="0" smtClean="0">
                <a:effectLst/>
                <a:latin typeface="+mn-lt"/>
                <a:ea typeface="Calibri"/>
                <a:cs typeface="Calibri"/>
              </a:rPr>
              <a:t>es</a:t>
            </a:r>
            <a:r>
              <a:rPr lang="en-US" sz="1200" spc="-10" dirty="0" smtClean="0">
                <a:effectLst/>
                <a:latin typeface="+mn-lt"/>
                <a:ea typeface="Calibri"/>
                <a:cs typeface="Calibri"/>
              </a:rPr>
              <a:t> </a:t>
            </a:r>
            <a:r>
              <a:rPr lang="en-US" sz="1200" dirty="0" smtClean="0">
                <a:effectLst/>
                <a:latin typeface="+mn-lt"/>
                <a:ea typeface="Calibri"/>
                <a:cs typeface="Calibri"/>
              </a:rPr>
              <a:t>in routine,</a:t>
            </a:r>
            <a:r>
              <a:rPr lang="en-US" sz="1200" spc="-15" dirty="0" smtClean="0">
                <a:effectLst/>
                <a:latin typeface="+mn-lt"/>
                <a:ea typeface="Calibri"/>
                <a:cs typeface="Calibri"/>
              </a:rPr>
              <a:t> </a:t>
            </a:r>
            <a:r>
              <a:rPr lang="en-US" sz="1200" dirty="0" smtClean="0">
                <a:effectLst/>
                <a:latin typeface="+mn-lt"/>
                <a:ea typeface="Calibri"/>
                <a:cs typeface="Calibri"/>
              </a:rPr>
              <a:t>transitions</a:t>
            </a:r>
            <a:r>
              <a:rPr lang="en-US" sz="1200" spc="-5" dirty="0" smtClean="0">
                <a:effectLst/>
                <a:latin typeface="+mn-lt"/>
                <a:ea typeface="Calibri"/>
                <a:cs typeface="Calibri"/>
              </a:rPr>
              <a:t> </a:t>
            </a:r>
            <a:r>
              <a:rPr lang="en-US" sz="1200" dirty="0" smtClean="0">
                <a:effectLst/>
                <a:latin typeface="+mn-lt"/>
                <a:ea typeface="Calibri"/>
                <a:cs typeface="Calibri"/>
              </a:rPr>
              <a:t>and unpredi</a:t>
            </a:r>
            <a:r>
              <a:rPr lang="en-US" sz="1200" spc="5" dirty="0" smtClean="0">
                <a:effectLst/>
                <a:latin typeface="+mn-lt"/>
                <a:ea typeface="Calibri"/>
                <a:cs typeface="Calibri"/>
              </a:rPr>
              <a:t>c</a:t>
            </a:r>
            <a:r>
              <a:rPr lang="en-US" sz="1200" dirty="0" smtClean="0">
                <a:effectLst/>
                <a:latin typeface="+mn-lt"/>
                <a:ea typeface="Calibri"/>
                <a:cs typeface="Calibri"/>
              </a:rPr>
              <a:t>tability</a:t>
            </a:r>
          </a:p>
          <a:p>
            <a:pPr marL="508000" marR="0">
              <a:lnSpc>
                <a:spcPct val="115000"/>
              </a:lnSpc>
              <a:spcBef>
                <a:spcPts val="120"/>
              </a:spcBef>
              <a:spcAft>
                <a:spcPts val="0"/>
              </a:spcAft>
              <a:tabLst>
                <a:tab pos="736600" algn="l"/>
              </a:tabLst>
            </a:pPr>
            <a:r>
              <a:rPr lang="en-US" sz="1200" dirty="0" smtClean="0">
                <a:effectLst/>
                <a:latin typeface="+mn-lt"/>
                <a:ea typeface="Calibri"/>
                <a:cs typeface="Calibri"/>
              </a:rPr>
              <a:t>More information on this can be found on page 5 of the Toolkit</a:t>
            </a:r>
            <a:endParaRPr lang="en-US" sz="110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18</a:t>
            </a:fld>
            <a:endParaRPr lang="en-US"/>
          </a:p>
        </p:txBody>
      </p:sp>
    </p:spTree>
    <p:extLst>
      <p:ext uri="{BB962C8B-B14F-4D97-AF65-F5344CB8AC3E}">
        <p14:creationId xmlns:p14="http://schemas.microsoft.com/office/powerpoint/2010/main" val="1970773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508000" marR="0">
              <a:lnSpc>
                <a:spcPct val="115000"/>
              </a:lnSpc>
              <a:spcBef>
                <a:spcPts val="0"/>
              </a:spcBef>
              <a:spcAft>
                <a:spcPts val="0"/>
              </a:spcAft>
              <a:tabLst>
                <a:tab pos="736600" algn="l"/>
              </a:tabLst>
            </a:pPr>
            <a:r>
              <a:rPr lang="en-US" sz="1200" b="1" dirty="0" smtClean="0">
                <a:effectLst/>
                <a:latin typeface="Times New Roman"/>
                <a:ea typeface="Times New Roman"/>
                <a:cs typeface="Times New Roman"/>
              </a:rPr>
              <a:t>See handout in handout packet</a:t>
            </a:r>
          </a:p>
          <a:p>
            <a:pPr marL="508000" marR="0">
              <a:lnSpc>
                <a:spcPct val="115000"/>
              </a:lnSpc>
              <a:spcBef>
                <a:spcPts val="0"/>
              </a:spcBef>
              <a:spcAft>
                <a:spcPts val="0"/>
              </a:spcAft>
              <a:tabLst>
                <a:tab pos="736600" algn="l"/>
              </a:tabLst>
            </a:pPr>
            <a:r>
              <a:rPr lang="en-US" sz="1200" dirty="0" smtClean="0">
                <a:effectLst/>
                <a:latin typeface="Times New Roman"/>
                <a:ea typeface="Times New Roman"/>
                <a:cs typeface="Times New Roman"/>
              </a:rPr>
              <a:t>Children</a:t>
            </a:r>
            <a:r>
              <a:rPr lang="en-US" sz="1200" baseline="0" dirty="0" smtClean="0">
                <a:effectLst/>
                <a:latin typeface="Times New Roman"/>
                <a:ea typeface="Times New Roman"/>
                <a:cs typeface="Times New Roman"/>
              </a:rPr>
              <a:t> with this reaction may</a:t>
            </a:r>
            <a:r>
              <a:rPr lang="en-US" sz="1200" dirty="0" smtClean="0">
                <a:effectLst/>
                <a:latin typeface="Times New Roman"/>
                <a:ea typeface="Times New Roman"/>
                <a:cs typeface="Times New Roman"/>
              </a:rPr>
              <a:t>:</a:t>
            </a:r>
          </a:p>
          <a:p>
            <a:pPr marL="508000" marR="0">
              <a:lnSpc>
                <a:spcPct val="115000"/>
              </a:lnSpc>
              <a:spcBef>
                <a:spcPts val="0"/>
              </a:spcBef>
              <a:spcAft>
                <a:spcPts val="0"/>
              </a:spcAft>
              <a:tabLst>
                <a:tab pos="736600" algn="l"/>
              </a:tabLst>
            </a:pPr>
            <a:r>
              <a:rPr lang="en-US" sz="1200" dirty="0" smtClean="0">
                <a:effectLst/>
                <a:latin typeface="Times New Roman"/>
                <a:ea typeface="Times New Roman"/>
                <a:cs typeface="Times New Roman"/>
              </a:rPr>
              <a:t> •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sensitive</a:t>
            </a:r>
            <a:r>
              <a:rPr lang="en-US" sz="1200" spc="-15" dirty="0" smtClean="0">
                <a:effectLst/>
                <a:latin typeface="+mn-lt"/>
                <a:ea typeface="Calibri"/>
                <a:cs typeface="Calibri"/>
              </a:rPr>
              <a:t> </a:t>
            </a:r>
            <a:r>
              <a:rPr lang="en-US" sz="1200" dirty="0" smtClean="0">
                <a:effectLst/>
                <a:latin typeface="+mn-lt"/>
                <a:ea typeface="Calibri"/>
                <a:cs typeface="Calibri"/>
              </a:rPr>
              <a:t>to textur</a:t>
            </a:r>
            <a:r>
              <a:rPr lang="en-US" sz="1200" spc="5" dirty="0" smtClean="0">
                <a:effectLst/>
                <a:latin typeface="+mn-lt"/>
                <a:ea typeface="Calibri"/>
                <a:cs typeface="Calibri"/>
              </a:rPr>
              <a:t>e</a:t>
            </a:r>
            <a:r>
              <a:rPr lang="en-US" sz="1200" dirty="0" smtClean="0">
                <a:effectLst/>
                <a:latin typeface="+mn-lt"/>
                <a:ea typeface="Calibri"/>
                <a:cs typeface="Calibri"/>
              </a:rPr>
              <a:t>s</a:t>
            </a:r>
            <a:r>
              <a:rPr lang="en-US" sz="1200" spc="-35"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tags</a:t>
            </a:r>
            <a:r>
              <a:rPr lang="en-US" sz="1200" spc="-20" dirty="0" smtClean="0">
                <a:effectLst/>
                <a:latin typeface="+mn-lt"/>
                <a:ea typeface="Calibri"/>
                <a:cs typeface="Calibri"/>
              </a:rPr>
              <a:t> </a:t>
            </a:r>
            <a:r>
              <a:rPr lang="en-US" sz="1200" dirty="0" smtClean="0">
                <a:effectLst/>
                <a:latin typeface="+mn-lt"/>
                <a:ea typeface="Calibri"/>
                <a:cs typeface="Calibri"/>
              </a:rPr>
              <a:t>in</a:t>
            </a:r>
            <a:r>
              <a:rPr lang="en-US" sz="1200" spc="-5" dirty="0" smtClean="0">
                <a:effectLst/>
                <a:latin typeface="+mn-lt"/>
                <a:ea typeface="Calibri"/>
                <a:cs typeface="Calibri"/>
              </a:rPr>
              <a:t> </a:t>
            </a:r>
            <a:r>
              <a:rPr lang="en-US" sz="1200" dirty="0" smtClean="0">
                <a:effectLst/>
                <a:latin typeface="+mn-lt"/>
                <a:ea typeface="Calibri"/>
                <a:cs typeface="Calibri"/>
              </a:rPr>
              <a:t>clothing and h</a:t>
            </a:r>
            <a:r>
              <a:rPr lang="en-US" sz="1200" spc="5" dirty="0" smtClean="0">
                <a:effectLst/>
                <a:latin typeface="+mn-lt"/>
                <a:ea typeface="Calibri"/>
                <a:cs typeface="Calibri"/>
              </a:rPr>
              <a:t>a</a:t>
            </a:r>
            <a:r>
              <a:rPr lang="en-US" sz="1200" dirty="0" smtClean="0">
                <a:effectLst/>
                <a:latin typeface="+mn-lt"/>
                <a:ea typeface="Calibri"/>
                <a:cs typeface="Calibri"/>
              </a:rPr>
              <a:t>ve</a:t>
            </a:r>
            <a:r>
              <a:rPr lang="en-US" sz="1200" spc="-10" dirty="0" smtClean="0">
                <a:effectLst/>
                <a:latin typeface="+mn-lt"/>
                <a:ea typeface="Calibri"/>
                <a:cs typeface="Calibri"/>
              </a:rPr>
              <a:t> </a:t>
            </a:r>
            <a:r>
              <a:rPr lang="en-US" sz="1200" dirty="0" smtClean="0">
                <a:effectLst/>
                <a:latin typeface="+mn-lt"/>
                <a:ea typeface="Calibri"/>
                <a:cs typeface="Calibri"/>
              </a:rPr>
              <a:t>a limi</a:t>
            </a:r>
            <a:r>
              <a:rPr lang="en-US" sz="1200" spc="-5" dirty="0" smtClean="0">
                <a:effectLst/>
                <a:latin typeface="+mn-lt"/>
                <a:ea typeface="Calibri"/>
                <a:cs typeface="Calibri"/>
              </a:rPr>
              <a:t>t</a:t>
            </a:r>
            <a:r>
              <a:rPr lang="en-US" sz="1200" dirty="0" smtClean="0">
                <a:effectLst/>
                <a:latin typeface="+mn-lt"/>
                <a:ea typeface="Calibri"/>
                <a:cs typeface="Calibri"/>
              </a:rPr>
              <a:t>ed</a:t>
            </a:r>
            <a:r>
              <a:rPr lang="en-US" sz="1200" spc="-15" dirty="0" smtClean="0">
                <a:effectLst/>
                <a:latin typeface="+mn-lt"/>
                <a:ea typeface="Calibri"/>
                <a:cs typeface="Calibri"/>
              </a:rPr>
              <a:t> </a:t>
            </a:r>
            <a:r>
              <a:rPr lang="en-US" sz="1200" dirty="0" smtClean="0">
                <a:effectLst/>
                <a:latin typeface="+mn-lt"/>
                <a:ea typeface="Calibri"/>
                <a:cs typeface="Calibri"/>
              </a:rPr>
              <a:t>ward</a:t>
            </a:r>
            <a:r>
              <a:rPr lang="en-US" sz="1200" spc="5" dirty="0" smtClean="0">
                <a:effectLst/>
                <a:latin typeface="+mn-lt"/>
                <a:ea typeface="Calibri"/>
                <a:cs typeface="Calibri"/>
              </a:rPr>
              <a:t>r</a:t>
            </a:r>
            <a:r>
              <a:rPr lang="en-US" sz="1200" dirty="0" smtClean="0">
                <a:effectLst/>
                <a:latin typeface="+mn-lt"/>
                <a:ea typeface="Calibri"/>
                <a:cs typeface="Calibri"/>
              </a:rPr>
              <a:t>obe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Have</a:t>
            </a:r>
            <a:r>
              <a:rPr lang="en-US" sz="1200" spc="-10" dirty="0" smtClean="0">
                <a:effectLst/>
                <a:latin typeface="+mn-lt"/>
                <a:ea typeface="Calibri"/>
                <a:cs typeface="Calibri"/>
              </a:rPr>
              <a:t> </a:t>
            </a:r>
            <a:r>
              <a:rPr lang="en-US" sz="1200" dirty="0" smtClean="0">
                <a:effectLst/>
                <a:latin typeface="+mn-lt"/>
                <a:ea typeface="Calibri"/>
                <a:cs typeface="Calibri"/>
              </a:rPr>
              <a:t>a limi</a:t>
            </a:r>
            <a:r>
              <a:rPr lang="en-US" sz="1200" spc="-5" dirty="0" smtClean="0">
                <a:effectLst/>
                <a:latin typeface="+mn-lt"/>
                <a:ea typeface="Calibri"/>
                <a:cs typeface="Calibri"/>
              </a:rPr>
              <a:t>t</a:t>
            </a:r>
            <a:r>
              <a:rPr lang="en-US" sz="1200" spc="5" dirty="0" smtClean="0">
                <a:effectLst/>
                <a:latin typeface="+mn-lt"/>
                <a:ea typeface="Calibri"/>
                <a:cs typeface="Calibri"/>
              </a:rPr>
              <a:t>e</a:t>
            </a:r>
            <a:r>
              <a:rPr lang="en-US" sz="1200" dirty="0" smtClean="0">
                <a:effectLst/>
                <a:latin typeface="+mn-lt"/>
                <a:ea typeface="Calibri"/>
                <a:cs typeface="Calibri"/>
              </a:rPr>
              <a:t>d</a:t>
            </a:r>
            <a:r>
              <a:rPr lang="en-US" sz="1200" spc="-10" dirty="0" smtClean="0">
                <a:effectLst/>
                <a:latin typeface="+mn-lt"/>
                <a:ea typeface="Calibri"/>
                <a:cs typeface="Calibri"/>
              </a:rPr>
              <a:t> </a:t>
            </a:r>
            <a:r>
              <a:rPr lang="en-US" sz="1200" dirty="0" smtClean="0">
                <a:effectLst/>
                <a:latin typeface="+mn-lt"/>
                <a:ea typeface="Calibri"/>
                <a:cs typeface="Calibri"/>
              </a:rPr>
              <a:t>diet</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prone to</a:t>
            </a:r>
            <a:r>
              <a:rPr lang="en-US" sz="1200" spc="-5" dirty="0" smtClean="0">
                <a:effectLst/>
                <a:latin typeface="+mn-lt"/>
                <a:ea typeface="Calibri"/>
                <a:cs typeface="Calibri"/>
              </a:rPr>
              <a:t> </a:t>
            </a:r>
            <a:r>
              <a:rPr lang="en-US" sz="1200" dirty="0" smtClean="0">
                <a:effectLst/>
                <a:latin typeface="+mn-lt"/>
                <a:ea typeface="Calibri"/>
                <a:cs typeface="Calibri"/>
              </a:rPr>
              <a:t>fighting</a:t>
            </a:r>
            <a:r>
              <a:rPr lang="en-US" sz="1200" spc="-5" dirty="0" smtClean="0">
                <a:effectLst/>
                <a:latin typeface="+mn-lt"/>
                <a:ea typeface="Calibri"/>
                <a:cs typeface="Calibri"/>
              </a:rPr>
              <a:t> </a:t>
            </a:r>
            <a:r>
              <a:rPr lang="en-US" sz="1200" dirty="0" smtClean="0">
                <a:effectLst/>
                <a:latin typeface="+mn-lt"/>
                <a:ea typeface="Calibri"/>
                <a:cs typeface="Calibri"/>
              </a:rPr>
              <a:t>while</a:t>
            </a:r>
            <a:r>
              <a:rPr lang="en-US" sz="1200" spc="-5" dirty="0" smtClean="0">
                <a:effectLst/>
                <a:latin typeface="+mn-lt"/>
                <a:ea typeface="Calibri"/>
                <a:cs typeface="Calibri"/>
              </a:rPr>
              <a:t> </a:t>
            </a:r>
            <a:r>
              <a:rPr lang="en-US" sz="1200" dirty="0" smtClean="0">
                <a:effectLst/>
                <a:latin typeface="+mn-lt"/>
                <a:ea typeface="Calibri"/>
                <a:cs typeface="Calibri"/>
              </a:rPr>
              <a:t>waiting in line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dirty="0" smtClean="0">
                <a:effectLst/>
                <a:latin typeface="+mn-lt"/>
                <a:ea typeface="Calibri"/>
                <a:cs typeface="Calibri"/>
              </a:rPr>
              <a:t>scared</a:t>
            </a:r>
            <a:r>
              <a:rPr lang="en-US" sz="1200" spc="-3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n stairs</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el</a:t>
            </a:r>
            <a:r>
              <a:rPr lang="en-US" sz="1200" spc="5" dirty="0" smtClean="0">
                <a:effectLst/>
                <a:latin typeface="+mn-lt"/>
                <a:ea typeface="Calibri"/>
                <a:cs typeface="Calibri"/>
              </a:rPr>
              <a:t>e</a:t>
            </a:r>
            <a:r>
              <a:rPr lang="en-US" sz="1200" dirty="0" smtClean="0">
                <a:effectLst/>
                <a:latin typeface="+mn-lt"/>
                <a:ea typeface="Calibri"/>
                <a:cs typeface="Calibri"/>
              </a:rPr>
              <a:t>vat</a:t>
            </a:r>
            <a:r>
              <a:rPr lang="en-US" sz="1200" spc="-5" dirty="0" smtClean="0">
                <a:effectLst/>
                <a:latin typeface="+mn-lt"/>
                <a:ea typeface="Calibri"/>
                <a:cs typeface="Calibri"/>
              </a:rPr>
              <a:t>o</a:t>
            </a:r>
            <a:r>
              <a:rPr lang="en-US" sz="1200" dirty="0" smtClean="0">
                <a:effectLst/>
                <a:latin typeface="+mn-lt"/>
                <a:ea typeface="Calibri"/>
                <a:cs typeface="Calibri"/>
              </a:rPr>
              <a:t>rs</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Get</a:t>
            </a:r>
            <a:r>
              <a:rPr lang="en-US" sz="1200" spc="-15" dirty="0" smtClean="0">
                <a:effectLst/>
                <a:latin typeface="+mn-lt"/>
                <a:ea typeface="Calibri"/>
                <a:cs typeface="Calibri"/>
              </a:rPr>
              <a:t> </a:t>
            </a:r>
            <a:r>
              <a:rPr lang="en-US" sz="1200" dirty="0" smtClean="0">
                <a:effectLst/>
                <a:latin typeface="+mn-lt"/>
                <a:ea typeface="Calibri"/>
                <a:cs typeface="Calibri"/>
              </a:rPr>
              <a:t>c</a:t>
            </a:r>
            <a:r>
              <a:rPr lang="en-US" sz="1200" spc="5" dirty="0" smtClean="0">
                <a:effectLst/>
                <a:latin typeface="+mn-lt"/>
                <a:ea typeface="Calibri"/>
                <a:cs typeface="Calibri"/>
              </a:rPr>
              <a:t>a</a:t>
            </a:r>
            <a:r>
              <a:rPr lang="en-US" sz="1200" dirty="0" smtClean="0">
                <a:effectLst/>
                <a:latin typeface="+mn-lt"/>
                <a:ea typeface="Calibri"/>
                <a:cs typeface="Calibri"/>
              </a:rPr>
              <a:t>r</a:t>
            </a:r>
            <a:r>
              <a:rPr lang="en-US" sz="1200" spc="-15" dirty="0" smtClean="0">
                <a:effectLst/>
                <a:latin typeface="+mn-lt"/>
                <a:ea typeface="Calibri"/>
                <a:cs typeface="Calibri"/>
              </a:rPr>
              <a:t> </a:t>
            </a:r>
            <a:r>
              <a:rPr lang="en-US" sz="1200" dirty="0" smtClean="0">
                <a:effectLst/>
                <a:latin typeface="+mn-lt"/>
                <a:ea typeface="Calibri"/>
                <a:cs typeface="Calibri"/>
              </a:rPr>
              <a:t>or</a:t>
            </a:r>
            <a:r>
              <a:rPr lang="en-US" sz="1200" spc="-10" dirty="0" smtClean="0">
                <a:effectLst/>
                <a:latin typeface="+mn-lt"/>
                <a:ea typeface="Calibri"/>
                <a:cs typeface="Calibri"/>
              </a:rPr>
              <a:t> </a:t>
            </a:r>
            <a:r>
              <a:rPr lang="en-US" sz="1200" dirty="0" smtClean="0">
                <a:effectLst/>
                <a:latin typeface="+mn-lt"/>
                <a:ea typeface="Calibri"/>
                <a:cs typeface="Calibri"/>
              </a:rPr>
              <a:t>bu</a:t>
            </a:r>
            <a:r>
              <a:rPr lang="en-US" sz="1200" spc="-5" dirty="0" smtClean="0">
                <a:effectLst/>
                <a:latin typeface="+mn-lt"/>
                <a:ea typeface="Calibri"/>
                <a:cs typeface="Calibri"/>
              </a:rPr>
              <a:t>s</a:t>
            </a:r>
            <a:r>
              <a:rPr lang="en-US" sz="1200" dirty="0" smtClean="0">
                <a:effectLst/>
                <a:latin typeface="+mn-lt"/>
                <a:ea typeface="Calibri"/>
                <a:cs typeface="Calibri"/>
              </a:rPr>
              <a:t>-sick</a:t>
            </a:r>
            <a:r>
              <a:rPr lang="en-US" sz="1200" spc="-10" dirty="0" smtClean="0">
                <a:effectLst/>
                <a:latin typeface="+mn-lt"/>
                <a:ea typeface="Calibri"/>
                <a:cs typeface="Calibri"/>
              </a:rPr>
              <a:t> </a:t>
            </a:r>
            <a:r>
              <a:rPr lang="en-US" sz="1200" dirty="0" smtClean="0">
                <a:effectLst/>
                <a:latin typeface="+mn-lt"/>
                <a:ea typeface="Calibri"/>
                <a:cs typeface="Calibri"/>
              </a:rPr>
              <a:t>often</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a:t>
            </a:r>
            <a:r>
              <a:rPr lang="en-US" sz="1200" spc="5" dirty="0" smtClean="0">
                <a:effectLst/>
                <a:latin typeface="+mn-lt"/>
                <a:ea typeface="Calibri"/>
                <a:cs typeface="Calibri"/>
              </a:rPr>
              <a:t>e</a:t>
            </a:r>
            <a:r>
              <a:rPr lang="en-US" sz="1200" dirty="0" smtClean="0">
                <a:effectLst/>
                <a:latin typeface="+mn-lt"/>
                <a:ea typeface="Calibri"/>
                <a:cs typeface="Calibri"/>
              </a:rPr>
              <a:t>come</a:t>
            </a:r>
            <a:r>
              <a:rPr lang="en-US" sz="1200" spc="-35" dirty="0" smtClean="0">
                <a:effectLst/>
                <a:latin typeface="+mn-lt"/>
                <a:ea typeface="Calibri"/>
                <a:cs typeface="Calibri"/>
              </a:rPr>
              <a:t> </a:t>
            </a:r>
            <a:r>
              <a:rPr lang="en-US" sz="1200" dirty="0" smtClean="0">
                <a:effectLst/>
                <a:latin typeface="+mn-lt"/>
                <a:ea typeface="Calibri"/>
                <a:cs typeface="Calibri"/>
              </a:rPr>
              <a:t>up</a:t>
            </a:r>
            <a:r>
              <a:rPr lang="en-US" sz="1200" spc="-10" dirty="0" smtClean="0">
                <a:effectLst/>
                <a:latin typeface="+mn-lt"/>
                <a:ea typeface="Calibri"/>
                <a:cs typeface="Calibri"/>
              </a:rPr>
              <a:t>s</a:t>
            </a:r>
            <a:r>
              <a:rPr lang="en-US" sz="1200" dirty="0" smtClean="0">
                <a:effectLst/>
                <a:latin typeface="+mn-lt"/>
                <a:ea typeface="Calibri"/>
                <a:cs typeface="Calibri"/>
              </a:rPr>
              <a:t>et</a:t>
            </a:r>
            <a:r>
              <a:rPr lang="en-US" sz="1200" spc="-10" dirty="0" smtClean="0">
                <a:effectLst/>
                <a:latin typeface="+mn-lt"/>
                <a:ea typeface="Calibri"/>
                <a:cs typeface="Calibri"/>
              </a:rPr>
              <a:t> </a:t>
            </a:r>
            <a:r>
              <a:rPr lang="en-US" sz="1200" dirty="0" smtClean="0">
                <a:effectLst/>
                <a:latin typeface="+mn-lt"/>
                <a:ea typeface="Calibri"/>
                <a:cs typeface="Calibri"/>
              </a:rPr>
              <a:t>in loud </a:t>
            </a:r>
            <a:r>
              <a:rPr lang="en-US" sz="1200" spc="-5" dirty="0" smtClean="0">
                <a:effectLst/>
                <a:latin typeface="+mn-lt"/>
                <a:ea typeface="Calibri"/>
                <a:cs typeface="Calibri"/>
              </a:rPr>
              <a:t>o</a:t>
            </a:r>
            <a:r>
              <a:rPr lang="en-US" sz="1200" dirty="0" smtClean="0">
                <a:effectLst/>
                <a:latin typeface="+mn-lt"/>
                <a:ea typeface="Calibri"/>
                <a:cs typeface="Calibri"/>
              </a:rPr>
              <a:t>r crowded pla</a:t>
            </a:r>
            <a:r>
              <a:rPr lang="en-US" sz="1200" spc="5" dirty="0" smtClean="0">
                <a:effectLst/>
                <a:latin typeface="+mn-lt"/>
                <a:ea typeface="Calibri"/>
                <a:cs typeface="Calibri"/>
              </a:rPr>
              <a:t>c</a:t>
            </a:r>
            <a:r>
              <a:rPr lang="en-US" sz="1200" dirty="0" smtClean="0">
                <a:effectLst/>
                <a:latin typeface="+mn-lt"/>
                <a:ea typeface="Calibri"/>
                <a:cs typeface="Calibri"/>
              </a:rPr>
              <a:t>es</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Startle</a:t>
            </a:r>
            <a:r>
              <a:rPr lang="en-US" sz="1200" spc="-5" dirty="0" smtClean="0">
                <a:effectLst/>
                <a:latin typeface="+mn-lt"/>
                <a:ea typeface="Calibri"/>
                <a:cs typeface="Calibri"/>
              </a:rPr>
              <a:t> </a:t>
            </a:r>
            <a:r>
              <a:rPr lang="en-US" sz="1200" dirty="0" smtClean="0">
                <a:effectLst/>
                <a:latin typeface="+mn-lt"/>
                <a:ea typeface="Calibri"/>
                <a:cs typeface="Calibri"/>
              </a:rPr>
              <a:t>easi</a:t>
            </a:r>
            <a:r>
              <a:rPr lang="en-US" sz="1200" spc="-10" dirty="0" smtClean="0">
                <a:effectLst/>
                <a:latin typeface="+mn-lt"/>
                <a:ea typeface="Calibri"/>
                <a:cs typeface="Calibri"/>
              </a:rPr>
              <a:t>l</a:t>
            </a:r>
            <a:r>
              <a:rPr lang="en-US" sz="1200" dirty="0" smtClean="0">
                <a:effectLst/>
                <a:latin typeface="+mn-lt"/>
                <a:ea typeface="Calibri"/>
                <a:cs typeface="Calibri"/>
              </a:rPr>
              <a:t>y</a:t>
            </a:r>
            <a:r>
              <a:rPr lang="en-US" sz="1200" spc="-5" dirty="0" smtClean="0">
                <a:effectLst/>
                <a:latin typeface="+mn-lt"/>
                <a:ea typeface="Calibri"/>
                <a:cs typeface="Calibri"/>
              </a:rPr>
              <a:t> </a:t>
            </a:r>
            <a:r>
              <a:rPr lang="en-US" sz="1200" dirty="0" smtClean="0">
                <a:effectLst/>
                <a:latin typeface="+mn-lt"/>
                <a:ea typeface="Calibri"/>
                <a:cs typeface="Calibri"/>
              </a:rPr>
              <a:t>to </a:t>
            </a:r>
            <a:r>
              <a:rPr lang="en-US" sz="1200" spc="-5" dirty="0" smtClean="0">
                <a:effectLst/>
                <a:latin typeface="+mn-lt"/>
                <a:ea typeface="Calibri"/>
                <a:cs typeface="Calibri"/>
              </a:rPr>
              <a:t>s</a:t>
            </a:r>
            <a:r>
              <a:rPr lang="en-US" sz="1200" dirty="0" smtClean="0">
                <a:effectLst/>
                <a:latin typeface="+mn-lt"/>
                <a:ea typeface="Calibri"/>
                <a:cs typeface="Calibri"/>
              </a:rPr>
              <a:t>ound and/</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cover</a:t>
            </a:r>
            <a:r>
              <a:rPr lang="en-US" sz="1200" spc="-20" dirty="0" smtClean="0">
                <a:effectLst/>
                <a:latin typeface="+mn-lt"/>
                <a:ea typeface="Calibri"/>
                <a:cs typeface="Calibri"/>
              </a:rPr>
              <a:t> </a:t>
            </a:r>
            <a:r>
              <a:rPr lang="en-US" sz="1200" dirty="0" smtClean="0">
                <a:effectLst/>
                <a:latin typeface="+mn-lt"/>
                <a:ea typeface="Calibri"/>
                <a:cs typeface="Calibri"/>
              </a:rPr>
              <a:t>his ears</a:t>
            </a:r>
            <a:r>
              <a:rPr lang="en-US" sz="1200" spc="-20" dirty="0" smtClean="0">
                <a:effectLst/>
                <a:latin typeface="+mn-lt"/>
                <a:ea typeface="Calibri"/>
                <a:cs typeface="Calibri"/>
              </a:rPr>
              <a:t> </a:t>
            </a:r>
            <a:r>
              <a:rPr lang="en-US" sz="1200" dirty="0" smtClean="0">
                <a:effectLst/>
                <a:latin typeface="+mn-lt"/>
                <a:ea typeface="Calibri"/>
                <a:cs typeface="Calibri"/>
              </a:rPr>
              <a:t>to</a:t>
            </a:r>
            <a:r>
              <a:rPr lang="en-US" sz="1200" spc="-5" dirty="0" smtClean="0">
                <a:effectLst/>
                <a:latin typeface="+mn-lt"/>
                <a:ea typeface="Calibri"/>
                <a:cs typeface="Calibri"/>
              </a:rPr>
              <a:t> </a:t>
            </a:r>
            <a:r>
              <a:rPr lang="en-US" sz="1200" spc="5" dirty="0" smtClean="0">
                <a:effectLst/>
                <a:latin typeface="+mn-lt"/>
                <a:ea typeface="Calibri"/>
                <a:cs typeface="Calibri"/>
              </a:rPr>
              <a:t>s</a:t>
            </a:r>
            <a:r>
              <a:rPr lang="en-US" sz="1200" dirty="0" smtClean="0">
                <a:effectLst/>
                <a:latin typeface="+mn-lt"/>
                <a:ea typeface="Calibri"/>
                <a:cs typeface="Calibri"/>
              </a:rPr>
              <a:t>ounds other</a:t>
            </a:r>
            <a:r>
              <a:rPr lang="en-US" sz="1200" spc="-25" dirty="0" smtClean="0">
                <a:effectLst/>
                <a:latin typeface="+mn-lt"/>
                <a:ea typeface="Calibri"/>
                <a:cs typeface="Calibri"/>
              </a:rPr>
              <a:t> </a:t>
            </a:r>
            <a:r>
              <a:rPr lang="en-US" sz="1200" dirty="0" smtClean="0">
                <a:effectLst/>
                <a:latin typeface="+mn-lt"/>
                <a:ea typeface="Calibri"/>
                <a:cs typeface="Calibri"/>
              </a:rPr>
              <a:t>childr</a:t>
            </a:r>
            <a:r>
              <a:rPr lang="en-US" sz="1200" spc="5" dirty="0" smtClean="0">
                <a:effectLst/>
                <a:latin typeface="+mn-lt"/>
                <a:ea typeface="Calibri"/>
                <a:cs typeface="Calibri"/>
              </a:rPr>
              <a:t>e</a:t>
            </a:r>
            <a:r>
              <a:rPr lang="en-US" sz="1200" dirty="0" smtClean="0">
                <a:effectLst/>
                <a:latin typeface="+mn-lt"/>
                <a:ea typeface="Calibri"/>
                <a:cs typeface="Calibri"/>
              </a:rPr>
              <a:t>n</a:t>
            </a:r>
            <a:r>
              <a:rPr lang="en-US" sz="1200" spc="-15" dirty="0" smtClean="0">
                <a:effectLst/>
                <a:latin typeface="+mn-lt"/>
                <a:ea typeface="Calibri"/>
                <a:cs typeface="Calibri"/>
              </a:rPr>
              <a:t> </a:t>
            </a:r>
            <a:r>
              <a:rPr lang="en-US" sz="1200" dirty="0" smtClean="0">
                <a:effectLst/>
                <a:latin typeface="+mn-lt"/>
                <a:ea typeface="Calibri"/>
                <a:cs typeface="Calibri"/>
              </a:rPr>
              <a:t>tolerate</a:t>
            </a:r>
            <a:endParaRPr lang="en-US" sz="1100" dirty="0" smtClean="0">
              <a:effectLst/>
              <a:latin typeface="+mn-lt"/>
              <a:ea typeface="Calibri"/>
              <a:cs typeface="Times New Roman"/>
            </a:endParaRPr>
          </a:p>
          <a:p>
            <a:pPr marL="508000" marR="0">
              <a:lnSpc>
                <a:spcPct val="115000"/>
              </a:lnSpc>
              <a:spcBef>
                <a:spcPts val="11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Be</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verly</a:t>
            </a:r>
            <a:r>
              <a:rPr lang="en-US" sz="1200" spc="-20" dirty="0" smtClean="0">
                <a:effectLst/>
                <a:latin typeface="+mn-lt"/>
                <a:ea typeface="Calibri"/>
                <a:cs typeface="Calibri"/>
              </a:rPr>
              <a:t> </a:t>
            </a:r>
            <a:r>
              <a:rPr lang="en-US" sz="1200" dirty="0" smtClean="0">
                <a:effectLst/>
                <a:latin typeface="+mn-lt"/>
                <a:ea typeface="Calibri"/>
                <a:cs typeface="Calibri"/>
              </a:rPr>
              <a:t>s</a:t>
            </a:r>
            <a:r>
              <a:rPr lang="en-US" sz="1200" spc="-5" dirty="0" smtClean="0">
                <a:effectLst/>
                <a:latin typeface="+mn-lt"/>
                <a:ea typeface="Calibri"/>
                <a:cs typeface="Calibri"/>
              </a:rPr>
              <a:t>e</a:t>
            </a:r>
            <a:r>
              <a:rPr lang="en-US" sz="1200" dirty="0" smtClean="0">
                <a:effectLst/>
                <a:latin typeface="+mn-lt"/>
                <a:ea typeface="Calibri"/>
                <a:cs typeface="Calibri"/>
              </a:rPr>
              <a:t>nsiti</a:t>
            </a:r>
            <a:r>
              <a:rPr lang="en-US" sz="1200" spc="-5" dirty="0" smtClean="0">
                <a:effectLst/>
                <a:latin typeface="+mn-lt"/>
                <a:ea typeface="Calibri"/>
                <a:cs typeface="Calibri"/>
              </a:rPr>
              <a:t>v</a:t>
            </a:r>
            <a:r>
              <a:rPr lang="en-US" sz="1200" dirty="0" smtClean="0">
                <a:effectLst/>
                <a:latin typeface="+mn-lt"/>
                <a:ea typeface="Calibri"/>
                <a:cs typeface="Calibri"/>
              </a:rPr>
              <a:t>e</a:t>
            </a:r>
            <a:r>
              <a:rPr lang="en-US" sz="1200" spc="-20" dirty="0" smtClean="0">
                <a:effectLst/>
                <a:latin typeface="+mn-lt"/>
                <a:ea typeface="Calibri"/>
                <a:cs typeface="Calibri"/>
              </a:rPr>
              <a:t> </a:t>
            </a:r>
            <a:r>
              <a:rPr lang="en-US" sz="1200" dirty="0" smtClean="0">
                <a:effectLst/>
                <a:latin typeface="+mn-lt"/>
                <a:ea typeface="Calibri"/>
                <a:cs typeface="Calibri"/>
              </a:rPr>
              <a:t>to the</a:t>
            </a:r>
            <a:r>
              <a:rPr lang="en-US" sz="1200" spc="-5" dirty="0" smtClean="0">
                <a:effectLst/>
                <a:latin typeface="+mn-lt"/>
                <a:ea typeface="Calibri"/>
                <a:cs typeface="Calibri"/>
              </a:rPr>
              <a:t> </a:t>
            </a:r>
            <a:r>
              <a:rPr lang="en-US" sz="1200" spc="5" dirty="0" smtClean="0">
                <a:effectLst/>
                <a:latin typeface="+mn-lt"/>
                <a:ea typeface="Calibri"/>
                <a:cs typeface="Calibri"/>
              </a:rPr>
              <a:t>s</a:t>
            </a:r>
            <a:r>
              <a:rPr lang="en-US" sz="1200" dirty="0" smtClean="0">
                <a:effectLst/>
                <a:latin typeface="+mn-lt"/>
                <a:ea typeface="Calibri"/>
                <a:cs typeface="Calibri"/>
              </a:rPr>
              <a:t>un, floresc</a:t>
            </a:r>
            <a:r>
              <a:rPr lang="en-US" sz="1200" spc="5" dirty="0" smtClean="0">
                <a:effectLst/>
                <a:latin typeface="+mn-lt"/>
                <a:ea typeface="Calibri"/>
                <a:cs typeface="Calibri"/>
              </a:rPr>
              <a:t>e</a:t>
            </a:r>
            <a:r>
              <a:rPr lang="en-US" sz="1200" dirty="0" smtClean="0">
                <a:effectLst/>
                <a:latin typeface="+mn-lt"/>
                <a:ea typeface="Calibri"/>
                <a:cs typeface="Calibri"/>
              </a:rPr>
              <a:t>nt</a:t>
            </a:r>
            <a:r>
              <a:rPr lang="en-US" sz="1200" spc="-30" dirty="0" smtClean="0">
                <a:effectLst/>
                <a:latin typeface="+mn-lt"/>
                <a:ea typeface="Calibri"/>
                <a:cs typeface="Calibri"/>
              </a:rPr>
              <a:t> </a:t>
            </a:r>
            <a:r>
              <a:rPr lang="en-US" sz="1200" dirty="0" smtClean="0">
                <a:effectLst/>
                <a:latin typeface="+mn-lt"/>
                <a:ea typeface="Calibri"/>
                <a:cs typeface="Calibri"/>
              </a:rPr>
              <a:t>lighting</a:t>
            </a:r>
            <a:r>
              <a:rPr lang="en-US" sz="1200" spc="-10" dirty="0" smtClean="0">
                <a:effectLst/>
                <a:latin typeface="+mn-lt"/>
                <a:ea typeface="Calibri"/>
                <a:cs typeface="Calibri"/>
              </a:rPr>
              <a:t> </a:t>
            </a:r>
            <a:r>
              <a:rPr lang="en-US" sz="1200" spc="-5" dirty="0" smtClean="0">
                <a:effectLst/>
                <a:latin typeface="+mn-lt"/>
                <a:ea typeface="Calibri"/>
                <a:cs typeface="Calibri"/>
              </a:rPr>
              <a:t>o</a:t>
            </a:r>
            <a:r>
              <a:rPr lang="en-US" sz="1200" dirty="0" smtClean="0">
                <a:effectLst/>
                <a:latin typeface="+mn-lt"/>
                <a:ea typeface="Calibri"/>
                <a:cs typeface="Calibri"/>
              </a:rPr>
              <a:t>r</a:t>
            </a:r>
            <a:r>
              <a:rPr lang="en-US" sz="1200" spc="-5" dirty="0" smtClean="0">
                <a:effectLst/>
                <a:latin typeface="+mn-lt"/>
                <a:ea typeface="Calibri"/>
                <a:cs typeface="Calibri"/>
              </a:rPr>
              <a:t> </a:t>
            </a:r>
            <a:r>
              <a:rPr lang="en-US" sz="1200" dirty="0" smtClean="0">
                <a:effectLst/>
                <a:latin typeface="+mn-lt"/>
                <a:ea typeface="Calibri"/>
                <a:cs typeface="Calibri"/>
              </a:rPr>
              <a:t>bright lighting</a:t>
            </a:r>
            <a:endParaRPr lang="en-US" sz="1100" dirty="0" smtClean="0">
              <a:effectLst/>
              <a:latin typeface="+mn-lt"/>
              <a:ea typeface="Calibri"/>
              <a:cs typeface="Times New Roman"/>
            </a:endParaRPr>
          </a:p>
          <a:p>
            <a:pPr marL="508000" marR="0">
              <a:lnSpc>
                <a:spcPct val="115000"/>
              </a:lnSpc>
              <a:spcBef>
                <a:spcPts val="120"/>
              </a:spcBef>
              <a:spcAft>
                <a:spcPts val="0"/>
              </a:spcAft>
              <a:tabLst>
                <a:tab pos="736600" algn="l"/>
              </a:tabLst>
            </a:pPr>
            <a:r>
              <a:rPr lang="en-US" sz="1200" dirty="0" smtClean="0">
                <a:effectLst/>
                <a:latin typeface="Times New Roman"/>
                <a:ea typeface="Times New Roman"/>
                <a:cs typeface="Times New Roman"/>
              </a:rPr>
              <a:t>•	</a:t>
            </a:r>
            <a:r>
              <a:rPr lang="en-US" sz="1200" dirty="0" smtClean="0">
                <a:effectLst/>
                <a:latin typeface="+mn-lt"/>
                <a:ea typeface="Calibri"/>
                <a:cs typeface="Calibri"/>
              </a:rPr>
              <a:t>Have</a:t>
            </a:r>
            <a:r>
              <a:rPr lang="en-US" sz="1200" spc="-10" dirty="0" smtClean="0">
                <a:effectLst/>
                <a:latin typeface="+mn-lt"/>
                <a:ea typeface="Calibri"/>
                <a:cs typeface="Calibri"/>
              </a:rPr>
              <a:t> </a:t>
            </a:r>
            <a:r>
              <a:rPr lang="en-US" sz="1200" dirty="0" smtClean="0">
                <a:effectLst/>
                <a:latin typeface="+mn-lt"/>
                <a:ea typeface="Calibri"/>
                <a:cs typeface="Calibri"/>
              </a:rPr>
              <a:t>difficu</a:t>
            </a:r>
            <a:r>
              <a:rPr lang="en-US" sz="1200" spc="-5" dirty="0" smtClean="0">
                <a:effectLst/>
                <a:latin typeface="+mn-lt"/>
                <a:ea typeface="Calibri"/>
                <a:cs typeface="Calibri"/>
              </a:rPr>
              <a:t>l</a:t>
            </a:r>
            <a:r>
              <a:rPr lang="en-US" sz="1200" dirty="0" smtClean="0">
                <a:effectLst/>
                <a:latin typeface="+mn-lt"/>
                <a:ea typeface="Calibri"/>
                <a:cs typeface="Calibri"/>
              </a:rPr>
              <a:t>ty</a:t>
            </a:r>
            <a:r>
              <a:rPr lang="en-US" sz="1200" spc="-10" dirty="0" smtClean="0">
                <a:effectLst/>
                <a:latin typeface="+mn-lt"/>
                <a:ea typeface="Calibri"/>
                <a:cs typeface="Calibri"/>
              </a:rPr>
              <a:t> </a:t>
            </a:r>
            <a:r>
              <a:rPr lang="en-US" sz="1200" dirty="0" smtClean="0">
                <a:effectLst/>
                <a:latin typeface="+mn-lt"/>
                <a:ea typeface="Calibri"/>
                <a:cs typeface="Calibri"/>
              </a:rPr>
              <a:t>with chan</a:t>
            </a:r>
            <a:r>
              <a:rPr lang="en-US" sz="1200" spc="-5" dirty="0" smtClean="0">
                <a:effectLst/>
                <a:latin typeface="+mn-lt"/>
                <a:ea typeface="Calibri"/>
                <a:cs typeface="Calibri"/>
              </a:rPr>
              <a:t>g</a:t>
            </a:r>
            <a:r>
              <a:rPr lang="en-US" sz="1200" dirty="0" smtClean="0">
                <a:effectLst/>
                <a:latin typeface="+mn-lt"/>
                <a:ea typeface="Calibri"/>
                <a:cs typeface="Calibri"/>
              </a:rPr>
              <a:t>es</a:t>
            </a:r>
            <a:r>
              <a:rPr lang="en-US" sz="1200" spc="-10" dirty="0" smtClean="0">
                <a:effectLst/>
                <a:latin typeface="+mn-lt"/>
                <a:ea typeface="Calibri"/>
                <a:cs typeface="Calibri"/>
              </a:rPr>
              <a:t> </a:t>
            </a:r>
            <a:r>
              <a:rPr lang="en-US" sz="1200" dirty="0" smtClean="0">
                <a:effectLst/>
                <a:latin typeface="+mn-lt"/>
                <a:ea typeface="Calibri"/>
                <a:cs typeface="Calibri"/>
              </a:rPr>
              <a:t>in routine,</a:t>
            </a:r>
            <a:r>
              <a:rPr lang="en-US" sz="1200" spc="-15" dirty="0" smtClean="0">
                <a:effectLst/>
                <a:latin typeface="+mn-lt"/>
                <a:ea typeface="Calibri"/>
                <a:cs typeface="Calibri"/>
              </a:rPr>
              <a:t> </a:t>
            </a:r>
            <a:r>
              <a:rPr lang="en-US" sz="1200" dirty="0" smtClean="0">
                <a:effectLst/>
                <a:latin typeface="+mn-lt"/>
                <a:ea typeface="Calibri"/>
                <a:cs typeface="Calibri"/>
              </a:rPr>
              <a:t>transitions</a:t>
            </a:r>
            <a:r>
              <a:rPr lang="en-US" sz="1200" spc="-5" dirty="0" smtClean="0">
                <a:effectLst/>
                <a:latin typeface="+mn-lt"/>
                <a:ea typeface="Calibri"/>
                <a:cs typeface="Calibri"/>
              </a:rPr>
              <a:t> </a:t>
            </a:r>
            <a:r>
              <a:rPr lang="en-US" sz="1200" dirty="0" smtClean="0">
                <a:effectLst/>
                <a:latin typeface="+mn-lt"/>
                <a:ea typeface="Calibri"/>
                <a:cs typeface="Calibri"/>
              </a:rPr>
              <a:t>and unpredi</a:t>
            </a:r>
            <a:r>
              <a:rPr lang="en-US" sz="1200" spc="5" dirty="0" smtClean="0">
                <a:effectLst/>
                <a:latin typeface="+mn-lt"/>
                <a:ea typeface="Calibri"/>
                <a:cs typeface="Calibri"/>
              </a:rPr>
              <a:t>c</a:t>
            </a:r>
            <a:r>
              <a:rPr lang="en-US" sz="1200" dirty="0" smtClean="0">
                <a:effectLst/>
                <a:latin typeface="+mn-lt"/>
                <a:ea typeface="Calibri"/>
                <a:cs typeface="Calibri"/>
              </a:rPr>
              <a:t>tability</a:t>
            </a:r>
          </a:p>
          <a:p>
            <a:pPr marL="508000" marR="0">
              <a:lnSpc>
                <a:spcPct val="115000"/>
              </a:lnSpc>
              <a:spcBef>
                <a:spcPts val="120"/>
              </a:spcBef>
              <a:spcAft>
                <a:spcPts val="0"/>
              </a:spcAft>
              <a:tabLst>
                <a:tab pos="736600" algn="l"/>
              </a:tabLst>
            </a:pPr>
            <a:r>
              <a:rPr lang="en-US" sz="1200" dirty="0" smtClean="0">
                <a:effectLst/>
                <a:latin typeface="+mn-lt"/>
                <a:ea typeface="Calibri"/>
                <a:cs typeface="Calibri"/>
              </a:rPr>
              <a:t>More information on this can be found on page 5 of the Toolkit</a:t>
            </a:r>
            <a:endParaRPr lang="en-US" sz="110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19</a:t>
            </a:fld>
            <a:endParaRPr lang="en-US"/>
          </a:p>
        </p:txBody>
      </p:sp>
    </p:spTree>
    <p:extLst>
      <p:ext uri="{BB962C8B-B14F-4D97-AF65-F5344CB8AC3E}">
        <p14:creationId xmlns:p14="http://schemas.microsoft.com/office/powerpoint/2010/main" val="739247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This slide is to be used</a:t>
            </a:r>
            <a:r>
              <a:rPr lang="en-US" baseline="0" dirty="0" smtClean="0"/>
              <a:t> in an in person training to establish the training environment to ensure it is a safe place for all attendees, as this training </a:t>
            </a:r>
            <a:r>
              <a:rPr lang="en-US" dirty="0" smtClean="0"/>
              <a:t>could bring up emotions or</a:t>
            </a:r>
            <a:r>
              <a:rPr lang="en-US" baseline="0" dirty="0" smtClean="0"/>
              <a:t> triggers for a participant. </a:t>
            </a:r>
          </a:p>
          <a:p>
            <a:r>
              <a:rPr lang="en-US" baseline="0" dirty="0" smtClean="0"/>
              <a:t>If you are using this presentation through an online mechanism please also be mindful of any triggers this could cause. </a:t>
            </a:r>
          </a:p>
          <a:p>
            <a:r>
              <a:rPr lang="en-US" baseline="0" dirty="0" smtClean="0"/>
              <a:t>Ultimately regardless of your training mechanism please take care of yourself.</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2</a:t>
            </a:fld>
            <a:endParaRPr lang="en-US"/>
          </a:p>
        </p:txBody>
      </p:sp>
    </p:spTree>
    <p:extLst>
      <p:ext uri="{BB962C8B-B14F-4D97-AF65-F5344CB8AC3E}">
        <p14:creationId xmlns:p14="http://schemas.microsoft.com/office/powerpoint/2010/main" val="1072668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Neuroplasticity-The amazing capacity of the brain to change its molecular, micro-architectural, and functional organization in response to injury or experience. </a:t>
            </a:r>
          </a:p>
          <a:p>
            <a:r>
              <a:rPr lang="en-US" dirty="0" smtClean="0"/>
              <a:t>Show chad or unique video to illustrate this point.</a:t>
            </a:r>
          </a:p>
          <a:p>
            <a:endParaRPr lang="en-US" dirty="0" smtClean="0"/>
          </a:p>
          <a:p>
            <a:r>
              <a:rPr lang="en-US" dirty="0" smtClean="0"/>
              <a:t>Neurogenesis-Happens in hippocampus and in cerebellum (back of brain stem). </a:t>
            </a:r>
          </a:p>
          <a:p>
            <a:r>
              <a:rPr lang="en-US" dirty="0" smtClean="0"/>
              <a:t>Neural Networks-The connections of neurons, dendrites, and glia within the brain. The highways of thoughts and neural impulses. Neurons that fire together- wire together. </a:t>
            </a:r>
            <a:endParaRPr lang="en-US" dirty="0"/>
          </a:p>
        </p:txBody>
      </p:sp>
      <p:sp>
        <p:nvSpPr>
          <p:cNvPr id="4" name="Slide Number Placeholder 3"/>
          <p:cNvSpPr>
            <a:spLocks noGrp="1"/>
          </p:cNvSpPr>
          <p:nvPr>
            <p:ph type="sldNum" sz="quarter" idx="10"/>
          </p:nvPr>
        </p:nvSpPr>
        <p:spPr/>
        <p:txBody>
          <a:bodyPr/>
          <a:lstStyle/>
          <a:p>
            <a:fld id="{EB439F81-5F63-3848-927B-0312C632A60F}" type="slidenum">
              <a:rPr lang="en-US" smtClean="0"/>
              <a:t>20</a:t>
            </a:fld>
            <a:endParaRPr lang="en-US"/>
          </a:p>
        </p:txBody>
      </p:sp>
    </p:spTree>
    <p:extLst>
      <p:ext uri="{BB962C8B-B14F-4D97-AF65-F5344CB8AC3E}">
        <p14:creationId xmlns:p14="http://schemas.microsoft.com/office/powerpoint/2010/main" val="2019623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7000"/>
              </a:lnSpc>
              <a:spcBef>
                <a:spcPts val="0"/>
              </a:spcBef>
              <a:spcAft>
                <a:spcPts val="800"/>
              </a:spcAft>
              <a:buClrTx/>
              <a:buSzTx/>
              <a:buFont typeface="+mj-lt"/>
              <a:buNone/>
              <a:tabLst/>
              <a:defRPr/>
            </a:pPr>
            <a:r>
              <a:rPr lang="en-US" dirty="0" smtClean="0"/>
              <a:t>Before we move on, take a moment</a:t>
            </a:r>
            <a:r>
              <a:rPr lang="en-US" baseline="0" dirty="0" smtClean="0"/>
              <a:t> to check in with yourself. If you are going through this learning module on your own, reflect on the answers to the questions below. If you are with a team of people use this opportunity to discuss how this information resonates with you and the work you do. Next we will talk about the effect of other people’s </a:t>
            </a:r>
            <a:r>
              <a:rPr lang="en-US" dirty="0" smtClean="0"/>
              <a:t>trauma on human service providers </a:t>
            </a:r>
          </a:p>
          <a:p>
            <a:pPr marL="0" marR="0" lvl="0" indent="0" algn="l" defTabSz="457200" rtl="0" eaLnBrk="1" fontAlgn="auto" latinLnBrk="0" hangingPunct="1">
              <a:lnSpc>
                <a:spcPct val="107000"/>
              </a:lnSpc>
              <a:spcBef>
                <a:spcPts val="0"/>
              </a:spcBef>
              <a:spcAft>
                <a:spcPts val="800"/>
              </a:spcAft>
              <a:buClrTx/>
              <a:buSzTx/>
              <a:buFont typeface="+mj-lt"/>
              <a:buNone/>
              <a:tabLst/>
              <a:defRPr/>
            </a:pPr>
            <a:endParaRPr lang="en-US" dirty="0" smtClean="0"/>
          </a:p>
          <a:p>
            <a:pPr marL="0" marR="0" lvl="0" indent="0">
              <a:lnSpc>
                <a:spcPct val="107000"/>
              </a:lnSpc>
              <a:spcBef>
                <a:spcPts val="0"/>
              </a:spcBef>
              <a:spcAft>
                <a:spcPts val="800"/>
              </a:spcAft>
              <a:buFont typeface="+mj-lt"/>
              <a:buNone/>
            </a:pPr>
            <a:r>
              <a:rPr lang="en-US" sz="1200" b="1" dirty="0" smtClean="0">
                <a:effectLst/>
                <a:latin typeface="+mn-lt"/>
                <a:ea typeface="Calibri"/>
                <a:cs typeface="Times New Roman"/>
              </a:rPr>
              <a:t>1. What is your reaction to the information so far? Did anything surprise you?</a:t>
            </a:r>
            <a:endParaRPr lang="en-US" sz="1050" dirty="0" smtClean="0">
              <a:effectLst/>
              <a:latin typeface="+mn-lt"/>
              <a:ea typeface="Calibri"/>
              <a:cs typeface="Times New Roman"/>
            </a:endParaRPr>
          </a:p>
          <a:p>
            <a:pPr marL="0" marR="0">
              <a:lnSpc>
                <a:spcPct val="107000"/>
              </a:lnSpc>
              <a:spcBef>
                <a:spcPts val="0"/>
              </a:spcBef>
              <a:spcAft>
                <a:spcPts val="800"/>
              </a:spcAft>
            </a:pPr>
            <a:r>
              <a:rPr lang="en-US" sz="1200" b="1" dirty="0" smtClean="0">
                <a:effectLst/>
                <a:latin typeface="+mn-lt"/>
                <a:ea typeface="Calibri"/>
                <a:cs typeface="Times New Roman"/>
              </a:rPr>
              <a:t> </a:t>
            </a:r>
            <a:endParaRPr lang="en-US" sz="1050" dirty="0" smtClean="0">
              <a:effectLst/>
              <a:latin typeface="+mn-lt"/>
              <a:ea typeface="Calibri"/>
              <a:cs typeface="Times New Roman"/>
            </a:endParaRPr>
          </a:p>
          <a:p>
            <a:pPr marL="0" marR="0" lvl="0" indent="0">
              <a:lnSpc>
                <a:spcPct val="107000"/>
              </a:lnSpc>
              <a:spcBef>
                <a:spcPts val="0"/>
              </a:spcBef>
              <a:spcAft>
                <a:spcPts val="800"/>
              </a:spcAft>
              <a:buFont typeface="+mj-lt"/>
              <a:buNone/>
            </a:pPr>
            <a:r>
              <a:rPr lang="en-US" sz="1200" b="1" dirty="0" smtClean="0">
                <a:effectLst/>
                <a:latin typeface="+mn-lt"/>
                <a:ea typeface="Calibri"/>
                <a:cs typeface="Times New Roman"/>
              </a:rPr>
              <a:t>2. Does it change the way you see the youth you work with? How so?</a:t>
            </a:r>
            <a:endParaRPr lang="en-US" sz="1050" dirty="0" smtClean="0">
              <a:effectLst/>
              <a:latin typeface="+mn-lt"/>
              <a:ea typeface="Calibri"/>
              <a:cs typeface="Times New Roman"/>
            </a:endParaRPr>
          </a:p>
          <a:p>
            <a:pPr marL="0" marR="0">
              <a:lnSpc>
                <a:spcPct val="107000"/>
              </a:lnSpc>
              <a:spcBef>
                <a:spcPts val="0"/>
              </a:spcBef>
              <a:spcAft>
                <a:spcPts val="800"/>
              </a:spcAft>
            </a:pPr>
            <a:r>
              <a:rPr lang="en-US" sz="1200" b="1" dirty="0" smtClean="0">
                <a:effectLst/>
                <a:latin typeface="+mn-lt"/>
                <a:ea typeface="Calibri"/>
                <a:cs typeface="Times New Roman"/>
              </a:rPr>
              <a:t> </a:t>
            </a:r>
            <a:endParaRPr lang="en-US" sz="1050" dirty="0" smtClean="0">
              <a:effectLst/>
              <a:latin typeface="+mn-lt"/>
              <a:ea typeface="Calibri"/>
              <a:cs typeface="Times New Roman"/>
            </a:endParaRPr>
          </a:p>
          <a:p>
            <a:pPr marL="0" marR="0" lvl="0" indent="0">
              <a:lnSpc>
                <a:spcPct val="107000"/>
              </a:lnSpc>
              <a:spcBef>
                <a:spcPts val="0"/>
              </a:spcBef>
              <a:spcAft>
                <a:spcPts val="800"/>
              </a:spcAft>
              <a:buFont typeface="+mj-lt"/>
              <a:buNone/>
            </a:pPr>
            <a:r>
              <a:rPr lang="en-US" sz="1200" b="1" dirty="0" smtClean="0">
                <a:effectLst/>
                <a:latin typeface="+mn-lt"/>
                <a:ea typeface="Calibri"/>
                <a:cs typeface="Times New Roman"/>
              </a:rPr>
              <a:t>3. Can you think of youth/adults you work with who have any of these behaviors?</a:t>
            </a:r>
            <a:endParaRPr lang="en-US" sz="1050" dirty="0" smtClean="0">
              <a:effectLst/>
              <a:latin typeface="+mn-lt"/>
              <a:ea typeface="Calibri"/>
              <a:cs typeface="Times New Roman"/>
            </a:endParaRPr>
          </a:p>
          <a:p>
            <a:pPr marL="0" marR="0">
              <a:lnSpc>
                <a:spcPct val="107000"/>
              </a:lnSpc>
              <a:spcBef>
                <a:spcPts val="0"/>
              </a:spcBef>
              <a:spcAft>
                <a:spcPts val="800"/>
              </a:spcAft>
            </a:pPr>
            <a:r>
              <a:rPr lang="en-US" sz="1200" b="1" dirty="0" smtClean="0">
                <a:effectLst/>
                <a:latin typeface="+mn-lt"/>
                <a:ea typeface="Calibri"/>
                <a:cs typeface="Times New Roman"/>
              </a:rPr>
              <a:t> </a:t>
            </a:r>
            <a:endParaRPr lang="en-US" sz="1050" dirty="0" smtClean="0">
              <a:effectLst/>
              <a:latin typeface="+mn-lt"/>
              <a:ea typeface="Calibri"/>
              <a:cs typeface="Times New Roman"/>
            </a:endParaRPr>
          </a:p>
          <a:p>
            <a:pPr marL="0" marR="0" lvl="0" indent="0">
              <a:lnSpc>
                <a:spcPct val="107000"/>
              </a:lnSpc>
              <a:spcBef>
                <a:spcPts val="0"/>
              </a:spcBef>
              <a:spcAft>
                <a:spcPts val="800"/>
              </a:spcAft>
              <a:buFont typeface="+mj-lt"/>
              <a:buNone/>
            </a:pPr>
            <a:r>
              <a:rPr lang="en-US" sz="1200" b="1" dirty="0" smtClean="0">
                <a:effectLst/>
                <a:latin typeface="+mn-lt"/>
                <a:ea typeface="Calibri"/>
                <a:cs typeface="Times New Roman"/>
              </a:rPr>
              <a:t>4. How does/might traumatic stress affect the youth/families you work with?</a:t>
            </a:r>
            <a:endParaRPr lang="en-US" sz="105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21</a:t>
            </a:fld>
            <a:endParaRPr lang="en-US" dirty="0"/>
          </a:p>
        </p:txBody>
      </p:sp>
    </p:spTree>
    <p:extLst>
      <p:ext uri="{BB962C8B-B14F-4D97-AF65-F5344CB8AC3E}">
        <p14:creationId xmlns:p14="http://schemas.microsoft.com/office/powerpoint/2010/main" val="1976614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latin typeface="Arial" charset="0"/>
              </a:rPr>
              <a:t>The </a:t>
            </a:r>
            <a:r>
              <a:rPr lang="en-US" dirty="0">
                <a:latin typeface="Arial" charset="0"/>
              </a:rPr>
              <a:t>term </a:t>
            </a:r>
            <a:r>
              <a:rPr lang="en-US" b="1" dirty="0">
                <a:latin typeface="Arial" charset="0"/>
              </a:rPr>
              <a:t>Vicarious Trauma</a:t>
            </a:r>
            <a:r>
              <a:rPr lang="en-US" dirty="0">
                <a:latin typeface="Arial" charset="0"/>
              </a:rPr>
              <a:t> (VT) (Perlman &amp; </a:t>
            </a:r>
            <a:r>
              <a:rPr lang="en-US" dirty="0" err="1">
                <a:latin typeface="Arial" charset="0"/>
              </a:rPr>
              <a:t>Saakvitne</a:t>
            </a:r>
            <a:r>
              <a:rPr lang="en-US" dirty="0">
                <a:latin typeface="Arial" charset="0"/>
              </a:rPr>
              <a:t>, 1995), also called </a:t>
            </a:r>
            <a:r>
              <a:rPr lang="en-US" b="1" dirty="0">
                <a:latin typeface="Arial" charset="0"/>
              </a:rPr>
              <a:t>Compassion Fatigue</a:t>
            </a:r>
            <a:r>
              <a:rPr lang="en-US" dirty="0">
                <a:latin typeface="Arial" charset="0"/>
              </a:rPr>
              <a:t>, is the latest term that describes the phenomenon generally associated with the “cost of caring” for others (</a:t>
            </a:r>
            <a:r>
              <a:rPr lang="en-US" dirty="0" err="1">
                <a:latin typeface="Arial" charset="0"/>
              </a:rPr>
              <a:t>Figley</a:t>
            </a:r>
            <a:r>
              <a:rPr lang="en-US" dirty="0">
                <a:latin typeface="Arial" charset="0"/>
              </a:rPr>
              <a:t>, 1982). Other terms used are: </a:t>
            </a:r>
          </a:p>
          <a:p>
            <a:pPr lvl="0"/>
            <a:r>
              <a:rPr lang="en-US" b="1" dirty="0">
                <a:latin typeface="Arial" charset="0"/>
              </a:rPr>
              <a:t>Secondary Traumatic Stress</a:t>
            </a:r>
            <a:r>
              <a:rPr lang="en-US" dirty="0">
                <a:latin typeface="Arial" charset="0"/>
              </a:rPr>
              <a:t> (STS) (</a:t>
            </a:r>
            <a:r>
              <a:rPr lang="en-US" dirty="0" err="1">
                <a:latin typeface="Arial" charset="0"/>
              </a:rPr>
              <a:t>Stemm</a:t>
            </a:r>
            <a:r>
              <a:rPr lang="en-US" dirty="0">
                <a:latin typeface="Arial" charset="0"/>
              </a:rPr>
              <a:t>, 1995, 1997) </a:t>
            </a:r>
          </a:p>
          <a:p>
            <a:pPr lvl="0"/>
            <a:r>
              <a:rPr lang="en-US" b="1" dirty="0">
                <a:latin typeface="Arial" charset="0"/>
              </a:rPr>
              <a:t>Secondary Victimization</a:t>
            </a:r>
            <a:r>
              <a:rPr lang="en-US" dirty="0">
                <a:latin typeface="Arial" charset="0"/>
              </a:rPr>
              <a:t> (</a:t>
            </a:r>
            <a:r>
              <a:rPr lang="en-US" dirty="0" err="1">
                <a:latin typeface="Arial" charset="0"/>
              </a:rPr>
              <a:t>Figley</a:t>
            </a:r>
            <a:r>
              <a:rPr lang="en-US" dirty="0">
                <a:latin typeface="Arial" charset="0"/>
              </a:rPr>
              <a:t>, 1982) </a:t>
            </a:r>
          </a:p>
          <a:p>
            <a:r>
              <a:rPr lang="en-US" dirty="0">
                <a:latin typeface="Arial" charset="0"/>
              </a:rPr>
              <a:t>VT should not be confused with “</a:t>
            </a:r>
            <a:r>
              <a:rPr lang="en-US" b="1" dirty="0">
                <a:latin typeface="Arial" charset="0"/>
              </a:rPr>
              <a:t>burnout</a:t>
            </a:r>
            <a:r>
              <a:rPr lang="en-US" dirty="0">
                <a:latin typeface="Arial" charset="0"/>
              </a:rPr>
              <a:t>”. Burnout generally happens over time, and as it builds, making a change like taking time off, diversifying clientele, or a different job, can improve or eliminate burnout. Vicarious trauma, on the other hand, involves the caregiver experiencing trauma symptoms as a result of tension and preoccupation of the stories/trauma experiences described by clients. PTSD-like symptoms that the helper may experience can include avoidance, numbing and hyper-arousal.</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41191D7-EAA8-4D00-8B90-2FC6F2F34491}" type="slidenum">
              <a:rPr lang="en-US" smtClean="0"/>
              <a:pPr/>
              <a:t>22</a:t>
            </a:fld>
            <a:endParaRPr lang="en-US"/>
          </a:p>
        </p:txBody>
      </p:sp>
    </p:spTree>
    <p:extLst>
      <p:ext uri="{BB962C8B-B14F-4D97-AF65-F5344CB8AC3E}">
        <p14:creationId xmlns:p14="http://schemas.microsoft.com/office/powerpoint/2010/main" val="34531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These are various</a:t>
            </a:r>
            <a:r>
              <a:rPr lang="en-US" baseline="0" dirty="0" smtClean="0"/>
              <a:t> </a:t>
            </a:r>
            <a:r>
              <a:rPr lang="en-US" b="0" baseline="0" dirty="0" smtClean="0"/>
              <a:t>symptoms</a:t>
            </a:r>
            <a:r>
              <a:rPr lang="en-US" baseline="0" dirty="0" smtClean="0"/>
              <a:t> of compassion fatigue. Maybe some of them resonate with you.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23</a:t>
            </a:fld>
            <a:endParaRPr lang="en-US"/>
          </a:p>
        </p:txBody>
      </p:sp>
    </p:spTree>
    <p:extLst>
      <p:ext uri="{BB962C8B-B14F-4D97-AF65-F5344CB8AC3E}">
        <p14:creationId xmlns:p14="http://schemas.microsoft.com/office/powerpoint/2010/main" val="29587665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Pearlman encourages the ABC approach to managing the risk for VT, which includes attending to the following domains: Awareness, Balance, and Connection. </a:t>
            </a:r>
          </a:p>
          <a:p>
            <a:r>
              <a:rPr lang="en-US" dirty="0" smtClean="0"/>
              <a:t>A link</a:t>
            </a:r>
            <a:r>
              <a:rPr lang="en-US" baseline="0" dirty="0" smtClean="0"/>
              <a:t> to the worksheet designed to help adults develop a plan to mitigate their own risk for compassion fatigue can be found on page 11 of the Toolkit.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24</a:t>
            </a:fld>
            <a:endParaRPr lang="en-US"/>
          </a:p>
        </p:txBody>
      </p:sp>
    </p:spTree>
    <p:extLst>
      <p:ext uri="{BB962C8B-B14F-4D97-AF65-F5344CB8AC3E}">
        <p14:creationId xmlns:p14="http://schemas.microsoft.com/office/powerpoint/2010/main" val="10145051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These</a:t>
            </a:r>
            <a:r>
              <a:rPr lang="en-US" baseline="0" dirty="0" smtClean="0"/>
              <a:t> questions are provided for your own self-reflection in an effort to help you establish boundaries to prevent compassion fatigue.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25</a:t>
            </a:fld>
            <a:endParaRPr lang="en-US"/>
          </a:p>
        </p:txBody>
      </p:sp>
    </p:spTree>
    <p:extLst>
      <p:ext uri="{BB962C8B-B14F-4D97-AF65-F5344CB8AC3E}">
        <p14:creationId xmlns:p14="http://schemas.microsoft.com/office/powerpoint/2010/main" val="4292463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These are suggested strategies to help prevent secondary trauma with</a:t>
            </a:r>
            <a:r>
              <a:rPr lang="en-US" baseline="0" dirty="0" smtClean="0"/>
              <a:t>in our youth serving organizations.</a:t>
            </a:r>
          </a:p>
          <a:p>
            <a:endParaRPr lang="en-US" baseline="0" dirty="0" smtClean="0"/>
          </a:p>
          <a:p>
            <a:r>
              <a:rPr lang="en-US" dirty="0" smtClean="0"/>
              <a:t>General </a:t>
            </a:r>
            <a:r>
              <a:rPr lang="en-US" dirty="0"/>
              <a:t>Wellness – e.g. yoga, exercise, meditation</a:t>
            </a:r>
          </a:p>
          <a:p>
            <a:endParaRPr lang="en-US" dirty="0"/>
          </a:p>
          <a:p>
            <a:r>
              <a:rPr lang="en-US" dirty="0"/>
              <a:t>Organizational Culture – encourages self care, physical/mental health benefits, caseload management, MH days</a:t>
            </a:r>
          </a:p>
          <a:p>
            <a:endParaRPr lang="en-US" dirty="0"/>
          </a:p>
          <a:p>
            <a:r>
              <a:rPr lang="en-US" dirty="0"/>
              <a:t>Education – about </a:t>
            </a:r>
            <a:r>
              <a:rPr lang="en-US" dirty="0" smtClean="0"/>
              <a:t>Secondary</a:t>
            </a:r>
            <a:r>
              <a:rPr lang="en-US" baseline="0" dirty="0" smtClean="0"/>
              <a:t> Traumatic </a:t>
            </a:r>
            <a:r>
              <a:rPr lang="en-US" dirty="0" smtClean="0"/>
              <a:t>Stress </a:t>
            </a:r>
            <a:r>
              <a:rPr lang="en-US" dirty="0"/>
              <a:t>and self-care</a:t>
            </a:r>
          </a:p>
          <a:p>
            <a:endParaRPr lang="en-US" dirty="0"/>
          </a:p>
          <a:p>
            <a:r>
              <a:rPr lang="en-US" dirty="0"/>
              <a:t>Reflective </a:t>
            </a:r>
            <a:r>
              <a:rPr lang="en-US" dirty="0" smtClean="0"/>
              <a:t>Supervision-speaking with a supervisor about the impact your work is having on you.</a:t>
            </a:r>
          </a:p>
          <a:p>
            <a:endParaRPr lang="en-US" dirty="0" smtClean="0"/>
          </a:p>
        </p:txBody>
      </p:sp>
      <p:sp>
        <p:nvSpPr>
          <p:cNvPr id="4" name="Slide Number Placeholder 3"/>
          <p:cNvSpPr>
            <a:spLocks noGrp="1"/>
          </p:cNvSpPr>
          <p:nvPr>
            <p:ph type="sldNum" sz="quarter" idx="10"/>
          </p:nvPr>
        </p:nvSpPr>
        <p:spPr/>
        <p:txBody>
          <a:bodyPr/>
          <a:lstStyle/>
          <a:p>
            <a:fld id="{6877AD51-FA72-4907-A02E-5A977F9B1DB4}" type="slidenum">
              <a:rPr lang="en-US" smtClean="0"/>
              <a:t>26</a:t>
            </a:fld>
            <a:endParaRPr lang="en-US"/>
          </a:p>
        </p:txBody>
      </p:sp>
    </p:spTree>
    <p:extLst>
      <p:ext uri="{BB962C8B-B14F-4D97-AF65-F5344CB8AC3E}">
        <p14:creationId xmlns:p14="http://schemas.microsoft.com/office/powerpoint/2010/main" val="16610437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Part II discusses Strategies that encourage emotional, relational, and physical health healing</a:t>
            </a:r>
          </a:p>
          <a:p>
            <a:r>
              <a:rPr lang="en-US" dirty="0" smtClean="0"/>
              <a:t>And how to establish Trauma Informed &amp; Responsive Environments</a:t>
            </a: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27</a:t>
            </a:fld>
            <a:endParaRPr lang="en-US"/>
          </a:p>
        </p:txBody>
      </p:sp>
    </p:spTree>
    <p:extLst>
      <p:ext uri="{BB962C8B-B14F-4D97-AF65-F5344CB8AC3E}">
        <p14:creationId xmlns:p14="http://schemas.microsoft.com/office/powerpoint/2010/main" val="2265435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LK-Objectives</a:t>
            </a:r>
            <a:r>
              <a:rPr lang="en-US" baseline="0" dirty="0" smtClean="0"/>
              <a:t> for Part II</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28</a:t>
            </a:fld>
            <a:endParaRPr lang="en-US"/>
          </a:p>
        </p:txBody>
      </p:sp>
    </p:spTree>
    <p:extLst>
      <p:ext uri="{BB962C8B-B14F-4D97-AF65-F5344CB8AC3E}">
        <p14:creationId xmlns:p14="http://schemas.microsoft.com/office/powerpoint/2010/main" val="27440600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a:solidFill>
            <a:schemeClr val="accent2"/>
          </a:solidFill>
          <a:ln>
            <a:solidFill>
              <a:schemeClr val="accent1">
                <a:lumMod val="60000"/>
                <a:lumOff val="40000"/>
              </a:schemeClr>
            </a:solidFill>
          </a:ln>
        </p:spPr>
      </p:sp>
      <p:sp>
        <p:nvSpPr>
          <p:cNvPr id="3" name="Notes Placeholder 2"/>
          <p:cNvSpPr>
            <a:spLocks noGrp="1"/>
          </p:cNvSpPr>
          <p:nvPr>
            <p:ph type="body" idx="1"/>
          </p:nvPr>
        </p:nvSpPr>
        <p:spPr/>
        <p:txBody>
          <a:bodyPr/>
          <a:lstStyle/>
          <a:p>
            <a:r>
              <a:rPr lang="en-US" dirty="0" smtClean="0"/>
              <a:t>Trauma </a:t>
            </a:r>
            <a:r>
              <a:rPr lang="en-US" dirty="0"/>
              <a:t>Informed </a:t>
            </a:r>
            <a:r>
              <a:rPr lang="en-US" dirty="0" smtClean="0"/>
              <a:t>Care (TIC) </a:t>
            </a:r>
            <a:r>
              <a:rPr lang="en-US" dirty="0"/>
              <a:t>at it’s root </a:t>
            </a:r>
            <a:r>
              <a:rPr lang="en-US" dirty="0" smtClean="0"/>
              <a:t>is really compassionate </a:t>
            </a:r>
            <a:r>
              <a:rPr lang="en-US" dirty="0"/>
              <a:t>care</a:t>
            </a:r>
          </a:p>
          <a:p>
            <a:endParaRPr lang="en-US" dirty="0"/>
          </a:p>
          <a:p>
            <a:r>
              <a:rPr lang="en-US" dirty="0"/>
              <a:t>Primary concept </a:t>
            </a:r>
            <a:r>
              <a:rPr lang="en-US" dirty="0" smtClean="0"/>
              <a:t>of TIC is </a:t>
            </a:r>
            <a:r>
              <a:rPr lang="en-US" dirty="0"/>
              <a:t>to </a:t>
            </a:r>
            <a:r>
              <a:rPr lang="en-US" dirty="0" smtClean="0"/>
              <a:t>avoid traumatization </a:t>
            </a:r>
            <a:r>
              <a:rPr lang="en-US" dirty="0"/>
              <a:t>and/or </a:t>
            </a:r>
          </a:p>
          <a:p>
            <a:r>
              <a:rPr lang="en-US" dirty="0"/>
              <a:t>re-traumatization and to promote resilience &amp; healing</a:t>
            </a:r>
          </a:p>
          <a:p>
            <a:endParaRPr lang="en-US" dirty="0"/>
          </a:p>
          <a:p>
            <a:endParaRPr lang="en-US" dirty="0"/>
          </a:p>
        </p:txBody>
      </p:sp>
      <p:sp>
        <p:nvSpPr>
          <p:cNvPr id="4" name="Slide Number Placeholder 3"/>
          <p:cNvSpPr>
            <a:spLocks noGrp="1"/>
          </p:cNvSpPr>
          <p:nvPr>
            <p:ph type="sldNum" sz="quarter" idx="10"/>
          </p:nvPr>
        </p:nvSpPr>
        <p:spPr/>
        <p:txBody>
          <a:bodyPr/>
          <a:lstStyle/>
          <a:p>
            <a:fld id="{C131E775-68B0-4325-9DE6-7EE51C842D86}" type="slidenum">
              <a:rPr lang="en-US" smtClean="0"/>
              <a:t>29</a:t>
            </a:fld>
            <a:endParaRPr lang="en-US"/>
          </a:p>
        </p:txBody>
      </p:sp>
    </p:spTree>
    <p:extLst>
      <p:ext uri="{BB962C8B-B14F-4D97-AF65-F5344CB8AC3E}">
        <p14:creationId xmlns:p14="http://schemas.microsoft.com/office/powerpoint/2010/main" val="421832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We will begin with Part 1 of this training</a:t>
            </a:r>
            <a:r>
              <a:rPr lang="en-US" baseline="0" dirty="0" smtClean="0"/>
              <a:t> which focuses on understanding trauma and its impact.</a:t>
            </a:r>
          </a:p>
          <a:p>
            <a:r>
              <a:rPr lang="en-US" dirty="0" smtClean="0"/>
              <a:t>Part 2</a:t>
            </a:r>
            <a:r>
              <a:rPr lang="en-US" baseline="0" dirty="0" smtClean="0"/>
              <a:t> provides information to consider in establishing a trauma sensitive environment. It also includes an overview of different ways youth can respond to traumatic experiences and strategies to implement in our interactions with youth around those responses.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3</a:t>
            </a:fld>
            <a:endParaRPr lang="en-US"/>
          </a:p>
        </p:txBody>
      </p:sp>
    </p:spTree>
    <p:extLst>
      <p:ext uri="{BB962C8B-B14F-4D97-AF65-F5344CB8AC3E}">
        <p14:creationId xmlns:p14="http://schemas.microsoft.com/office/powerpoint/2010/main" val="15592771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This</a:t>
            </a:r>
            <a:r>
              <a:rPr lang="en-US" baseline="0" dirty="0" smtClean="0"/>
              <a:t> video </a:t>
            </a:r>
            <a:r>
              <a:rPr lang="en-US" dirty="0" smtClean="0"/>
              <a:t>demonstrates, using a hand model, the activation of different areas of the brain (specifically the brain stem or limbic system and the pre frontal cortex) when faced with fear/danger. It is 4:40</a:t>
            </a:r>
            <a:r>
              <a:rPr lang="en-US" baseline="0" dirty="0" smtClean="0"/>
              <a:t> min long. The link to this video is found in the references section of the Toolkit page 12 &amp; 13.</a:t>
            </a:r>
            <a:endParaRPr lang="en-US" dirty="0" smtClean="0"/>
          </a:p>
          <a:p>
            <a:endParaRPr lang="en-US" dirty="0"/>
          </a:p>
        </p:txBody>
      </p:sp>
      <p:sp>
        <p:nvSpPr>
          <p:cNvPr id="4" name="Slide Number Placeholder 3"/>
          <p:cNvSpPr>
            <a:spLocks noGrp="1"/>
          </p:cNvSpPr>
          <p:nvPr>
            <p:ph type="sldNum" sz="quarter" idx="10"/>
          </p:nvPr>
        </p:nvSpPr>
        <p:spPr/>
        <p:txBody>
          <a:bodyPr/>
          <a:lstStyle/>
          <a:p>
            <a:fld id="{31B1ADB5-5C19-4E3C-9D52-05905F6755B2}" type="slidenum">
              <a:rPr lang="en-US" smtClean="0"/>
              <a:t>30</a:t>
            </a:fld>
            <a:endParaRPr lang="en-US"/>
          </a:p>
        </p:txBody>
      </p:sp>
    </p:spTree>
    <p:extLst>
      <p:ext uri="{BB962C8B-B14F-4D97-AF65-F5344CB8AC3E}">
        <p14:creationId xmlns:p14="http://schemas.microsoft.com/office/powerpoint/2010/main" val="42390996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r>
              <a:rPr lang="en-US" dirty="0" smtClean="0">
                <a:latin typeface="Calibri" charset="0"/>
              </a:rPr>
              <a:t>It’s beneficial to know that youth</a:t>
            </a:r>
            <a:r>
              <a:rPr lang="en-US" baseline="0" dirty="0" smtClean="0">
                <a:latin typeface="Calibri" charset="0"/>
              </a:rPr>
              <a:t> who have experienced trauma can heal, especially within positive and protective relationships. </a:t>
            </a:r>
          </a:p>
          <a:p>
            <a:r>
              <a:rPr lang="en-US" baseline="0" dirty="0" smtClean="0">
                <a:latin typeface="Calibri" charset="0"/>
              </a:rPr>
              <a:t>Being aware that sometimes s</a:t>
            </a:r>
            <a:r>
              <a:rPr lang="en-US" dirty="0" smtClean="0">
                <a:latin typeface="Calibri" charset="0"/>
              </a:rPr>
              <a:t>ervices, designed to help children,</a:t>
            </a:r>
            <a:r>
              <a:rPr lang="en-US" baseline="0" dirty="0" smtClean="0">
                <a:latin typeface="Calibri" charset="0"/>
              </a:rPr>
              <a:t> </a:t>
            </a:r>
            <a:r>
              <a:rPr lang="en-US" dirty="0" smtClean="0">
                <a:latin typeface="Calibri" charset="0"/>
              </a:rPr>
              <a:t>can be and often have been inadvertently re-traumatizing.</a:t>
            </a:r>
          </a:p>
          <a:p>
            <a:endParaRPr lang="en-US" dirty="0" smtClean="0">
              <a:latin typeface="Calibri" charset="0"/>
            </a:endParaRPr>
          </a:p>
          <a:p>
            <a:endParaRPr lang="en-US" dirty="0">
              <a:latin typeface="Calibri" charset="0"/>
            </a:endParaRPr>
          </a:p>
        </p:txBody>
      </p:sp>
    </p:spTree>
    <p:extLst>
      <p:ext uri="{BB962C8B-B14F-4D97-AF65-F5344CB8AC3E}">
        <p14:creationId xmlns:p14="http://schemas.microsoft.com/office/powerpoint/2010/main" val="29361014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err="1" smtClean="0"/>
              <a:t>Fallot</a:t>
            </a:r>
            <a:r>
              <a:rPr lang="en-US" dirty="0" smtClean="0"/>
              <a:t> and Harris (2009) provide the following definition of trauma-informed care: Human service systems become trauma- informed by thoroughly incorporating, in all aspects of service delivery, an understanding of the prevalence and impact of trauma and the complex paths to healing and recovery.</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32</a:t>
            </a:fld>
            <a:endParaRPr lang="en-US"/>
          </a:p>
        </p:txBody>
      </p:sp>
    </p:spTree>
    <p:extLst>
      <p:ext uri="{BB962C8B-B14F-4D97-AF65-F5344CB8AC3E}">
        <p14:creationId xmlns:p14="http://schemas.microsoft.com/office/powerpoint/2010/main" val="37022014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Trauma- informed services are designed specifically to avoid re-traumatizing those who come seeking assistance as well as staff working in service settings. These services seek “safety first” and commit themselves to “do no harm.”</a:t>
            </a:r>
            <a:endParaRPr lang="en-US" dirty="0"/>
          </a:p>
        </p:txBody>
      </p:sp>
      <p:sp>
        <p:nvSpPr>
          <p:cNvPr id="4" name="Slide Number Placeholder 3"/>
          <p:cNvSpPr>
            <a:spLocks noGrp="1"/>
          </p:cNvSpPr>
          <p:nvPr>
            <p:ph type="sldNum" sz="quarter" idx="10"/>
          </p:nvPr>
        </p:nvSpPr>
        <p:spPr/>
        <p:txBody>
          <a:bodyPr/>
          <a:lstStyle/>
          <a:p>
            <a:fld id="{EB439F81-5F63-3848-927B-0312C632A60F}" type="slidenum">
              <a:rPr lang="en-US" smtClean="0"/>
              <a:t>33</a:t>
            </a:fld>
            <a:endParaRPr lang="en-US"/>
          </a:p>
        </p:txBody>
      </p:sp>
    </p:spTree>
    <p:extLst>
      <p:ext uri="{BB962C8B-B14F-4D97-AF65-F5344CB8AC3E}">
        <p14:creationId xmlns:p14="http://schemas.microsoft.com/office/powerpoint/2010/main" val="6626034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229870">
              <a:lnSpc>
                <a:spcPct val="115000"/>
              </a:lnSpc>
              <a:spcBef>
                <a:spcPts val="0"/>
              </a:spcBef>
              <a:spcAft>
                <a:spcPts val="0"/>
              </a:spcAft>
            </a:pPr>
            <a:r>
              <a:rPr lang="en-US" sz="1200" dirty="0" smtClean="0">
                <a:effectLst/>
                <a:latin typeface="+mn-lt"/>
                <a:ea typeface="Calibri"/>
                <a:cs typeface="Calibri"/>
              </a:rPr>
              <a:t>These assumptions can be operationalized by incorporating 6 key principles into any organization or system of care:</a:t>
            </a:r>
            <a:endParaRPr lang="en-US" sz="1100" dirty="0" smtClean="0">
              <a:effectLst/>
              <a:latin typeface="+mn-lt"/>
              <a:ea typeface="Calibri"/>
              <a:cs typeface="Times New Roman"/>
            </a:endParaRPr>
          </a:p>
          <a:p>
            <a:pPr marL="0" marR="229870">
              <a:lnSpc>
                <a:spcPct val="115000"/>
              </a:lnSpc>
              <a:spcBef>
                <a:spcPts val="0"/>
              </a:spcBef>
              <a:spcAft>
                <a:spcPts val="0"/>
              </a:spcAft>
            </a:pPr>
            <a:r>
              <a:rPr lang="en-US" sz="1200" b="1" dirty="0" smtClean="0">
                <a:effectLst/>
                <a:latin typeface="+mn-lt"/>
                <a:ea typeface="Calibri"/>
                <a:cs typeface="Calibri"/>
              </a:rPr>
              <a:t>1</a:t>
            </a:r>
            <a:r>
              <a:rPr lang="en-US" sz="1200" dirty="0" smtClean="0">
                <a:effectLst/>
                <a:latin typeface="+mn-lt"/>
                <a:ea typeface="Calibri"/>
                <a:cs typeface="Calibri"/>
              </a:rPr>
              <a:t>. </a:t>
            </a:r>
            <a:r>
              <a:rPr lang="en-US" sz="1200" b="1" dirty="0" smtClean="0">
                <a:effectLst/>
                <a:latin typeface="+mn-lt"/>
                <a:ea typeface="Calibri"/>
                <a:cs typeface="Calibri"/>
              </a:rPr>
              <a:t>Safety: </a:t>
            </a:r>
            <a:r>
              <a:rPr lang="en-US" sz="1200" dirty="0" smtClean="0">
                <a:effectLst/>
                <a:latin typeface="+mn-lt"/>
                <a:ea typeface="Calibri"/>
                <a:cs typeface="Calibri"/>
              </a:rPr>
              <a:t>Ensure both physical &amp; psychological safety for staff as well as youth/families.</a:t>
            </a:r>
            <a:endParaRPr lang="en-US" sz="1100" dirty="0" smtClean="0">
              <a:effectLst/>
              <a:latin typeface="+mn-lt"/>
              <a:ea typeface="Calibri"/>
              <a:cs typeface="Times New Roman"/>
            </a:endParaRPr>
          </a:p>
          <a:p>
            <a:pPr marL="0" marR="229870">
              <a:lnSpc>
                <a:spcPct val="115000"/>
              </a:lnSpc>
              <a:spcBef>
                <a:spcPts val="0"/>
              </a:spcBef>
              <a:spcAft>
                <a:spcPts val="0"/>
              </a:spcAft>
            </a:pPr>
            <a:r>
              <a:rPr lang="en-US" sz="1200" b="1" dirty="0" smtClean="0">
                <a:effectLst/>
                <a:latin typeface="+mn-lt"/>
                <a:ea typeface="Calibri"/>
                <a:cs typeface="Calibri"/>
              </a:rPr>
              <a:t>2.</a:t>
            </a:r>
            <a:r>
              <a:rPr lang="en-US" sz="1200" dirty="0" smtClean="0">
                <a:effectLst/>
                <a:latin typeface="+mn-lt"/>
                <a:ea typeface="Calibri"/>
                <a:cs typeface="Calibri"/>
              </a:rPr>
              <a:t> </a:t>
            </a:r>
            <a:r>
              <a:rPr lang="en-US" sz="1200" b="1" dirty="0" smtClean="0">
                <a:effectLst/>
                <a:latin typeface="+mn-lt"/>
                <a:ea typeface="Calibri"/>
                <a:cs typeface="Calibri"/>
              </a:rPr>
              <a:t>Collaboration: </a:t>
            </a:r>
            <a:r>
              <a:rPr lang="en-US" sz="1200" dirty="0" smtClean="0">
                <a:effectLst/>
                <a:latin typeface="+mn-lt"/>
                <a:ea typeface="Calibri"/>
                <a:cs typeface="Calibri"/>
              </a:rPr>
              <a:t>Partner with youth/families and all staff to meaningfully share power and organizational decision-making.</a:t>
            </a:r>
            <a:endParaRPr lang="en-US" sz="1100" dirty="0" smtClean="0">
              <a:effectLst/>
              <a:latin typeface="+mn-lt"/>
              <a:ea typeface="Calibri"/>
              <a:cs typeface="Times New Roman"/>
            </a:endParaRPr>
          </a:p>
          <a:p>
            <a:pPr marL="0" marR="229870">
              <a:lnSpc>
                <a:spcPct val="115000"/>
              </a:lnSpc>
              <a:spcBef>
                <a:spcPts val="0"/>
              </a:spcBef>
              <a:spcAft>
                <a:spcPts val="0"/>
              </a:spcAft>
            </a:pPr>
            <a:r>
              <a:rPr lang="en-US" sz="1200" b="1" dirty="0" smtClean="0">
                <a:effectLst/>
                <a:latin typeface="+mn-lt"/>
                <a:ea typeface="Calibri"/>
                <a:cs typeface="Calibri"/>
              </a:rPr>
              <a:t>3. Voice &amp; Choice: </a:t>
            </a:r>
            <a:r>
              <a:rPr lang="en-US" sz="1200" dirty="0" smtClean="0">
                <a:effectLst/>
                <a:latin typeface="+mn-lt"/>
                <a:ea typeface="Calibri"/>
                <a:cs typeface="Calibri"/>
              </a:rPr>
              <a:t>Staff are facilitators rather than controllers of healing. Youth/families are supported in shared goal-setting and determining the plan of action. Self-advocacy skills are encouraged for youth/families and staff. </a:t>
            </a:r>
            <a:endParaRPr lang="en-US" sz="1100" dirty="0" smtClean="0">
              <a:effectLst/>
              <a:latin typeface="+mn-lt"/>
              <a:ea typeface="Calibri"/>
              <a:cs typeface="Times New Roman"/>
            </a:endParaRPr>
          </a:p>
          <a:p>
            <a:pPr marL="0" marR="229870">
              <a:lnSpc>
                <a:spcPct val="115000"/>
              </a:lnSpc>
              <a:spcBef>
                <a:spcPts val="0"/>
              </a:spcBef>
              <a:spcAft>
                <a:spcPts val="0"/>
              </a:spcAft>
            </a:pPr>
            <a:r>
              <a:rPr lang="en-US" sz="1200" b="1" dirty="0" smtClean="0">
                <a:effectLst/>
                <a:latin typeface="+mn-lt"/>
                <a:ea typeface="Calibri"/>
                <a:cs typeface="Calibri"/>
              </a:rPr>
              <a:t>4. Trustworthiness: </a:t>
            </a:r>
            <a:r>
              <a:rPr lang="en-US" sz="1200" dirty="0" smtClean="0">
                <a:effectLst/>
                <a:latin typeface="+mn-lt"/>
                <a:ea typeface="Calibri"/>
                <a:cs typeface="Calibri"/>
              </a:rPr>
              <a:t>Organizational operations and decisions are conducted with transparency with the goal of building and maintain trust for all involved with the organization.</a:t>
            </a:r>
            <a:endParaRPr lang="en-US" sz="1100" dirty="0" smtClean="0">
              <a:effectLst/>
              <a:latin typeface="+mn-lt"/>
              <a:ea typeface="Calibri"/>
              <a:cs typeface="Times New Roman"/>
            </a:endParaRPr>
          </a:p>
          <a:p>
            <a:pPr marL="0" marR="229870">
              <a:lnSpc>
                <a:spcPct val="115000"/>
              </a:lnSpc>
              <a:spcBef>
                <a:spcPts val="0"/>
              </a:spcBef>
              <a:spcAft>
                <a:spcPts val="0"/>
              </a:spcAft>
            </a:pPr>
            <a:r>
              <a:rPr lang="en-US" sz="1200" b="1" dirty="0" smtClean="0">
                <a:effectLst/>
                <a:latin typeface="+mn-lt"/>
                <a:ea typeface="Calibri"/>
                <a:cs typeface="Calibri"/>
              </a:rPr>
              <a:t>5. Peer Support: </a:t>
            </a:r>
            <a:r>
              <a:rPr lang="en-US" sz="1200" dirty="0" smtClean="0">
                <a:effectLst/>
                <a:latin typeface="+mn-lt"/>
                <a:ea typeface="Calibri"/>
                <a:cs typeface="Calibri"/>
              </a:rPr>
              <a:t>Peer support and mutual self-help are key vehicles for establishing safety and hope, building trust, enhancing collaboration and utilizing stories and lived experience to promote healing.</a:t>
            </a:r>
            <a:endParaRPr lang="en-US" sz="1100" dirty="0" smtClean="0">
              <a:effectLst/>
              <a:latin typeface="+mn-lt"/>
              <a:ea typeface="Calibri"/>
              <a:cs typeface="Times New Roman"/>
            </a:endParaRPr>
          </a:p>
          <a:p>
            <a:pPr marL="0" marR="229870">
              <a:lnSpc>
                <a:spcPct val="115000"/>
              </a:lnSpc>
              <a:spcBef>
                <a:spcPts val="0"/>
              </a:spcBef>
              <a:spcAft>
                <a:spcPts val="0"/>
              </a:spcAft>
            </a:pPr>
            <a:r>
              <a:rPr lang="en-US" sz="1200" b="1" dirty="0" smtClean="0">
                <a:effectLst/>
                <a:latin typeface="+mn-lt"/>
                <a:ea typeface="Calibri"/>
                <a:cs typeface="Calibri"/>
              </a:rPr>
              <a:t>6. Cultural, Historical, and Gender Issues: </a:t>
            </a:r>
            <a:r>
              <a:rPr lang="en-US" sz="1200" dirty="0" smtClean="0">
                <a:effectLst/>
                <a:latin typeface="+mn-lt"/>
                <a:ea typeface="Calibri"/>
                <a:cs typeface="Calibri"/>
              </a:rPr>
              <a:t>Some people bear an extra burden of trauma based on belonging to a specific group(s). Incorporate policies, protocols and processes that are responsive to the racial, ethnic and cultural needs of the individuals served; and recognize and address historical trauma. </a:t>
            </a:r>
          </a:p>
          <a:p>
            <a:pPr marL="0" marR="229870">
              <a:lnSpc>
                <a:spcPct val="115000"/>
              </a:lnSpc>
              <a:spcBef>
                <a:spcPts val="0"/>
              </a:spcBef>
              <a:spcAft>
                <a:spcPts val="0"/>
              </a:spcAft>
            </a:pPr>
            <a:r>
              <a:rPr lang="en-US" sz="1200" dirty="0" smtClean="0">
                <a:effectLst/>
                <a:latin typeface="+mn-lt"/>
                <a:ea typeface="Calibri"/>
                <a:cs typeface="Calibri"/>
              </a:rPr>
              <a:t>For more information see page 7 of the Toolkit.</a:t>
            </a:r>
            <a:r>
              <a:rPr lang="en-US" sz="1200" baseline="0" dirty="0" smtClean="0">
                <a:effectLst/>
                <a:latin typeface="+mn-lt"/>
                <a:ea typeface="Calibri"/>
                <a:cs typeface="Calibri"/>
              </a:rPr>
              <a:t> </a:t>
            </a:r>
            <a:endParaRPr lang="en-US" sz="110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050E55EC-B2F4-4F07-B366-5E4FECBF4AE1}" type="slidenum">
              <a:rPr lang="en-US" smtClean="0"/>
              <a:t>34</a:t>
            </a:fld>
            <a:endParaRPr lang="en-US"/>
          </a:p>
        </p:txBody>
      </p:sp>
    </p:spTree>
    <p:extLst>
      <p:ext uri="{BB962C8B-B14F-4D97-AF65-F5344CB8AC3E}">
        <p14:creationId xmlns:p14="http://schemas.microsoft.com/office/powerpoint/2010/main" val="21207511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Another way to think about the components of a trauma informed environment is to incorporate these elements in our practices, our physical environments and our organizational policies and procedures. </a:t>
            </a:r>
          </a:p>
          <a:p>
            <a:r>
              <a:rPr lang="en-US" dirty="0" smtClean="0"/>
              <a:t>Give examples</a:t>
            </a: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35</a:t>
            </a:fld>
            <a:endParaRPr lang="en-US"/>
          </a:p>
        </p:txBody>
      </p:sp>
    </p:spTree>
    <p:extLst>
      <p:ext uri="{BB962C8B-B14F-4D97-AF65-F5344CB8AC3E}">
        <p14:creationId xmlns:p14="http://schemas.microsoft.com/office/powerpoint/2010/main" val="17097117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b="0" dirty="0" smtClean="0"/>
              <a:t>The term</a:t>
            </a:r>
            <a:r>
              <a:rPr lang="en-US" b="0" baseline="0" dirty="0" smtClean="0"/>
              <a:t> </a:t>
            </a:r>
            <a:r>
              <a:rPr lang="en-US" b="0" dirty="0" smtClean="0"/>
              <a:t>Trauma Informed</a:t>
            </a:r>
            <a:r>
              <a:rPr lang="en-US" b="0" baseline="0" dirty="0" smtClean="0"/>
              <a:t> Services (TIS) can be used interchangeably with Trauma Informed Care and Trauma Informed Approach. Incorporating trauma informed principles in an organization’s policies and practices is an evolving process that occurs over time.</a:t>
            </a:r>
          </a:p>
          <a:p>
            <a:r>
              <a:rPr lang="en-US" dirty="0" smtClean="0"/>
              <a:t>TIS/SAMHSA principles</a:t>
            </a:r>
            <a:r>
              <a:rPr lang="en-US" baseline="0" dirty="0" smtClean="0"/>
              <a:t> are addressed on slide 29.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36</a:t>
            </a:fld>
            <a:endParaRPr lang="en-US"/>
          </a:p>
        </p:txBody>
      </p:sp>
    </p:spTree>
    <p:extLst>
      <p:ext uri="{BB962C8B-B14F-4D97-AF65-F5344CB8AC3E}">
        <p14:creationId xmlns:p14="http://schemas.microsoft.com/office/powerpoint/2010/main" val="7329265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Trauma informed services use a new frame of reference in working with youth. Instead of saying (or implying)</a:t>
            </a:r>
            <a:r>
              <a:rPr lang="en-US" baseline="0" dirty="0" smtClean="0"/>
              <a:t> “What is wrong with you?” It is more beneficial and in line with TIS to wonder or inquire about “What happened to you?” We may not ask that</a:t>
            </a:r>
            <a:r>
              <a:rPr lang="en-US" dirty="0" smtClean="0"/>
              <a:t> question directly but our behavior can d</a:t>
            </a:r>
            <a:r>
              <a:rPr lang="en-US" baseline="0" dirty="0" smtClean="0"/>
              <a:t>emonstrate an</a:t>
            </a:r>
            <a:r>
              <a:rPr lang="en-US" dirty="0" smtClean="0"/>
              <a:t> </a:t>
            </a:r>
            <a:r>
              <a:rPr lang="en-US" baseline="0" dirty="0" smtClean="0"/>
              <a:t>understanding that a</a:t>
            </a:r>
            <a:r>
              <a:rPr lang="en-US" dirty="0" smtClean="0"/>
              <a:t> youth’s </a:t>
            </a:r>
            <a:r>
              <a:rPr lang="en-US" baseline="0" dirty="0" smtClean="0"/>
              <a:t>behavior is often a way of communicating something else.</a:t>
            </a: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37</a:t>
            </a:fld>
            <a:endParaRPr lang="en-US"/>
          </a:p>
        </p:txBody>
      </p:sp>
    </p:spTree>
    <p:extLst>
      <p:ext uri="{BB962C8B-B14F-4D97-AF65-F5344CB8AC3E}">
        <p14:creationId xmlns:p14="http://schemas.microsoft.com/office/powerpoint/2010/main" val="22786191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This list was developed for teen pregnancy prevention programming but is applicable to this work as well. Even if we do not ask about traumatic experience, we will hear about them. Being prepared for youth to share about their experiences and then knowing next steps in how to respond and support them is important in their healing process. </a:t>
            </a:r>
          </a:p>
          <a:p>
            <a:endParaRPr lang="en-US" sz="1800" dirty="0"/>
          </a:p>
        </p:txBody>
      </p:sp>
      <p:sp>
        <p:nvSpPr>
          <p:cNvPr id="4" name="Slide Number Placeholder 3"/>
          <p:cNvSpPr>
            <a:spLocks noGrp="1"/>
          </p:cNvSpPr>
          <p:nvPr>
            <p:ph type="sldNum" sz="quarter" idx="10"/>
          </p:nvPr>
        </p:nvSpPr>
        <p:spPr/>
        <p:txBody>
          <a:bodyPr/>
          <a:lstStyle/>
          <a:p>
            <a:fld id="{050E55EC-B2F4-4F07-B366-5E4FECBF4AE1}" type="slidenum">
              <a:rPr lang="en-US" smtClean="0"/>
              <a:t>38</a:t>
            </a:fld>
            <a:endParaRPr lang="en-US"/>
          </a:p>
        </p:txBody>
      </p:sp>
    </p:spTree>
    <p:extLst>
      <p:ext uri="{BB962C8B-B14F-4D97-AF65-F5344CB8AC3E}">
        <p14:creationId xmlns:p14="http://schemas.microsoft.com/office/powerpoint/2010/main" val="14331476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Take some time to check in with yourself if you are going through</a:t>
            </a:r>
            <a:r>
              <a:rPr lang="en-US" baseline="0" dirty="0" smtClean="0"/>
              <a:t> these learning modules independently, or with</a:t>
            </a:r>
            <a:r>
              <a:rPr lang="en-US" dirty="0" smtClean="0"/>
              <a:t> others at your table. </a:t>
            </a:r>
          </a:p>
          <a:p>
            <a:endParaRPr lang="en-US" dirty="0" smtClean="0"/>
          </a:p>
          <a:p>
            <a:pPr marL="0" marR="0" algn="ctr">
              <a:lnSpc>
                <a:spcPct val="107000"/>
              </a:lnSpc>
              <a:spcBef>
                <a:spcPts val="0"/>
              </a:spcBef>
              <a:spcAft>
                <a:spcPts val="800"/>
              </a:spcAft>
            </a:pPr>
            <a:r>
              <a:rPr lang="en-US" sz="1200" b="1" dirty="0" smtClean="0">
                <a:effectLst/>
                <a:latin typeface="+mn-lt"/>
                <a:ea typeface="Calibri"/>
                <a:cs typeface="Times New Roman"/>
              </a:rPr>
              <a:t> </a:t>
            </a:r>
            <a:endParaRPr lang="en-US" sz="1050" dirty="0" smtClean="0">
              <a:effectLst/>
              <a:latin typeface="+mn-lt"/>
              <a:ea typeface="Calibri"/>
              <a:cs typeface="Times New Roman"/>
            </a:endParaRPr>
          </a:p>
          <a:p>
            <a:pPr marL="0" marR="0" lvl="0" indent="0">
              <a:lnSpc>
                <a:spcPct val="107000"/>
              </a:lnSpc>
              <a:spcBef>
                <a:spcPts val="0"/>
              </a:spcBef>
              <a:spcAft>
                <a:spcPts val="800"/>
              </a:spcAft>
              <a:buFont typeface="+mj-lt"/>
              <a:buNone/>
            </a:pPr>
            <a:r>
              <a:rPr lang="en-US" sz="1200" b="1" dirty="0" smtClean="0">
                <a:effectLst/>
                <a:latin typeface="+mn-lt"/>
                <a:ea typeface="Calibri"/>
                <a:cs typeface="Times New Roman"/>
              </a:rPr>
              <a:t>1. What is your reaction to the information about trauma-informed services? Did anything surprise you?</a:t>
            </a:r>
            <a:endParaRPr lang="en-US" sz="1050" dirty="0" smtClean="0">
              <a:effectLst/>
              <a:latin typeface="+mn-lt"/>
              <a:ea typeface="Calibri"/>
              <a:cs typeface="Times New Roman"/>
            </a:endParaRPr>
          </a:p>
          <a:p>
            <a:pPr marL="0" marR="0">
              <a:lnSpc>
                <a:spcPct val="107000"/>
              </a:lnSpc>
              <a:spcBef>
                <a:spcPts val="0"/>
              </a:spcBef>
              <a:spcAft>
                <a:spcPts val="800"/>
              </a:spcAft>
            </a:pPr>
            <a:r>
              <a:rPr lang="en-US" sz="1200" b="1" dirty="0" smtClean="0">
                <a:effectLst/>
                <a:latin typeface="+mn-lt"/>
                <a:ea typeface="Calibri"/>
                <a:cs typeface="Times New Roman"/>
              </a:rPr>
              <a:t> </a:t>
            </a:r>
            <a:endParaRPr lang="en-US" sz="1050" dirty="0" smtClean="0">
              <a:effectLst/>
              <a:latin typeface="+mn-lt"/>
              <a:ea typeface="Calibri"/>
              <a:cs typeface="Times New Roman"/>
            </a:endParaRPr>
          </a:p>
          <a:p>
            <a:pPr marL="0" marR="0" lvl="0" indent="0">
              <a:lnSpc>
                <a:spcPct val="107000"/>
              </a:lnSpc>
              <a:spcBef>
                <a:spcPts val="0"/>
              </a:spcBef>
              <a:spcAft>
                <a:spcPts val="800"/>
              </a:spcAft>
              <a:buFont typeface="+mj-lt"/>
              <a:buNone/>
            </a:pPr>
            <a:r>
              <a:rPr lang="en-US" sz="1200" b="1" dirty="0" smtClean="0">
                <a:effectLst/>
                <a:latin typeface="+mn-lt"/>
                <a:ea typeface="Calibri"/>
                <a:cs typeface="Times New Roman"/>
              </a:rPr>
              <a:t>2. Does it change the way you may work with youth in your organization? How so?</a:t>
            </a:r>
            <a:endParaRPr lang="en-US" sz="1050" dirty="0" smtClean="0">
              <a:effectLst/>
              <a:latin typeface="+mn-lt"/>
              <a:ea typeface="Calibri"/>
              <a:cs typeface="Times New Roman"/>
            </a:endParaRPr>
          </a:p>
          <a:p>
            <a:pPr marL="0" marR="0">
              <a:lnSpc>
                <a:spcPct val="107000"/>
              </a:lnSpc>
              <a:spcBef>
                <a:spcPts val="0"/>
              </a:spcBef>
              <a:spcAft>
                <a:spcPts val="800"/>
              </a:spcAft>
            </a:pPr>
            <a:r>
              <a:rPr lang="en-US" sz="1200" b="1" dirty="0" smtClean="0">
                <a:effectLst/>
                <a:latin typeface="+mn-lt"/>
                <a:ea typeface="Calibri"/>
                <a:cs typeface="Times New Roman"/>
              </a:rPr>
              <a:t> </a:t>
            </a:r>
            <a:endParaRPr lang="en-US" sz="1050" dirty="0" smtClean="0">
              <a:effectLst/>
              <a:latin typeface="+mn-lt"/>
              <a:ea typeface="Calibri"/>
              <a:cs typeface="Times New Roman"/>
            </a:endParaRPr>
          </a:p>
          <a:p>
            <a:pPr marL="0" marR="0" lvl="0" indent="0">
              <a:lnSpc>
                <a:spcPct val="107000"/>
              </a:lnSpc>
              <a:spcBef>
                <a:spcPts val="0"/>
              </a:spcBef>
              <a:spcAft>
                <a:spcPts val="800"/>
              </a:spcAft>
              <a:buFont typeface="+mj-lt"/>
              <a:buNone/>
            </a:pPr>
            <a:r>
              <a:rPr lang="en-US" sz="1200" b="1" dirty="0" smtClean="0">
                <a:effectLst/>
                <a:latin typeface="+mn-lt"/>
                <a:ea typeface="Calibri"/>
                <a:cs typeface="Times New Roman"/>
              </a:rPr>
              <a:t>3. How might you apply trauma informed principles to the youth/adults you thought about earlier? Use the following worksheet to compare your current practices with practices that might be more trauma-informed. (Use Handout/worksheet</a:t>
            </a:r>
            <a:r>
              <a:rPr lang="en-US" sz="1200" b="1" baseline="0" dirty="0" smtClean="0">
                <a:effectLst/>
                <a:latin typeface="+mn-lt"/>
                <a:ea typeface="Calibri"/>
                <a:cs typeface="Times New Roman"/>
              </a:rPr>
              <a:t> for guidance)</a:t>
            </a:r>
            <a:endParaRPr lang="en-US" sz="105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39</a:t>
            </a:fld>
            <a:endParaRPr lang="en-US"/>
          </a:p>
        </p:txBody>
      </p:sp>
    </p:spTree>
    <p:extLst>
      <p:ext uri="{BB962C8B-B14F-4D97-AF65-F5344CB8AC3E}">
        <p14:creationId xmlns:p14="http://schemas.microsoft.com/office/powerpoint/2010/main" val="1622470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Objective</a:t>
            </a:r>
            <a:r>
              <a:rPr lang="en-US" baseline="0" dirty="0" smtClean="0"/>
              <a:t>s for Part 1</a:t>
            </a:r>
            <a:endParaRPr lang="en-US" dirty="0"/>
          </a:p>
        </p:txBody>
      </p:sp>
      <p:sp>
        <p:nvSpPr>
          <p:cNvPr id="4" name="Slide Number Placeholder 3"/>
          <p:cNvSpPr>
            <a:spLocks noGrp="1"/>
          </p:cNvSpPr>
          <p:nvPr>
            <p:ph type="sldNum" sz="quarter" idx="10"/>
          </p:nvPr>
        </p:nvSpPr>
        <p:spPr/>
        <p:txBody>
          <a:bodyPr/>
          <a:lstStyle/>
          <a:p>
            <a:fld id="{EB439F81-5F63-3848-927B-0312C632A60F}" type="slidenum">
              <a:rPr lang="en-US" smtClean="0"/>
              <a:t>4</a:t>
            </a:fld>
            <a:endParaRPr lang="en-US"/>
          </a:p>
        </p:txBody>
      </p:sp>
    </p:spTree>
    <p:extLst>
      <p:ext uri="{BB962C8B-B14F-4D97-AF65-F5344CB8AC3E}">
        <p14:creationId xmlns:p14="http://schemas.microsoft.com/office/powerpoint/2010/main" val="7385636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Strategies, developed by Bruce Perry, a national leader in this work, used </a:t>
            </a:r>
            <a:r>
              <a:rPr lang="en-US" baseline="0" dirty="0" smtClean="0"/>
              <a:t>to address youth who have experienced trauma. </a:t>
            </a:r>
          </a:p>
          <a:p>
            <a:r>
              <a:rPr lang="en-US" baseline="0" dirty="0" smtClean="0"/>
              <a:t>For references and more information about Bruce Perry’s work please see References section (Part II, page 13 of the Toolkit.)</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40</a:t>
            </a:fld>
            <a:endParaRPr lang="en-US" dirty="0"/>
          </a:p>
        </p:txBody>
      </p:sp>
    </p:spTree>
    <p:extLst>
      <p:ext uri="{BB962C8B-B14F-4D97-AF65-F5344CB8AC3E}">
        <p14:creationId xmlns:p14="http://schemas.microsoft.com/office/powerpoint/2010/main" val="37204266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As you work your way up the strategy</a:t>
            </a:r>
            <a:r>
              <a:rPr lang="en-US" baseline="0" dirty="0" smtClean="0"/>
              <a:t> approach, begin with yourself and then you will be able to calmly and rationally support the youth.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41</a:t>
            </a:fld>
            <a:endParaRPr lang="en-US"/>
          </a:p>
        </p:txBody>
      </p:sp>
    </p:spTree>
    <p:extLst>
      <p:ext uri="{BB962C8B-B14F-4D97-AF65-F5344CB8AC3E}">
        <p14:creationId xmlns:p14="http://schemas.microsoft.com/office/powerpoint/2010/main" val="40334295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This provides ideas of ways to adapt the environment to help support youth, especially those</a:t>
            </a:r>
            <a:r>
              <a:rPr lang="en-US" baseline="0" dirty="0" smtClean="0"/>
              <a:t> who have experienced trauma and have been triggered. </a:t>
            </a:r>
          </a:p>
          <a:p>
            <a:r>
              <a:rPr lang="en-US" dirty="0" smtClean="0"/>
              <a:t>See page 8 of the Toolkit for a “Regulate Checklist”.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42</a:t>
            </a:fld>
            <a:endParaRPr lang="en-US"/>
          </a:p>
        </p:txBody>
      </p:sp>
    </p:spTree>
    <p:extLst>
      <p:ext uri="{BB962C8B-B14F-4D97-AF65-F5344CB8AC3E}">
        <p14:creationId xmlns:p14="http://schemas.microsoft.com/office/powerpoint/2010/main" val="19100896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This slide provides suggestions of ways to be proactive</a:t>
            </a:r>
            <a:r>
              <a:rPr lang="en-US" baseline="0" dirty="0" smtClean="0"/>
              <a:t> in your work with youth. </a:t>
            </a:r>
            <a:endParaRPr lang="en-US" dirty="0"/>
          </a:p>
        </p:txBody>
      </p:sp>
      <p:sp>
        <p:nvSpPr>
          <p:cNvPr id="4" name="Slide Number Placeholder 3"/>
          <p:cNvSpPr>
            <a:spLocks noGrp="1"/>
          </p:cNvSpPr>
          <p:nvPr>
            <p:ph type="sldNum" sz="quarter" idx="10"/>
          </p:nvPr>
        </p:nvSpPr>
        <p:spPr/>
        <p:txBody>
          <a:bodyPr/>
          <a:lstStyle/>
          <a:p>
            <a:fld id="{EB439F81-5F63-3848-927B-0312C632A60F}" type="slidenum">
              <a:rPr lang="en-US" smtClean="0"/>
              <a:t>43</a:t>
            </a:fld>
            <a:endParaRPr lang="en-US"/>
          </a:p>
        </p:txBody>
      </p:sp>
    </p:spTree>
    <p:extLst>
      <p:ext uri="{BB962C8B-B14F-4D97-AF65-F5344CB8AC3E}">
        <p14:creationId xmlns:p14="http://schemas.microsoft.com/office/powerpoint/2010/main" val="7603802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Here are some additional suggested strategies</a:t>
            </a:r>
            <a:r>
              <a:rPr lang="en-US" baseline="0" dirty="0" smtClean="0"/>
              <a:t> that can be included in your work with youth that also address &amp; integrate their sensory experiences.</a:t>
            </a:r>
            <a:endParaRPr lang="en-US" dirty="0" smtClean="0"/>
          </a:p>
          <a:p>
            <a:r>
              <a:rPr lang="en-US" dirty="0" smtClean="0"/>
              <a:t>Oral-Sensory Strategies:  Chewing gum, biting your nails, eating snacks, sucking on hard candy, chewing on a pencil, etc. </a:t>
            </a:r>
          </a:p>
          <a:p>
            <a:r>
              <a:rPr lang="en-US" dirty="0" smtClean="0"/>
              <a:t>Movement Strategies: Rocking in your chair,  going for a run,  bending over, dancing, working out,  fidgeting or moving in your chair.</a:t>
            </a:r>
          </a:p>
          <a:p>
            <a:r>
              <a:rPr lang="en-US" dirty="0" smtClean="0"/>
              <a:t>Touch Strategies: Twirling your hair, squeezing a stress ball, holding something soft in your hand, petting a dog or cat, fidgeting with an earring or necklace? </a:t>
            </a:r>
          </a:p>
          <a:p>
            <a:r>
              <a:rPr lang="en-US" dirty="0" smtClean="0"/>
              <a:t>Auditory Strategies:  Do you listen to a particular type of music or hum to yourself?  Do you use headphones to drown out noises around you? </a:t>
            </a:r>
          </a:p>
          <a:p>
            <a:r>
              <a:rPr lang="en-US" dirty="0" smtClean="0"/>
              <a:t>Visual Strategies:  Watching a fire or fish tank,  reading a book,  watching a lava lamp.  Do you need brighter or dimmer lights to feel calm and attentive? </a:t>
            </a:r>
          </a:p>
          <a:p>
            <a:endParaRPr lang="en-US" dirty="0"/>
          </a:p>
        </p:txBody>
      </p:sp>
      <p:sp>
        <p:nvSpPr>
          <p:cNvPr id="4" name="Slide Number Placeholder 3"/>
          <p:cNvSpPr>
            <a:spLocks noGrp="1"/>
          </p:cNvSpPr>
          <p:nvPr>
            <p:ph type="sldNum" sz="quarter" idx="10"/>
          </p:nvPr>
        </p:nvSpPr>
        <p:spPr/>
        <p:txBody>
          <a:bodyPr/>
          <a:lstStyle/>
          <a:p>
            <a:fld id="{541191D7-EAA8-4D00-8B90-2FC6F2F34491}" type="slidenum">
              <a:rPr lang="en-US" smtClean="0"/>
              <a:pPr/>
              <a:t>44</a:t>
            </a:fld>
            <a:endParaRPr lang="en-US"/>
          </a:p>
        </p:txBody>
      </p:sp>
    </p:spTree>
    <p:extLst>
      <p:ext uri="{BB962C8B-B14F-4D97-AF65-F5344CB8AC3E}">
        <p14:creationId xmlns:p14="http://schemas.microsoft.com/office/powerpoint/2010/main" val="26488031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Strategies suggested for working with youth</a:t>
            </a:r>
            <a:r>
              <a:rPr lang="en-US" baseline="0" dirty="0" smtClean="0"/>
              <a:t> who are “over-responders”. </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t>45</a:t>
            </a:fld>
            <a:endParaRPr lang="en-US" dirty="0"/>
          </a:p>
        </p:txBody>
      </p:sp>
    </p:spTree>
    <p:extLst>
      <p:ext uri="{BB962C8B-B14F-4D97-AF65-F5344CB8AC3E}">
        <p14:creationId xmlns:p14="http://schemas.microsoft.com/office/powerpoint/2010/main" val="4789154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Strategies suggested for youth</a:t>
            </a:r>
            <a:r>
              <a:rPr lang="en-US" baseline="0" dirty="0" smtClean="0"/>
              <a:t> who are “under-responders”</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46</a:t>
            </a:fld>
            <a:endParaRPr lang="en-US"/>
          </a:p>
        </p:txBody>
      </p:sp>
    </p:spTree>
    <p:extLst>
      <p:ext uri="{BB962C8B-B14F-4D97-AF65-F5344CB8AC3E}">
        <p14:creationId xmlns:p14="http://schemas.microsoft.com/office/powerpoint/2010/main" val="16836531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Strategies suggested for working with youth</a:t>
            </a:r>
            <a:r>
              <a:rPr lang="en-US" baseline="0" dirty="0" smtClean="0"/>
              <a:t> who are “sensory-seekers”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47</a:t>
            </a:fld>
            <a:endParaRPr lang="en-US"/>
          </a:p>
        </p:txBody>
      </p:sp>
    </p:spTree>
    <p:extLst>
      <p:ext uri="{BB962C8B-B14F-4D97-AF65-F5344CB8AC3E}">
        <p14:creationId xmlns:p14="http://schemas.microsoft.com/office/powerpoint/2010/main" val="23763918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4" name="Slide Number Placeholder 3"/>
          <p:cNvSpPr>
            <a:spLocks noGrp="1"/>
          </p:cNvSpPr>
          <p:nvPr>
            <p:ph type="sldNum" sz="quarter" idx="10"/>
          </p:nvPr>
        </p:nvSpPr>
        <p:spPr/>
        <p:txBody>
          <a:bodyPr/>
          <a:lstStyle/>
          <a:p>
            <a:fld id="{EB439F81-5F63-3848-927B-0312C632A60F}" type="slidenum">
              <a:rPr lang="en-US" smtClean="0"/>
              <a:t>48</a:t>
            </a:fld>
            <a:endParaRPr lang="en-US"/>
          </a:p>
        </p:txBody>
      </p:sp>
      <p:sp>
        <p:nvSpPr>
          <p:cNvPr id="5" name="Notes Placeholder 4"/>
          <p:cNvSpPr>
            <a:spLocks noGrp="1"/>
          </p:cNvSpPr>
          <p:nvPr>
            <p:ph type="body" sz="quarter" idx="11"/>
          </p:nvPr>
        </p:nvSpPr>
        <p:spPr/>
        <p:txBody>
          <a:bodyPr/>
          <a:lstStyle/>
          <a:p>
            <a:r>
              <a:rPr lang="en-US" dirty="0"/>
              <a:t>The second step in the strategies approach by Dr. Perry is to Relate. Youth benefit from positive interactions with adults and this can be a protective factor in the way you relate to them. Relationships with healthy supportive adults provides healing. </a:t>
            </a:r>
          </a:p>
          <a:p>
            <a:r>
              <a:rPr lang="en-US" dirty="0"/>
              <a:t/>
            </a:r>
            <a:br>
              <a:rPr lang="en-US" dirty="0"/>
            </a:br>
            <a:r>
              <a:rPr lang="en-US" dirty="0"/>
              <a:t>“Regardless of the adversity faced, a positive attachment to school and enthusiasm for learning will lead to more positive outcomes for children.”</a:t>
            </a:r>
          </a:p>
          <a:p>
            <a:endParaRPr lang="en-US" sz="1600" dirty="0"/>
          </a:p>
          <a:p>
            <a:endParaRPr lang="en-US" dirty="0"/>
          </a:p>
        </p:txBody>
      </p:sp>
    </p:spTree>
    <p:extLst>
      <p:ext uri="{BB962C8B-B14F-4D97-AF65-F5344CB8AC3E}">
        <p14:creationId xmlns:p14="http://schemas.microsoft.com/office/powerpoint/2010/main" val="35537074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These are</a:t>
            </a:r>
            <a:r>
              <a:rPr lang="en-US" baseline="0" dirty="0" smtClean="0"/>
              <a:t> suggestions to keep in mind as you </a:t>
            </a:r>
            <a:r>
              <a:rPr lang="en-US" b="0" baseline="0" dirty="0" smtClean="0"/>
              <a:t>connect </a:t>
            </a:r>
            <a:r>
              <a:rPr lang="en-US" baseline="0" dirty="0" smtClean="0"/>
              <a:t>to the youth. Once the situa</a:t>
            </a:r>
            <a:r>
              <a:rPr lang="en-US" b="0" baseline="0" dirty="0" smtClean="0"/>
              <a:t>tion</a:t>
            </a:r>
            <a:r>
              <a:rPr lang="en-US" baseline="0" dirty="0" smtClean="0"/>
              <a:t> is regulated begin to relate to the youth utilizing these approaches.</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49</a:t>
            </a:fld>
            <a:endParaRPr lang="en-US"/>
          </a:p>
        </p:txBody>
      </p:sp>
    </p:spTree>
    <p:extLst>
      <p:ext uri="{BB962C8B-B14F-4D97-AF65-F5344CB8AC3E}">
        <p14:creationId xmlns:p14="http://schemas.microsoft.com/office/powerpoint/2010/main" val="958723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sz="1600" dirty="0" smtClean="0"/>
              <a:t>LK-Substance Abuse Mental Health Services Administration (SAMHSA)  defines trauma by discussing “Three E’s,” which include:</a:t>
            </a:r>
          </a:p>
          <a:p>
            <a:r>
              <a:rPr lang="en-US" sz="1600" dirty="0" smtClean="0"/>
              <a:t>•	an event, series of events, or set of circumstances</a:t>
            </a:r>
          </a:p>
          <a:p>
            <a:r>
              <a:rPr lang="en-US" sz="1600" dirty="0" smtClean="0"/>
              <a:t>•	that is experienced by an individual as physically or emotionally harmful or threatening, and</a:t>
            </a:r>
          </a:p>
          <a:p>
            <a:r>
              <a:rPr lang="en-US" sz="1600" dirty="0" smtClean="0"/>
              <a:t>•	that has lasting adverse effects on the individual's functioning and</a:t>
            </a:r>
          </a:p>
          <a:p>
            <a:r>
              <a:rPr lang="en-US" sz="1600" dirty="0" smtClean="0"/>
              <a:t>physical, social, emotional, or spiritual well-being.</a:t>
            </a:r>
          </a:p>
          <a:p>
            <a:endParaRPr lang="en-US" sz="1600" dirty="0" smtClean="0"/>
          </a:p>
          <a:p>
            <a:r>
              <a:rPr lang="en-US" sz="1600" dirty="0" smtClean="0"/>
              <a:t>More information about this definition</a:t>
            </a:r>
            <a:r>
              <a:rPr lang="en-US" sz="1600" baseline="0" dirty="0" smtClean="0"/>
              <a:t> is found in the toolkit, page 3)</a:t>
            </a:r>
            <a:endParaRPr lang="en-US" sz="1600" dirty="0"/>
          </a:p>
        </p:txBody>
      </p:sp>
      <p:sp>
        <p:nvSpPr>
          <p:cNvPr id="4" name="Slide Number Placeholder 3"/>
          <p:cNvSpPr>
            <a:spLocks noGrp="1"/>
          </p:cNvSpPr>
          <p:nvPr>
            <p:ph type="sldNum" sz="quarter" idx="10"/>
          </p:nvPr>
        </p:nvSpPr>
        <p:spPr/>
        <p:txBody>
          <a:bodyPr/>
          <a:lstStyle/>
          <a:p>
            <a:fld id="{EB439F81-5F63-3848-927B-0312C632A60F}" type="slidenum">
              <a:rPr lang="en-US" smtClean="0"/>
              <a:t>5</a:t>
            </a:fld>
            <a:endParaRPr lang="en-US"/>
          </a:p>
        </p:txBody>
      </p:sp>
    </p:spTree>
    <p:extLst>
      <p:ext uri="{BB962C8B-B14F-4D97-AF65-F5344CB8AC3E}">
        <p14:creationId xmlns:p14="http://schemas.microsoft.com/office/powerpoint/2010/main" val="17615371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Reframe the lens we use to view youth is important and beneficial in our</a:t>
            </a:r>
            <a:r>
              <a:rPr lang="en-US" baseline="0" dirty="0" smtClean="0"/>
              <a:t> work with them. Look to understand what is being communicated and why. Celebrate the successes and progress seen, even if it’s as simple as “you are here”. </a:t>
            </a:r>
          </a:p>
          <a:p>
            <a:r>
              <a:rPr lang="en-US" baseline="0" dirty="0" smtClean="0"/>
              <a:t>A Relational Checklist is located on page 9 of the Toolkit for further information. </a:t>
            </a:r>
            <a:endParaRPr lang="en-US" dirty="0"/>
          </a:p>
        </p:txBody>
      </p:sp>
      <p:sp>
        <p:nvSpPr>
          <p:cNvPr id="4" name="Slide Number Placeholder 3"/>
          <p:cNvSpPr>
            <a:spLocks noGrp="1"/>
          </p:cNvSpPr>
          <p:nvPr>
            <p:ph type="sldNum" sz="quarter" idx="10"/>
          </p:nvPr>
        </p:nvSpPr>
        <p:spPr/>
        <p:txBody>
          <a:bodyPr/>
          <a:lstStyle/>
          <a:p>
            <a:fld id="{541191D7-EAA8-4D00-8B90-2FC6F2F34491}" type="slidenum">
              <a:rPr lang="en-US" smtClean="0"/>
              <a:pPr/>
              <a:t>50</a:t>
            </a:fld>
            <a:endParaRPr lang="en-US"/>
          </a:p>
        </p:txBody>
      </p:sp>
    </p:spTree>
    <p:extLst>
      <p:ext uri="{BB962C8B-B14F-4D97-AF65-F5344CB8AC3E}">
        <p14:creationId xmlns:p14="http://schemas.microsoft.com/office/powerpoint/2010/main" val="26781927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Finally,</a:t>
            </a:r>
            <a:r>
              <a:rPr lang="en-US" baseline="0" dirty="0" smtClean="0"/>
              <a:t> the last strategy Dr. Perry recommends in our approach while working with youth is to Reason. </a:t>
            </a:r>
            <a:r>
              <a:rPr lang="en-US" b="0" baseline="0" dirty="0" smtClean="0"/>
              <a:t>This strategy utilizes the pre-frontal cortex of the brain to learn and problem solve. </a:t>
            </a:r>
          </a:p>
          <a:p>
            <a:r>
              <a:rPr lang="en-US" baseline="0" dirty="0" smtClean="0"/>
              <a:t>Focus on Restorative Practices, relational repairs and future strategies to assist the youth in the way they will respond next time. </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51</a:t>
            </a:fld>
            <a:endParaRPr lang="en-US"/>
          </a:p>
        </p:txBody>
      </p:sp>
    </p:spTree>
    <p:extLst>
      <p:ext uri="{BB962C8B-B14F-4D97-AF65-F5344CB8AC3E}">
        <p14:creationId xmlns:p14="http://schemas.microsoft.com/office/powerpoint/2010/main" val="6221875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A Reason strategies</a:t>
            </a:r>
            <a:r>
              <a:rPr lang="en-US" baseline="0" dirty="0" smtClean="0"/>
              <a:t> checklist is provided on page 10 of the Toolkit along with these suggestions for how we view our interactions and work with youth.</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52</a:t>
            </a:fld>
            <a:endParaRPr lang="en-US"/>
          </a:p>
        </p:txBody>
      </p:sp>
    </p:spTree>
    <p:extLst>
      <p:ext uri="{BB962C8B-B14F-4D97-AF65-F5344CB8AC3E}">
        <p14:creationId xmlns:p14="http://schemas.microsoft.com/office/powerpoint/2010/main" val="16324029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indent="0">
              <a:buFont typeface="+mj-lt"/>
              <a:buNone/>
            </a:pPr>
            <a:r>
              <a:rPr lang="en-US" b="0" dirty="0" smtClean="0"/>
              <a:t>Organizations</a:t>
            </a:r>
            <a:r>
              <a:rPr lang="en-US" b="0" baseline="0" dirty="0" smtClean="0"/>
              <a:t> can design physical environments and processes that encourage self-regulation and avoid trauma triggers. The last bullet refers to the possibility that youth may (unconsciously) draw others into recreating traumatic circumstances or events in order to develop some control or mastery. </a:t>
            </a:r>
            <a:endParaRPr lang="en-US" b="0" dirty="0"/>
          </a:p>
        </p:txBody>
      </p:sp>
      <p:sp>
        <p:nvSpPr>
          <p:cNvPr id="4" name="Slide Number Placeholder 3"/>
          <p:cNvSpPr>
            <a:spLocks noGrp="1"/>
          </p:cNvSpPr>
          <p:nvPr>
            <p:ph type="sldNum" sz="quarter" idx="10"/>
          </p:nvPr>
        </p:nvSpPr>
        <p:spPr/>
        <p:txBody>
          <a:bodyPr/>
          <a:lstStyle/>
          <a:p>
            <a:fld id="{EB439F81-5F63-3848-927B-0312C632A60F}" type="slidenum">
              <a:rPr lang="en-US" smtClean="0"/>
              <a:t>53</a:t>
            </a:fld>
            <a:endParaRPr lang="en-US"/>
          </a:p>
        </p:txBody>
      </p:sp>
    </p:spTree>
    <p:extLst>
      <p:ext uri="{BB962C8B-B14F-4D97-AF65-F5344CB8AC3E}">
        <p14:creationId xmlns:p14="http://schemas.microsoft.com/office/powerpoint/2010/main" val="5596093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This is the end of the training module. We hope it has helped you understand trauma and it’s impact and strategies for developing trauma informed services. Spend some</a:t>
            </a:r>
            <a:r>
              <a:rPr lang="en-US" baseline="0" dirty="0" smtClean="0"/>
              <a:t> time on your own or with others, contemplating your next steps.</a:t>
            </a:r>
          </a:p>
          <a:p>
            <a:r>
              <a:rPr lang="en-US" dirty="0" smtClean="0"/>
              <a:t>What do you and/or others from your team want to try when you return to your workplace to begin to become more trauma-informed in your practices?</a:t>
            </a: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54</a:t>
            </a:fld>
            <a:endParaRPr lang="en-US"/>
          </a:p>
        </p:txBody>
      </p:sp>
    </p:spTree>
    <p:extLst>
      <p:ext uri="{BB962C8B-B14F-4D97-AF65-F5344CB8AC3E}">
        <p14:creationId xmlns:p14="http://schemas.microsoft.com/office/powerpoint/2010/main" val="38366461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References</a:t>
            </a:r>
            <a:r>
              <a:rPr lang="en-US" baseline="0" dirty="0" smtClean="0"/>
              <a:t> begin on page 12 of the Toolkit.</a:t>
            </a:r>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55</a:t>
            </a:fld>
            <a:endParaRPr lang="en-US"/>
          </a:p>
        </p:txBody>
      </p:sp>
    </p:spTree>
    <p:extLst>
      <p:ext uri="{BB962C8B-B14F-4D97-AF65-F5344CB8AC3E}">
        <p14:creationId xmlns:p14="http://schemas.microsoft.com/office/powerpoint/2010/main" val="24206492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If you have questions or comments about the material in this training, feel free to contact either of us. </a:t>
            </a:r>
          </a:p>
          <a:p>
            <a:endParaRPr lang="en-US" dirty="0" smtClean="0"/>
          </a:p>
          <a:p>
            <a:r>
              <a:rPr lang="en-US" dirty="0" smtClean="0"/>
              <a:t>Thank you for your time. </a:t>
            </a:r>
          </a:p>
          <a:p>
            <a:endParaRPr lang="en-US" dirty="0"/>
          </a:p>
        </p:txBody>
      </p:sp>
      <p:sp>
        <p:nvSpPr>
          <p:cNvPr id="4" name="Slide Number Placeholder 3"/>
          <p:cNvSpPr>
            <a:spLocks noGrp="1"/>
          </p:cNvSpPr>
          <p:nvPr>
            <p:ph type="sldNum" sz="quarter" idx="10"/>
          </p:nvPr>
        </p:nvSpPr>
        <p:spPr/>
        <p:txBody>
          <a:bodyPr/>
          <a:lstStyle/>
          <a:p>
            <a:fld id="{70FB8E38-0BBC-AF45-AB06-788F62763930}" type="slidenum">
              <a:rPr lang="en-US" smtClean="0"/>
              <a:t>56</a:t>
            </a:fld>
            <a:endParaRPr lang="en-US"/>
          </a:p>
        </p:txBody>
      </p:sp>
    </p:spTree>
    <p:extLst>
      <p:ext uri="{BB962C8B-B14F-4D97-AF65-F5344CB8AC3E}">
        <p14:creationId xmlns:p14="http://schemas.microsoft.com/office/powerpoint/2010/main" val="124303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19074D-E8FC-444D-B78B-59016E275218}" type="slidenum">
              <a:rPr lang="en-US"/>
              <a:pPr/>
              <a:t>6</a:t>
            </a:fld>
            <a:endParaRPr lang="en-US"/>
          </a:p>
        </p:txBody>
      </p:sp>
      <p:sp>
        <p:nvSpPr>
          <p:cNvPr id="65538" name="Rectangle 2"/>
          <p:cNvSpPr>
            <a:spLocks noGrp="1" noRot="1" noChangeAspect="1" noChangeArrowheads="1" noTextEdit="1"/>
          </p:cNvSpPr>
          <p:nvPr>
            <p:ph type="sldImg"/>
          </p:nvPr>
        </p:nvSpPr>
        <p:spPr>
          <a:xfrm>
            <a:off x="406400" y="696913"/>
            <a:ext cx="6197600" cy="3486150"/>
          </a:xfrm>
          <a:ln/>
        </p:spPr>
      </p:sp>
      <p:sp>
        <p:nvSpPr>
          <p:cNvPr id="65539" name="Rectangle 3"/>
          <p:cNvSpPr>
            <a:spLocks noGrp="1" noChangeArrowheads="1"/>
          </p:cNvSpPr>
          <p:nvPr>
            <p:ph type="body" idx="1"/>
          </p:nvPr>
        </p:nvSpPr>
        <p:spPr/>
        <p:txBody>
          <a:bodyPr/>
          <a:lstStyle/>
          <a:p>
            <a:pPr>
              <a:buFontTx/>
              <a:buNone/>
            </a:pPr>
            <a:r>
              <a:rPr lang="en-US" dirty="0" smtClean="0"/>
              <a:t>S</a:t>
            </a:r>
            <a:r>
              <a:rPr lang="en-US" baseline="0" dirty="0" smtClean="0"/>
              <a:t>ome additional </a:t>
            </a:r>
            <a:r>
              <a:rPr lang="en-US" dirty="0" smtClean="0"/>
              <a:t>information about trauma</a:t>
            </a:r>
            <a:r>
              <a:rPr lang="en-US" baseline="0" dirty="0" smtClean="0"/>
              <a:t> and it’s impact</a:t>
            </a:r>
            <a:endParaRPr lang="en-US" dirty="0"/>
          </a:p>
        </p:txBody>
      </p:sp>
    </p:spTree>
    <p:extLst>
      <p:ext uri="{BB962C8B-B14F-4D97-AF65-F5344CB8AC3E}">
        <p14:creationId xmlns:p14="http://schemas.microsoft.com/office/powerpoint/2010/main" val="1298174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b="0" dirty="0" smtClean="0"/>
              <a:t>The</a:t>
            </a:r>
            <a:r>
              <a:rPr lang="en-US" b="0" baseline="0" dirty="0" smtClean="0"/>
              <a:t> study asked whether participants had any of 10 adverse experiences before they turned 18. The experiences included – physical, sexual, or emotional abuse; physical or emotional neglect; living with a person with mental illness; substance abuse problems or who was incarcerated; parents/caregivers who were separated or divorced; or witness domestic violence. </a:t>
            </a:r>
          </a:p>
          <a:p>
            <a:endParaRPr lang="en-US" dirty="0" smtClean="0"/>
          </a:p>
          <a:p>
            <a:r>
              <a:rPr lang="en-US" b="0" baseline="0" dirty="0" smtClean="0"/>
              <a:t>They</a:t>
            </a:r>
            <a:r>
              <a:rPr lang="en-US" b="0" dirty="0" smtClean="0"/>
              <a:t> found that ACEs are common. A person with 1 ACE was more likely to have additional ACEs</a:t>
            </a:r>
            <a:endParaRPr lang="en-US" b="0" baseline="0" dirty="0" smtClean="0"/>
          </a:p>
          <a:p>
            <a:endParaRPr lang="en-US" baseline="0" dirty="0" smtClean="0"/>
          </a:p>
          <a:p>
            <a:r>
              <a:rPr lang="en-US" dirty="0" smtClean="0"/>
              <a:t>Additional</a:t>
            </a:r>
            <a:r>
              <a:rPr lang="en-US" baseline="0" dirty="0" smtClean="0"/>
              <a:t> information about the ACE study can be found on page 3 of the Toolkit</a:t>
            </a:r>
          </a:p>
          <a:p>
            <a:endParaRPr lang="en-US" baseline="0" dirty="0" smtClean="0"/>
          </a:p>
          <a:p>
            <a:r>
              <a:rPr lang="en-US" dirty="0" err="1" smtClean="0"/>
              <a:t>Felitti</a:t>
            </a:r>
            <a:r>
              <a:rPr lang="en-US" dirty="0" smtClean="0"/>
              <a:t> VJ, </a:t>
            </a:r>
            <a:r>
              <a:rPr lang="en-US" dirty="0" err="1" smtClean="0"/>
              <a:t>Anda</a:t>
            </a:r>
            <a:r>
              <a:rPr lang="en-US" dirty="0" smtClean="0"/>
              <a:t> RF, </a:t>
            </a:r>
            <a:r>
              <a:rPr lang="en-US" dirty="0" err="1" smtClean="0"/>
              <a:t>Nordenberg</a:t>
            </a:r>
            <a:r>
              <a:rPr lang="en-US" dirty="0" smtClean="0"/>
              <a:t> D, Williamson DF, Spitz AM, Edwards V, Koss MP, et al JS. The relationship of adult health status to childhood abuse and household dysfunction. American Journal of Preventive Medicine. 1998;14:245-258. </a:t>
            </a:r>
            <a:br>
              <a:rPr lang="en-US" dirty="0" smtClean="0"/>
            </a:br>
            <a:r>
              <a:rPr lang="en-US" dirty="0" smtClean="0"/>
              <a:t>www.acestudy.org</a:t>
            </a:r>
          </a:p>
          <a:p>
            <a:endParaRPr lang="en-US" dirty="0"/>
          </a:p>
        </p:txBody>
      </p:sp>
      <p:sp>
        <p:nvSpPr>
          <p:cNvPr id="4" name="Slide Number Placeholder 3"/>
          <p:cNvSpPr>
            <a:spLocks noGrp="1"/>
          </p:cNvSpPr>
          <p:nvPr>
            <p:ph type="sldNum" sz="quarter" idx="10"/>
          </p:nvPr>
        </p:nvSpPr>
        <p:spPr/>
        <p:txBody>
          <a:bodyPr/>
          <a:lstStyle/>
          <a:p>
            <a:fld id="{43C9F474-36BC-45F2-BC2E-9DD4977FF5AB}"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681372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Context for this state level data can be found on page 4 of the Toolkit</a:t>
            </a:r>
          </a:p>
          <a:p>
            <a:endParaRPr lang="en-US" dirty="0"/>
          </a:p>
        </p:txBody>
      </p:sp>
      <p:sp>
        <p:nvSpPr>
          <p:cNvPr id="4" name="Slide Number Placeholder 3"/>
          <p:cNvSpPr>
            <a:spLocks noGrp="1"/>
          </p:cNvSpPr>
          <p:nvPr>
            <p:ph type="sldNum" sz="quarter" idx="10"/>
          </p:nvPr>
        </p:nvSpPr>
        <p:spPr/>
        <p:txBody>
          <a:bodyPr/>
          <a:lstStyle/>
          <a:p>
            <a:fld id="{43C9F474-36BC-45F2-BC2E-9DD4977FF5AB}"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111019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Adverse childhood experiences are the most basic and long-lasting cause of health risk behaviors, mental illness, social malfunction, disease, disability, premature death, and healthcare costs.</a:t>
            </a:r>
          </a:p>
          <a:p>
            <a:pPr eaLnBrk="1" hangingPunct="1"/>
            <a:r>
              <a:rPr lang="en-US" dirty="0" smtClean="0"/>
              <a:t>This slide demonstrates findings of</a:t>
            </a:r>
            <a:r>
              <a:rPr lang="en-US" baseline="0" dirty="0" smtClean="0"/>
              <a:t> other health impairments related to a persons ACEs score. The number in parenthesis indicates how many times the risk increases </a:t>
            </a:r>
            <a:r>
              <a:rPr lang="en-US" b="0" baseline="0" dirty="0" smtClean="0"/>
              <a:t>for those with an ACE score of 4 or more. </a:t>
            </a:r>
            <a:endParaRPr lang="en-US" b="0" dirty="0" smtClean="0"/>
          </a:p>
          <a:p>
            <a:pPr eaLnBrk="1" hangingPunct="1"/>
            <a:endParaRPr lang="en-US" dirty="0" smtClean="0"/>
          </a:p>
          <a:p>
            <a:pPr eaLnBrk="1" hangingPunct="1"/>
            <a:endParaRPr lang="en-US" sz="1400" b="1" dirty="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6393974-216B-40CB-B756-3F6E47FCB80D}" type="slidenum">
              <a:rPr lang="en-US" smtClean="0"/>
              <a:pPr>
                <a:defRPr/>
              </a:pPr>
              <a:t>9</a:t>
            </a:fld>
            <a:endParaRPr lang="en-US" dirty="0"/>
          </a:p>
        </p:txBody>
      </p:sp>
    </p:spTree>
    <p:extLst>
      <p:ext uri="{BB962C8B-B14F-4D97-AF65-F5344CB8AC3E}">
        <p14:creationId xmlns:p14="http://schemas.microsoft.com/office/powerpoint/2010/main" val="1707431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DEC35F-5CDC-C04F-BAE0-86876C7EEC8D}" type="datetimeFigureOut">
              <a:rPr lang="en-US" smtClean="0"/>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22B2D-06A6-3740-B06A-282AAFE77EAC}"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16512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DEC35F-5CDC-C04F-BAE0-86876C7EEC8D}" type="datetimeFigureOut">
              <a:rPr lang="en-US" smtClean="0"/>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2456170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DEC35F-5CDC-C04F-BAE0-86876C7EEC8D}" type="datetimeFigureOut">
              <a:rPr lang="en-US" smtClean="0"/>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3996546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DEC35F-5CDC-C04F-BAE0-86876C7EEC8D}" type="datetimeFigureOut">
              <a:rPr lang="en-US" smtClean="0"/>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40992970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DEC35F-5CDC-C04F-BAE0-86876C7EEC8D}" type="datetimeFigureOut">
              <a:rPr lang="en-US" smtClean="0"/>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22B2D-06A6-3740-B06A-282AAFE77EAC}"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13211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DEC35F-5CDC-C04F-BAE0-86876C7EEC8D}" type="datetimeFigureOut">
              <a:rPr lang="en-US" smtClean="0"/>
              <a:t>8/17/2017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4215991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DEC35F-5CDC-C04F-BAE0-86876C7EEC8D}" type="datetimeFigureOut">
              <a:rPr lang="en-US" smtClean="0"/>
              <a:t>8/17/2017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1257687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DEC35F-5CDC-C04F-BAE0-86876C7EEC8D}" type="datetimeFigureOut">
              <a:rPr lang="en-US" smtClean="0"/>
              <a:t>8/17/2017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3175151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EDEC35F-5CDC-C04F-BAE0-86876C7EEC8D}" type="datetimeFigureOut">
              <a:rPr lang="en-US" smtClean="0"/>
              <a:t>8/17/2017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3349075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EDEC35F-5CDC-C04F-BAE0-86876C7EEC8D}" type="datetimeFigureOut">
              <a:rPr lang="en-US" smtClean="0"/>
              <a:t>8/17/2017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3A22B2D-06A6-3740-B06A-282AAFE77EAC}" type="slidenum">
              <a:rPr lang="en-US" smtClean="0"/>
              <a:t>‹#›</a:t>
            </a:fld>
            <a:endParaRPr lang="en-US"/>
          </a:p>
        </p:txBody>
      </p:sp>
    </p:spTree>
    <p:extLst>
      <p:ext uri="{BB962C8B-B14F-4D97-AF65-F5344CB8AC3E}">
        <p14:creationId xmlns:p14="http://schemas.microsoft.com/office/powerpoint/2010/main" val="3581145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DEC35F-5CDC-C04F-BAE0-86876C7EEC8D}" type="datetimeFigureOut">
              <a:rPr lang="en-US" smtClean="0"/>
              <a:t>8/17/2017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22B2D-06A6-3740-B06A-282AAFE77EAC}" type="slidenum">
              <a:rPr lang="en-US" smtClean="0"/>
              <a:t>‹#›</a:t>
            </a:fld>
            <a:endParaRPr lang="en-US"/>
          </a:p>
        </p:txBody>
      </p:sp>
    </p:spTree>
    <p:extLst>
      <p:ext uri="{BB962C8B-B14F-4D97-AF65-F5344CB8AC3E}">
        <p14:creationId xmlns:p14="http://schemas.microsoft.com/office/powerpoint/2010/main" val="3700586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EDEC35F-5CDC-C04F-BAE0-86876C7EEC8D}" type="datetimeFigureOut">
              <a:rPr lang="en-US" smtClean="0"/>
              <a:t>8/17/2017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3A22B2D-06A6-3740-B06A-282AAFE77EAC}"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055018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rhey.jsi.com/"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dirty="0">
                <a:latin typeface="Aharoni" panose="02010803020104030203" pitchFamily="2" charset="-79"/>
                <a:cs typeface="Aharoni" panose="02010803020104030203" pitchFamily="2" charset="-79"/>
              </a:rPr>
              <a:t>Being Trauma Informed &amp; Responsive </a:t>
            </a:r>
            <a:br>
              <a:rPr lang="en-US" sz="6600" dirty="0">
                <a:latin typeface="Aharoni" panose="02010803020104030203" pitchFamily="2" charset="-79"/>
                <a:cs typeface="Aharoni" panose="02010803020104030203" pitchFamily="2" charset="-79"/>
              </a:rPr>
            </a:br>
            <a:endParaRPr lang="en-US" sz="6600" dirty="0">
              <a:latin typeface="Aharoni" panose="02010803020104030203" pitchFamily="2" charset="-79"/>
              <a:cs typeface="Aharoni" panose="02010803020104030203" pitchFamily="2" charset="-79"/>
            </a:endParaRPr>
          </a:p>
        </p:txBody>
      </p:sp>
      <p:sp>
        <p:nvSpPr>
          <p:cNvPr id="3" name="Subtitle 2"/>
          <p:cNvSpPr>
            <a:spLocks noGrp="1"/>
          </p:cNvSpPr>
          <p:nvPr>
            <p:ph type="subTitle" idx="1"/>
          </p:nvPr>
        </p:nvSpPr>
        <p:spPr/>
        <p:txBody>
          <a:bodyPr>
            <a:normAutofit/>
          </a:bodyPr>
          <a:lstStyle/>
          <a:p>
            <a:endParaRPr lang="en-US" dirty="0">
              <a:ln>
                <a:solidFill>
                  <a:sysClr val="windowText" lastClr="000000"/>
                </a:solidFill>
              </a:ln>
            </a:endParaRPr>
          </a:p>
        </p:txBody>
      </p:sp>
    </p:spTree>
    <p:extLst>
      <p:ext uri="{BB962C8B-B14F-4D97-AF65-F5344CB8AC3E}">
        <p14:creationId xmlns:p14="http://schemas.microsoft.com/office/powerpoint/2010/main" val="19455584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dirty="0"/>
              <a:t>3 </a:t>
            </a:r>
            <a:r>
              <a:rPr lang="en-US" dirty="0" smtClean="0"/>
              <a:t>Primary </a:t>
            </a:r>
            <a:r>
              <a:rPr lang="en-US" dirty="0"/>
              <a:t>C</a:t>
            </a:r>
            <a:r>
              <a:rPr lang="en-US" dirty="0" smtClean="0"/>
              <a:t>ategories </a:t>
            </a:r>
            <a:r>
              <a:rPr lang="en-US" dirty="0"/>
              <a:t>of </a:t>
            </a:r>
            <a:r>
              <a:rPr lang="en-US" dirty="0" smtClean="0"/>
              <a:t>Response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25674168"/>
              </p:ext>
            </p:extLst>
          </p:nvPr>
        </p:nvGraphicFramePr>
        <p:xfrm>
          <a:off x="230505" y="2535238"/>
          <a:ext cx="11791950" cy="31543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832220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Impact of Trauma &amp; Toxic Stress</a:t>
            </a:r>
            <a:endParaRPr lang="en-US" dirty="0"/>
          </a:p>
        </p:txBody>
      </p:sp>
      <p:sp>
        <p:nvSpPr>
          <p:cNvPr id="3" name="Content Placeholder 2"/>
          <p:cNvSpPr>
            <a:spLocks noGrp="1"/>
          </p:cNvSpPr>
          <p:nvPr>
            <p:ph idx="1"/>
          </p:nvPr>
        </p:nvSpPr>
        <p:spPr>
          <a:xfrm>
            <a:off x="741873" y="2837198"/>
            <a:ext cx="9181062" cy="3831019"/>
          </a:xfrm>
        </p:spPr>
        <p:txBody>
          <a:bodyPr>
            <a:noAutofit/>
          </a:bodyPr>
          <a:lstStyle/>
          <a:p>
            <a:pPr marL="347663" indent="-347663">
              <a:buSzPct val="125000"/>
              <a:buFont typeface="Arial" panose="020B0604020202020204" pitchFamily="34" charset="0"/>
              <a:buChar char="•"/>
            </a:pPr>
            <a:r>
              <a:rPr lang="en-US" sz="2800" dirty="0" smtClean="0"/>
              <a:t>Changes in physiology</a:t>
            </a:r>
          </a:p>
          <a:p>
            <a:pPr marL="347663" indent="-347663">
              <a:buSzPct val="125000"/>
              <a:buFont typeface="Arial" panose="020B0604020202020204" pitchFamily="34" charset="0"/>
              <a:buChar char="•"/>
            </a:pPr>
            <a:endParaRPr lang="en-US" sz="1400" dirty="0" smtClean="0"/>
          </a:p>
          <a:p>
            <a:pPr marL="347663" indent="-347663">
              <a:buSzPct val="125000"/>
              <a:buFont typeface="Arial" panose="020B0604020202020204" pitchFamily="34" charset="0"/>
              <a:buChar char="•"/>
            </a:pPr>
            <a:r>
              <a:rPr lang="en-US" sz="2800" dirty="0" smtClean="0"/>
              <a:t>Changes in brain architecture &amp; function </a:t>
            </a:r>
          </a:p>
          <a:p>
            <a:pPr marL="347663" indent="-347663">
              <a:buSzPct val="125000"/>
              <a:buFont typeface="Arial" panose="020B0604020202020204" pitchFamily="34" charset="0"/>
              <a:buChar char="•"/>
            </a:pPr>
            <a:endParaRPr lang="en-US" sz="1400" dirty="0" smtClean="0"/>
          </a:p>
          <a:p>
            <a:pPr marL="347663" indent="-347663">
              <a:buSzPct val="125000"/>
              <a:buFont typeface="Arial" panose="020B0604020202020204" pitchFamily="34" charset="0"/>
              <a:buChar char="•"/>
            </a:pPr>
            <a:r>
              <a:rPr lang="en-US" sz="2800" dirty="0" smtClean="0"/>
              <a:t>Changes in skills, abilities and behavior</a:t>
            </a:r>
          </a:p>
          <a:p>
            <a:pPr marL="347663" indent="-347663">
              <a:buSzPct val="125000"/>
              <a:buFont typeface="Arial" panose="020B0604020202020204" pitchFamily="34" charset="0"/>
              <a:buChar char="•"/>
            </a:pPr>
            <a:endParaRPr lang="en-US" sz="1400" dirty="0" smtClean="0"/>
          </a:p>
          <a:p>
            <a:pPr marL="347663" indent="-347663">
              <a:buSzPct val="125000"/>
              <a:buFont typeface="Arial" panose="020B0604020202020204" pitchFamily="34" charset="0"/>
              <a:buChar char="•"/>
            </a:pPr>
            <a:r>
              <a:rPr lang="en-US" sz="2800" dirty="0" smtClean="0"/>
              <a:t>Changes in long-term health and mental health</a:t>
            </a:r>
            <a:endParaRPr lang="en-US" sz="2800" dirty="0"/>
          </a:p>
        </p:txBody>
      </p:sp>
      <p:sp>
        <p:nvSpPr>
          <p:cNvPr id="16" name="Curved Left Arrow 15"/>
          <p:cNvSpPr/>
          <p:nvPr/>
        </p:nvSpPr>
        <p:spPr>
          <a:xfrm>
            <a:off x="6998864" y="3017854"/>
            <a:ext cx="1248229" cy="12917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urved Left Arrow 16"/>
          <p:cNvSpPr/>
          <p:nvPr/>
        </p:nvSpPr>
        <p:spPr>
          <a:xfrm>
            <a:off x="8460899" y="3943202"/>
            <a:ext cx="1248229" cy="12917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Curved Left Arrow 17"/>
          <p:cNvSpPr/>
          <p:nvPr/>
        </p:nvSpPr>
        <p:spPr>
          <a:xfrm>
            <a:off x="9949545" y="4860021"/>
            <a:ext cx="1248229" cy="129177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615805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solidFill>
                  <a:schemeClr val="tx1"/>
                </a:solidFill>
              </a:rPr>
              <a:t>Behaviors we see…</a:t>
            </a:r>
          </a:p>
        </p:txBody>
      </p:sp>
      <p:sp>
        <p:nvSpPr>
          <p:cNvPr id="6" name="Rectangle 5"/>
          <p:cNvSpPr/>
          <p:nvPr/>
        </p:nvSpPr>
        <p:spPr>
          <a:xfrm rot="16200000">
            <a:off x="873022" y="1068543"/>
            <a:ext cx="2268754" cy="3791473"/>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8566" tIns="21581" rIns="28566" bIns="21581" numCol="1" spcCol="1270" anchor="t" anchorCtr="0">
            <a:noAutofit/>
          </a:bodyPr>
          <a:lstStyle/>
          <a:p>
            <a:pPr lvl="0" algn="ctr" defTabSz="466725">
              <a:lnSpc>
                <a:spcPct val="90000"/>
              </a:lnSpc>
              <a:spcBef>
                <a:spcPct val="0"/>
              </a:spcBef>
              <a:spcAft>
                <a:spcPct val="35000"/>
              </a:spcAft>
            </a:pPr>
            <a:r>
              <a:rPr lang="en-US" sz="1600" b="1" kern="1200" dirty="0" smtClean="0"/>
              <a:t>Ages 0-5</a:t>
            </a:r>
            <a:endParaRPr lang="en-US" sz="1600" b="1" kern="1200" dirty="0"/>
          </a:p>
        </p:txBody>
      </p:sp>
      <p:sp>
        <p:nvSpPr>
          <p:cNvPr id="8" name="Rectangle 7"/>
          <p:cNvSpPr/>
          <p:nvPr/>
        </p:nvSpPr>
        <p:spPr>
          <a:xfrm>
            <a:off x="435103" y="1875337"/>
            <a:ext cx="338328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Fear of being separated from parent</a:t>
            </a:r>
            <a:endParaRPr lang="en-US" sz="1050" kern="1200" dirty="0"/>
          </a:p>
        </p:txBody>
      </p:sp>
      <p:sp>
        <p:nvSpPr>
          <p:cNvPr id="10" name="Rectangle 9"/>
          <p:cNvSpPr/>
          <p:nvPr/>
        </p:nvSpPr>
        <p:spPr>
          <a:xfrm>
            <a:off x="435103" y="2198724"/>
            <a:ext cx="338328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Crying, whimpering, screaming</a:t>
            </a:r>
            <a:endParaRPr lang="en-US" sz="1050" kern="1200" dirty="0"/>
          </a:p>
        </p:txBody>
      </p:sp>
      <p:sp>
        <p:nvSpPr>
          <p:cNvPr id="12" name="Rectangle 11"/>
          <p:cNvSpPr/>
          <p:nvPr/>
        </p:nvSpPr>
        <p:spPr>
          <a:xfrm>
            <a:off x="435103" y="2522111"/>
            <a:ext cx="338328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Immobility and/or aimless motion</a:t>
            </a:r>
            <a:endParaRPr lang="en-US" sz="1050" kern="1200" dirty="0"/>
          </a:p>
        </p:txBody>
      </p:sp>
      <p:sp>
        <p:nvSpPr>
          <p:cNvPr id="14" name="Rectangle 13"/>
          <p:cNvSpPr/>
          <p:nvPr/>
        </p:nvSpPr>
        <p:spPr>
          <a:xfrm>
            <a:off x="435103" y="2845498"/>
            <a:ext cx="338328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Trembling, excessive clinging, frightened facial expressions</a:t>
            </a:r>
            <a:endParaRPr lang="en-US" sz="1050" kern="1200" dirty="0"/>
          </a:p>
        </p:txBody>
      </p:sp>
      <p:sp>
        <p:nvSpPr>
          <p:cNvPr id="16" name="Rectangle 15"/>
          <p:cNvSpPr/>
          <p:nvPr/>
        </p:nvSpPr>
        <p:spPr>
          <a:xfrm>
            <a:off x="435103" y="3168885"/>
            <a:ext cx="3383280" cy="36576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Regressed behaviors</a:t>
            </a:r>
          </a:p>
          <a:p>
            <a:pPr lvl="0" algn="ctr" defTabSz="466725">
              <a:lnSpc>
                <a:spcPct val="90000"/>
              </a:lnSpc>
              <a:spcBef>
                <a:spcPct val="0"/>
              </a:spcBef>
              <a:spcAft>
                <a:spcPct val="35000"/>
              </a:spcAft>
            </a:pPr>
            <a:r>
              <a:rPr lang="en-US" sz="1050" kern="1200" dirty="0" smtClean="0"/>
              <a:t>(thumb-sucking, bed-wetting, fear of darkness, etc.)</a:t>
            </a:r>
            <a:endParaRPr lang="en-US" sz="1050" kern="1200" dirty="0"/>
          </a:p>
        </p:txBody>
      </p:sp>
      <p:sp>
        <p:nvSpPr>
          <p:cNvPr id="18" name="Rectangle 17"/>
          <p:cNvSpPr/>
          <p:nvPr/>
        </p:nvSpPr>
        <p:spPr>
          <a:xfrm>
            <a:off x="435103" y="3583711"/>
            <a:ext cx="3383280" cy="36576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Self-soothing</a:t>
            </a:r>
          </a:p>
          <a:p>
            <a:pPr lvl="0" algn="ctr" defTabSz="466725">
              <a:lnSpc>
                <a:spcPct val="90000"/>
              </a:lnSpc>
              <a:spcBef>
                <a:spcPct val="0"/>
              </a:spcBef>
              <a:spcAft>
                <a:spcPct val="35000"/>
              </a:spcAft>
            </a:pPr>
            <a:r>
              <a:rPr lang="en-US" sz="1050" kern="1200" dirty="0" smtClean="0"/>
              <a:t>(rocking, head-banging, etc.)</a:t>
            </a:r>
            <a:endParaRPr lang="en-US" sz="1050" kern="1200" dirty="0"/>
          </a:p>
        </p:txBody>
      </p:sp>
      <p:sp>
        <p:nvSpPr>
          <p:cNvPr id="19" name="Rectangle 18"/>
          <p:cNvSpPr/>
          <p:nvPr/>
        </p:nvSpPr>
        <p:spPr>
          <a:xfrm rot="16200000">
            <a:off x="3738445" y="2020868"/>
            <a:ext cx="4414766" cy="4023360"/>
          </a:xfrm>
          <a:prstGeom prst="rect">
            <a:avLst/>
          </a:prstGeom>
          <a:solidFill>
            <a:schemeClr val="accent1">
              <a:lumMod val="75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8566" tIns="21581" rIns="28566" bIns="21581" numCol="1" spcCol="1270" anchor="t" anchorCtr="0">
            <a:noAutofit/>
          </a:bodyPr>
          <a:lstStyle/>
          <a:p>
            <a:pPr lvl="0" algn="ctr" defTabSz="466725">
              <a:lnSpc>
                <a:spcPct val="90000"/>
              </a:lnSpc>
              <a:spcBef>
                <a:spcPct val="0"/>
              </a:spcBef>
              <a:spcAft>
                <a:spcPct val="35000"/>
              </a:spcAft>
            </a:pPr>
            <a:r>
              <a:rPr lang="en-US" sz="1600" b="1" kern="1200" dirty="0" smtClean="0"/>
              <a:t>Ages 6-11</a:t>
            </a:r>
            <a:endParaRPr lang="en-US" sz="1600" b="1" kern="1200" dirty="0"/>
          </a:p>
        </p:txBody>
      </p:sp>
      <p:sp>
        <p:nvSpPr>
          <p:cNvPr id="21" name="Rectangle 20"/>
          <p:cNvSpPr/>
          <p:nvPr/>
        </p:nvSpPr>
        <p:spPr>
          <a:xfrm>
            <a:off x="4182641" y="1875337"/>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Extreme withdrawal</a:t>
            </a:r>
            <a:endParaRPr lang="en-US" sz="1050" kern="1200" dirty="0"/>
          </a:p>
        </p:txBody>
      </p:sp>
      <p:sp>
        <p:nvSpPr>
          <p:cNvPr id="23" name="Rectangle 22"/>
          <p:cNvSpPr/>
          <p:nvPr/>
        </p:nvSpPr>
        <p:spPr>
          <a:xfrm>
            <a:off x="4182641" y="2198901"/>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Disruptive behavior</a:t>
            </a:r>
            <a:endParaRPr lang="en-US" sz="1050" kern="1200" dirty="0"/>
          </a:p>
        </p:txBody>
      </p:sp>
      <p:sp>
        <p:nvSpPr>
          <p:cNvPr id="25" name="Rectangle 24"/>
          <p:cNvSpPr/>
          <p:nvPr/>
        </p:nvSpPr>
        <p:spPr>
          <a:xfrm>
            <a:off x="4182641" y="2522465"/>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Inability to pay attention</a:t>
            </a:r>
            <a:endParaRPr lang="en-US" sz="1050" kern="1200" dirty="0"/>
          </a:p>
        </p:txBody>
      </p:sp>
      <p:sp>
        <p:nvSpPr>
          <p:cNvPr id="27" name="Rectangle 26"/>
          <p:cNvSpPr/>
          <p:nvPr/>
        </p:nvSpPr>
        <p:spPr>
          <a:xfrm>
            <a:off x="4182641" y="2846029"/>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Regressed behaviors</a:t>
            </a:r>
            <a:endParaRPr lang="en-US" sz="1050" kern="1200" dirty="0"/>
          </a:p>
        </p:txBody>
      </p:sp>
      <p:sp>
        <p:nvSpPr>
          <p:cNvPr id="29" name="Rectangle 28"/>
          <p:cNvSpPr/>
          <p:nvPr/>
        </p:nvSpPr>
        <p:spPr>
          <a:xfrm>
            <a:off x="4182641" y="3169593"/>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Nightmares/sleep problems</a:t>
            </a:r>
            <a:endParaRPr lang="en-US" sz="1050" kern="1200" dirty="0"/>
          </a:p>
        </p:txBody>
      </p:sp>
      <p:sp>
        <p:nvSpPr>
          <p:cNvPr id="31" name="Rectangle 30"/>
          <p:cNvSpPr/>
          <p:nvPr/>
        </p:nvSpPr>
        <p:spPr>
          <a:xfrm>
            <a:off x="4182641" y="3493157"/>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Irrational fears</a:t>
            </a:r>
            <a:endParaRPr lang="en-US" sz="1050" kern="1200" dirty="0"/>
          </a:p>
        </p:txBody>
      </p:sp>
      <p:sp>
        <p:nvSpPr>
          <p:cNvPr id="33" name="Rectangle 32"/>
          <p:cNvSpPr/>
          <p:nvPr/>
        </p:nvSpPr>
        <p:spPr>
          <a:xfrm>
            <a:off x="4182641" y="3816721"/>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Irritability</a:t>
            </a:r>
            <a:endParaRPr lang="en-US" sz="1050" kern="1200" dirty="0"/>
          </a:p>
        </p:txBody>
      </p:sp>
      <p:sp>
        <p:nvSpPr>
          <p:cNvPr id="35" name="Rectangle 34"/>
          <p:cNvSpPr/>
          <p:nvPr/>
        </p:nvSpPr>
        <p:spPr>
          <a:xfrm>
            <a:off x="4182641" y="4140285"/>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School refusal</a:t>
            </a:r>
            <a:endParaRPr lang="en-US" sz="1050" kern="1200" dirty="0"/>
          </a:p>
        </p:txBody>
      </p:sp>
      <p:sp>
        <p:nvSpPr>
          <p:cNvPr id="37" name="Rectangle 36"/>
          <p:cNvSpPr/>
          <p:nvPr/>
        </p:nvSpPr>
        <p:spPr>
          <a:xfrm>
            <a:off x="4182641" y="4463849"/>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Anger outbursts</a:t>
            </a:r>
            <a:endParaRPr lang="en-US" sz="1050" kern="1200" dirty="0"/>
          </a:p>
        </p:txBody>
      </p:sp>
      <p:sp>
        <p:nvSpPr>
          <p:cNvPr id="39" name="Rectangle 38"/>
          <p:cNvSpPr/>
          <p:nvPr/>
        </p:nvSpPr>
        <p:spPr>
          <a:xfrm>
            <a:off x="4182641" y="4787413"/>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Fighting</a:t>
            </a:r>
            <a:endParaRPr lang="en-US" sz="1050" kern="1200" dirty="0"/>
          </a:p>
        </p:txBody>
      </p:sp>
      <p:sp>
        <p:nvSpPr>
          <p:cNvPr id="41" name="Rectangle 40"/>
          <p:cNvSpPr/>
          <p:nvPr/>
        </p:nvSpPr>
        <p:spPr>
          <a:xfrm>
            <a:off x="4182641" y="5110977"/>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Somatic complaints</a:t>
            </a:r>
            <a:endParaRPr lang="en-US" sz="1050" kern="1200" dirty="0"/>
          </a:p>
        </p:txBody>
      </p:sp>
      <p:sp>
        <p:nvSpPr>
          <p:cNvPr id="43" name="Rectangle 42"/>
          <p:cNvSpPr/>
          <p:nvPr/>
        </p:nvSpPr>
        <p:spPr>
          <a:xfrm>
            <a:off x="4182641" y="5434541"/>
            <a:ext cx="3749040" cy="36576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Poor academic engagement </a:t>
            </a:r>
          </a:p>
          <a:p>
            <a:pPr lvl="0" algn="ctr" defTabSz="466725">
              <a:lnSpc>
                <a:spcPct val="90000"/>
              </a:lnSpc>
              <a:spcBef>
                <a:spcPct val="0"/>
              </a:spcBef>
              <a:spcAft>
                <a:spcPct val="35000"/>
              </a:spcAft>
            </a:pPr>
            <a:r>
              <a:rPr lang="en-US" sz="1050" kern="1200" dirty="0" smtClean="0"/>
              <a:t>(school work suffers)</a:t>
            </a:r>
            <a:endParaRPr lang="en-US" sz="1050" kern="1200" dirty="0"/>
          </a:p>
        </p:txBody>
      </p:sp>
      <p:sp>
        <p:nvSpPr>
          <p:cNvPr id="45" name="Rectangle 44"/>
          <p:cNvSpPr/>
          <p:nvPr/>
        </p:nvSpPr>
        <p:spPr>
          <a:xfrm>
            <a:off x="4182641" y="5849542"/>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566" tIns="21581" rIns="28566" bIns="21581" numCol="1" spcCol="1270" anchor="ctr" anchorCtr="0">
            <a:noAutofit/>
          </a:bodyPr>
          <a:lstStyle/>
          <a:p>
            <a:pPr lvl="0" algn="ctr" defTabSz="466725">
              <a:lnSpc>
                <a:spcPct val="90000"/>
              </a:lnSpc>
              <a:spcBef>
                <a:spcPct val="0"/>
              </a:spcBef>
              <a:spcAft>
                <a:spcPct val="35000"/>
              </a:spcAft>
            </a:pPr>
            <a:r>
              <a:rPr lang="en-US" sz="1050" kern="1200" dirty="0" smtClean="0"/>
              <a:t>Depression, anxiety, feelings of guilt, emotional numbing</a:t>
            </a:r>
            <a:endParaRPr lang="en-US" sz="1050" kern="1200" dirty="0"/>
          </a:p>
        </p:txBody>
      </p:sp>
      <p:sp>
        <p:nvSpPr>
          <p:cNvPr id="46" name="Rectangle 45"/>
          <p:cNvSpPr/>
          <p:nvPr/>
        </p:nvSpPr>
        <p:spPr>
          <a:xfrm rot="16200000">
            <a:off x="7805584" y="2042248"/>
            <a:ext cx="4497159" cy="4055529"/>
          </a:xfrm>
          <a:prstGeom prst="rect">
            <a:avLst/>
          </a:prstGeom>
          <a:solidFill>
            <a:schemeClr val="accent2">
              <a:lumMod val="75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8566" tIns="21581" rIns="28566" bIns="21581" numCol="1" spcCol="1270" anchor="t" anchorCtr="0">
            <a:noAutofit/>
          </a:bodyPr>
          <a:lstStyle/>
          <a:p>
            <a:pPr lvl="0" algn="ctr" defTabSz="466725">
              <a:lnSpc>
                <a:spcPct val="90000"/>
              </a:lnSpc>
              <a:spcBef>
                <a:spcPct val="0"/>
              </a:spcBef>
              <a:spcAft>
                <a:spcPct val="35000"/>
              </a:spcAft>
            </a:pPr>
            <a:r>
              <a:rPr lang="en-US" sz="1600" b="1" kern="1200" dirty="0" smtClean="0"/>
              <a:t>Ages 12-17</a:t>
            </a:r>
            <a:endParaRPr lang="en-US" sz="1600" b="1" kern="1200" dirty="0"/>
          </a:p>
        </p:txBody>
      </p:sp>
      <p:sp>
        <p:nvSpPr>
          <p:cNvPr id="48" name="Rectangle 47"/>
          <p:cNvSpPr/>
          <p:nvPr/>
        </p:nvSpPr>
        <p:spPr>
          <a:xfrm>
            <a:off x="8272059" y="1875337"/>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Flashbacks</a:t>
            </a:r>
            <a:endParaRPr lang="en-US" sz="1050" kern="1200" dirty="0"/>
          </a:p>
        </p:txBody>
      </p:sp>
      <p:sp>
        <p:nvSpPr>
          <p:cNvPr id="50" name="Rectangle 49"/>
          <p:cNvSpPr/>
          <p:nvPr/>
        </p:nvSpPr>
        <p:spPr>
          <a:xfrm>
            <a:off x="8272059" y="2175183"/>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Nightmares/sleep problems</a:t>
            </a:r>
            <a:endParaRPr lang="en-US" sz="1050" kern="1200" dirty="0"/>
          </a:p>
        </p:txBody>
      </p:sp>
      <p:sp>
        <p:nvSpPr>
          <p:cNvPr id="52" name="Rectangle 51"/>
          <p:cNvSpPr/>
          <p:nvPr/>
        </p:nvSpPr>
        <p:spPr>
          <a:xfrm>
            <a:off x="8272059" y="2475029"/>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Emotional numbing</a:t>
            </a:r>
            <a:endParaRPr lang="en-US" sz="1050" kern="1200" dirty="0"/>
          </a:p>
        </p:txBody>
      </p:sp>
      <p:sp>
        <p:nvSpPr>
          <p:cNvPr id="54" name="Rectangle 53"/>
          <p:cNvSpPr/>
          <p:nvPr/>
        </p:nvSpPr>
        <p:spPr>
          <a:xfrm>
            <a:off x="8272059" y="2774875"/>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Avoidance of reminders</a:t>
            </a:r>
            <a:endParaRPr lang="en-US" sz="1050" kern="1200" dirty="0"/>
          </a:p>
        </p:txBody>
      </p:sp>
      <p:sp>
        <p:nvSpPr>
          <p:cNvPr id="56" name="Rectangle 55"/>
          <p:cNvSpPr/>
          <p:nvPr/>
        </p:nvSpPr>
        <p:spPr>
          <a:xfrm>
            <a:off x="8272059" y="3074721"/>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Depression</a:t>
            </a:r>
            <a:endParaRPr lang="en-US" sz="1050" kern="1200" dirty="0"/>
          </a:p>
        </p:txBody>
      </p:sp>
      <p:sp>
        <p:nvSpPr>
          <p:cNvPr id="58" name="Rectangle 57"/>
          <p:cNvSpPr/>
          <p:nvPr/>
        </p:nvSpPr>
        <p:spPr>
          <a:xfrm>
            <a:off x="8272059" y="3374567"/>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Substance abuse</a:t>
            </a:r>
            <a:endParaRPr lang="en-US" sz="1050" kern="1200" dirty="0"/>
          </a:p>
        </p:txBody>
      </p:sp>
      <p:sp>
        <p:nvSpPr>
          <p:cNvPr id="60" name="Rectangle 59"/>
          <p:cNvSpPr/>
          <p:nvPr/>
        </p:nvSpPr>
        <p:spPr>
          <a:xfrm>
            <a:off x="8272059" y="3674413"/>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Problems with peers</a:t>
            </a:r>
            <a:endParaRPr lang="en-US" sz="1050" kern="1200" dirty="0"/>
          </a:p>
        </p:txBody>
      </p:sp>
      <p:sp>
        <p:nvSpPr>
          <p:cNvPr id="62" name="Rectangle 61"/>
          <p:cNvSpPr/>
          <p:nvPr/>
        </p:nvSpPr>
        <p:spPr>
          <a:xfrm>
            <a:off x="8272059" y="3974259"/>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Anti-social behavior</a:t>
            </a:r>
            <a:endParaRPr lang="en-US" sz="1050" kern="1200" dirty="0"/>
          </a:p>
        </p:txBody>
      </p:sp>
      <p:sp>
        <p:nvSpPr>
          <p:cNvPr id="64" name="Rectangle 63"/>
          <p:cNvSpPr/>
          <p:nvPr/>
        </p:nvSpPr>
        <p:spPr>
          <a:xfrm>
            <a:off x="8272059" y="4274105"/>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Physical complaints</a:t>
            </a:r>
            <a:endParaRPr lang="en-US" sz="1050" kern="1200" dirty="0"/>
          </a:p>
        </p:txBody>
      </p:sp>
      <p:sp>
        <p:nvSpPr>
          <p:cNvPr id="66" name="Rectangle 65"/>
          <p:cNvSpPr/>
          <p:nvPr/>
        </p:nvSpPr>
        <p:spPr>
          <a:xfrm>
            <a:off x="8272059" y="4573951"/>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Suicidal ideation</a:t>
            </a:r>
            <a:endParaRPr lang="en-US" sz="1050" kern="1200" dirty="0"/>
          </a:p>
        </p:txBody>
      </p:sp>
      <p:sp>
        <p:nvSpPr>
          <p:cNvPr id="68" name="Rectangle 67"/>
          <p:cNvSpPr/>
          <p:nvPr/>
        </p:nvSpPr>
        <p:spPr>
          <a:xfrm>
            <a:off x="8272059" y="4873797"/>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School problems</a:t>
            </a:r>
            <a:endParaRPr lang="en-US" sz="1050" kern="1200" dirty="0"/>
          </a:p>
        </p:txBody>
      </p:sp>
      <p:sp>
        <p:nvSpPr>
          <p:cNvPr id="70" name="Rectangle 69"/>
          <p:cNvSpPr/>
          <p:nvPr/>
        </p:nvSpPr>
        <p:spPr>
          <a:xfrm>
            <a:off x="8272059" y="5173643"/>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Confusion</a:t>
            </a:r>
            <a:endParaRPr lang="en-US" sz="1050" kern="1200" dirty="0"/>
          </a:p>
        </p:txBody>
      </p:sp>
      <p:sp>
        <p:nvSpPr>
          <p:cNvPr id="72" name="Rectangle 71"/>
          <p:cNvSpPr/>
          <p:nvPr/>
        </p:nvSpPr>
        <p:spPr>
          <a:xfrm>
            <a:off x="8272059" y="5473489"/>
            <a:ext cx="3749040" cy="274320"/>
          </a:xfrm>
          <a:prstGeom prst="rect">
            <a:avLst/>
          </a:prstGeom>
          <a:solidFill>
            <a:schemeClr val="lt1">
              <a:hueOff val="0"/>
              <a:satOff val="0"/>
              <a:lumOff val="0"/>
            </a:schemeClr>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Guilt</a:t>
            </a:r>
            <a:endParaRPr lang="en-US" sz="1050" kern="1200" dirty="0"/>
          </a:p>
        </p:txBody>
      </p:sp>
      <p:sp>
        <p:nvSpPr>
          <p:cNvPr id="74" name="Rectangle 73"/>
          <p:cNvSpPr/>
          <p:nvPr/>
        </p:nvSpPr>
        <p:spPr>
          <a:xfrm>
            <a:off x="8272059" y="5773339"/>
            <a:ext cx="3749040" cy="274320"/>
          </a:xfrm>
          <a:prstGeom prst="rect">
            <a:avLst/>
          </a:prstGeom>
          <a:solidFill>
            <a:schemeClr val="bg1"/>
          </a:solidFill>
          <a:ln>
            <a:no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6947" tIns="19962" rIns="26947" bIns="19962" numCol="1" spcCol="1270" anchor="ctr" anchorCtr="0">
            <a:noAutofit/>
          </a:bodyPr>
          <a:lstStyle/>
          <a:p>
            <a:pPr lvl="0" algn="ctr" defTabSz="466725">
              <a:lnSpc>
                <a:spcPct val="90000"/>
              </a:lnSpc>
              <a:spcBef>
                <a:spcPct val="0"/>
              </a:spcBef>
              <a:spcAft>
                <a:spcPct val="35000"/>
              </a:spcAft>
            </a:pPr>
            <a:r>
              <a:rPr lang="en-US" sz="1050" kern="1200" dirty="0" smtClean="0"/>
              <a:t>Revenge fantasies</a:t>
            </a:r>
            <a:endParaRPr lang="en-US" sz="1050" kern="1200" dirty="0"/>
          </a:p>
        </p:txBody>
      </p:sp>
    </p:spTree>
    <p:extLst>
      <p:ext uri="{BB962C8B-B14F-4D97-AF65-F5344CB8AC3E}">
        <p14:creationId xmlns:p14="http://schemas.microsoft.com/office/powerpoint/2010/main" val="714480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66800" y="457200"/>
            <a:ext cx="10058400" cy="1285875"/>
          </a:xfrm>
        </p:spPr>
        <p:txBody>
          <a:bodyPr>
            <a:normAutofit/>
          </a:bodyPr>
          <a:lstStyle/>
          <a:p>
            <a:r>
              <a:rPr lang="en-US" sz="4900" dirty="0"/>
              <a:t>Trauma Triggers (Reminders</a:t>
            </a:r>
            <a:r>
              <a:rPr lang="en-US" sz="4900" dirty="0" smtClean="0"/>
              <a:t>)</a:t>
            </a:r>
            <a:endParaRPr lang="en-US" dirty="0"/>
          </a:p>
        </p:txBody>
      </p:sp>
      <p:sp>
        <p:nvSpPr>
          <p:cNvPr id="7" name="Content Placeholder 2"/>
          <p:cNvSpPr txBox="1">
            <a:spLocks/>
          </p:cNvSpPr>
          <p:nvPr/>
        </p:nvSpPr>
        <p:spPr>
          <a:xfrm>
            <a:off x="661573" y="2400335"/>
            <a:ext cx="9164177" cy="3831019"/>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347663" indent="-347663">
              <a:buSzPct val="125000"/>
              <a:buFont typeface="Arial" panose="020B0604020202020204" pitchFamily="34" charset="0"/>
              <a:buChar char="•"/>
            </a:pPr>
            <a:r>
              <a:rPr lang="en-US" sz="2800" dirty="0" smtClean="0">
                <a:solidFill>
                  <a:schemeClr val="tx1"/>
                </a:solidFill>
              </a:rPr>
              <a:t>Are </a:t>
            </a:r>
            <a:r>
              <a:rPr lang="en-US" sz="2800" dirty="0">
                <a:solidFill>
                  <a:schemeClr val="tx1"/>
                </a:solidFill>
              </a:rPr>
              <a:t>rarely clear</a:t>
            </a:r>
          </a:p>
          <a:p>
            <a:pPr marL="347663" indent="-347663">
              <a:buSzPct val="125000"/>
              <a:buFont typeface="Arial" panose="020B0604020202020204" pitchFamily="34" charset="0"/>
              <a:buChar char="•"/>
            </a:pPr>
            <a:r>
              <a:rPr lang="en-US" sz="2800" dirty="0">
                <a:solidFill>
                  <a:schemeClr val="tx1"/>
                </a:solidFill>
              </a:rPr>
              <a:t>Often unnoticed, even by the individual</a:t>
            </a:r>
          </a:p>
          <a:p>
            <a:pPr marL="347663" indent="-347663">
              <a:buSzPct val="125000"/>
              <a:buFont typeface="Arial" panose="020B0604020202020204" pitchFamily="34" charset="0"/>
              <a:buChar char="•"/>
            </a:pPr>
            <a:r>
              <a:rPr lang="en-US" sz="2800" dirty="0">
                <a:solidFill>
                  <a:schemeClr val="tx1"/>
                </a:solidFill>
              </a:rPr>
              <a:t>Can be invisible (sensory oriented)</a:t>
            </a:r>
          </a:p>
          <a:p>
            <a:pPr marL="347663" indent="-347663">
              <a:buSzPct val="125000"/>
              <a:buFont typeface="Arial" panose="020B0604020202020204" pitchFamily="34" charset="0"/>
              <a:buChar char="•"/>
            </a:pPr>
            <a:r>
              <a:rPr lang="en-US" sz="2800" dirty="0">
                <a:solidFill>
                  <a:schemeClr val="tx1"/>
                </a:solidFill>
              </a:rPr>
              <a:t>Can seem trivial/minor</a:t>
            </a:r>
          </a:p>
          <a:p>
            <a:pPr marL="347663" indent="-347663">
              <a:buSzPct val="125000"/>
              <a:buFont typeface="Arial" panose="020B0604020202020204" pitchFamily="34" charset="0"/>
              <a:buChar char="•"/>
            </a:pPr>
            <a:r>
              <a:rPr lang="en-US" sz="2800" dirty="0">
                <a:solidFill>
                  <a:schemeClr val="tx1"/>
                </a:solidFill>
              </a:rPr>
              <a:t>Are often uncontrolled factors</a:t>
            </a:r>
          </a:p>
          <a:p>
            <a:pPr marL="347663" indent="-347663">
              <a:buSzPct val="125000"/>
              <a:buFont typeface="Arial" panose="020B0604020202020204" pitchFamily="34" charset="0"/>
              <a:buChar char="•"/>
            </a:pPr>
            <a:r>
              <a:rPr lang="en-US" sz="2800" dirty="0">
                <a:solidFill>
                  <a:schemeClr val="tx1"/>
                </a:solidFill>
              </a:rPr>
              <a:t>Don’t always make sense</a:t>
            </a:r>
          </a:p>
          <a:p>
            <a:pPr marL="347663" indent="-347663">
              <a:buSzPct val="125000"/>
              <a:buFont typeface="Arial" panose="020B0604020202020204" pitchFamily="34" charset="0"/>
              <a:buChar char="•"/>
            </a:pPr>
            <a:r>
              <a:rPr lang="en-US" sz="2800" dirty="0">
                <a:solidFill>
                  <a:schemeClr val="tx1"/>
                </a:solidFill>
              </a:rPr>
              <a:t>Revert us to less functional versions of </a:t>
            </a:r>
            <a:r>
              <a:rPr lang="en-US" sz="2800" dirty="0" smtClean="0">
                <a:solidFill>
                  <a:schemeClr val="tx1"/>
                </a:solidFill>
              </a:rPr>
              <a:t>ourselves</a:t>
            </a:r>
            <a:endParaRPr lang="en-US" sz="2800" dirty="0">
              <a:solidFill>
                <a:schemeClr val="tx1"/>
              </a:solidFill>
            </a:endParaRPr>
          </a:p>
        </p:txBody>
      </p:sp>
    </p:spTree>
    <p:extLst>
      <p:ext uri="{BB962C8B-B14F-4D97-AF65-F5344CB8AC3E}">
        <p14:creationId xmlns:p14="http://schemas.microsoft.com/office/powerpoint/2010/main" val="30894477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52435"/>
            <a:ext cx="10058400" cy="1485900"/>
          </a:xfrm>
        </p:spPr>
        <p:txBody>
          <a:bodyPr>
            <a:normAutofit/>
          </a:bodyPr>
          <a:lstStyle/>
          <a:p>
            <a:pPr algn="ctr"/>
            <a:r>
              <a:rPr lang="en-US" sz="4900" dirty="0">
                <a:solidFill>
                  <a:schemeClr val="tx1"/>
                </a:solidFill>
              </a:rPr>
              <a:t>Explaining The Brain </a:t>
            </a:r>
            <a:r>
              <a:rPr lang="en-US" sz="4900" dirty="0" smtClean="0">
                <a:solidFill>
                  <a:schemeClr val="tx1"/>
                </a:solidFill>
              </a:rPr>
              <a:t/>
            </a:r>
            <a:br>
              <a:rPr lang="en-US" sz="4900" dirty="0" smtClean="0">
                <a:solidFill>
                  <a:schemeClr val="tx1"/>
                </a:solidFill>
              </a:rPr>
            </a:br>
            <a:r>
              <a:rPr lang="en-US" sz="4900" dirty="0">
                <a:solidFill>
                  <a:schemeClr val="tx1"/>
                </a:solidFill>
              </a:rPr>
              <a:t>t</a:t>
            </a:r>
            <a:r>
              <a:rPr lang="en-US" sz="4900" dirty="0" smtClean="0">
                <a:solidFill>
                  <a:schemeClr val="tx1"/>
                </a:solidFill>
              </a:rPr>
              <a:t>o </a:t>
            </a:r>
            <a:r>
              <a:rPr lang="en-US" sz="4900" dirty="0">
                <a:solidFill>
                  <a:schemeClr val="tx1"/>
                </a:solidFill>
              </a:rPr>
              <a:t>Children &amp; </a:t>
            </a:r>
            <a:r>
              <a:rPr lang="en-US" sz="4900" dirty="0" smtClean="0">
                <a:solidFill>
                  <a:schemeClr val="tx1"/>
                </a:solidFill>
              </a:rPr>
              <a:t>Adolescents</a:t>
            </a:r>
            <a:endParaRPr lang="en-US" dirty="0">
              <a:solidFill>
                <a:schemeClr val="tx1"/>
              </a:solidFill>
            </a:endParaRPr>
          </a:p>
        </p:txBody>
      </p:sp>
      <p:sp>
        <p:nvSpPr>
          <p:cNvPr id="5" name="Content Placeholder 4"/>
          <p:cNvSpPr>
            <a:spLocks noGrp="1"/>
          </p:cNvSpPr>
          <p:nvPr>
            <p:ph idx="1"/>
          </p:nvPr>
        </p:nvSpPr>
        <p:spPr>
          <a:xfrm>
            <a:off x="2425989" y="5317068"/>
            <a:ext cx="7340022" cy="795866"/>
          </a:xfrm>
        </p:spPr>
        <p:txBody>
          <a:bodyPr>
            <a:normAutofit/>
          </a:bodyPr>
          <a:lstStyle/>
          <a:p>
            <a:pPr marL="0" indent="0" algn="ctr">
              <a:buNone/>
            </a:pPr>
            <a:r>
              <a:rPr lang="en-US" u="sng" dirty="0" smtClean="0">
                <a:solidFill>
                  <a:schemeClr val="accent1"/>
                </a:solidFill>
              </a:rPr>
              <a:t>https</a:t>
            </a:r>
            <a:r>
              <a:rPr lang="en-US" u="sng" dirty="0">
                <a:solidFill>
                  <a:schemeClr val="accent1"/>
                </a:solidFill>
              </a:rPr>
              <a:t>://</a:t>
            </a:r>
            <a:r>
              <a:rPr lang="en-US" u="sng" dirty="0" smtClean="0">
                <a:solidFill>
                  <a:schemeClr val="accent1"/>
                </a:solidFill>
              </a:rPr>
              <a:t>vimeo.com/109042767</a:t>
            </a:r>
            <a:endParaRPr lang="en-US" u="sng" dirty="0">
              <a:solidFill>
                <a:schemeClr val="accent1"/>
              </a:solidFill>
            </a:endParaRPr>
          </a:p>
          <a:p>
            <a:pPr marL="0" indent="0" algn="ctr">
              <a:buNone/>
            </a:pPr>
            <a:r>
              <a:rPr lang="en-US" sz="1400" dirty="0"/>
              <a:t>(</a:t>
            </a:r>
            <a:r>
              <a:rPr lang="en-US" sz="1400" dirty="0" smtClean="0"/>
              <a:t>4:40 Minutes)</a:t>
            </a:r>
            <a:endParaRPr lang="en-US" sz="1400" dirty="0"/>
          </a:p>
        </p:txBody>
      </p:sp>
    </p:spTree>
    <p:extLst>
      <p:ext uri="{BB962C8B-B14F-4D97-AF65-F5344CB8AC3E}">
        <p14:creationId xmlns:p14="http://schemas.microsoft.com/office/powerpoint/2010/main" val="29612365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66800" y="1846263"/>
            <a:ext cx="10058400" cy="4022725"/>
          </a:xfrm>
        </p:spPr>
        <p:txBody>
          <a:bodyPr>
            <a:normAutofit/>
          </a:bodyPr>
          <a:lstStyle/>
          <a:p>
            <a:pPr marL="0" indent="0" algn="ctr">
              <a:buNone/>
            </a:pPr>
            <a:r>
              <a:rPr lang="en-US" sz="4000" dirty="0"/>
              <a:t>Trauma </a:t>
            </a:r>
            <a:r>
              <a:rPr lang="en-US" sz="4000" dirty="0" smtClean="0"/>
              <a:t>is a </a:t>
            </a:r>
            <a:endParaRPr lang="en-US" sz="4000" dirty="0"/>
          </a:p>
          <a:p>
            <a:pPr marL="0" indent="0" algn="ctr">
              <a:buNone/>
            </a:pPr>
            <a:r>
              <a:rPr lang="en-US" sz="4000" b="1" dirty="0">
                <a:ln w="6600">
                  <a:solidFill>
                    <a:schemeClr val="accent2"/>
                  </a:solidFill>
                  <a:prstDash val="solid"/>
                </a:ln>
                <a:solidFill>
                  <a:schemeClr val="accent1">
                    <a:lumMod val="40000"/>
                    <a:lumOff val="60000"/>
                  </a:schemeClr>
                </a:solidFill>
                <a:effectLst>
                  <a:outerShdw dist="38100" dir="2700000" algn="tl" rotWithShape="0">
                    <a:schemeClr val="accent2"/>
                  </a:outerShdw>
                </a:effectLst>
              </a:rPr>
              <a:t>SENSORY EXPERIENCE</a:t>
            </a:r>
          </a:p>
          <a:p>
            <a:pPr marL="0" indent="0" algn="ctr">
              <a:buNone/>
            </a:pPr>
            <a:r>
              <a:rPr lang="en-US" sz="4000" dirty="0"/>
              <a:t>because of what happens to the </a:t>
            </a:r>
          </a:p>
          <a:p>
            <a:pPr marL="0" indent="0" algn="ctr">
              <a:buNone/>
            </a:pPr>
            <a:r>
              <a:rPr lang="en-US" sz="4000" dirty="0"/>
              <a:t>brain and memory during </a:t>
            </a:r>
          </a:p>
          <a:p>
            <a:pPr marL="0" indent="0" algn="ctr">
              <a:buNone/>
            </a:pPr>
            <a:r>
              <a:rPr lang="en-US" sz="4000" dirty="0"/>
              <a:t>trauma.</a:t>
            </a:r>
          </a:p>
        </p:txBody>
      </p:sp>
    </p:spTree>
    <p:extLst>
      <p:ext uri="{BB962C8B-B14F-4D97-AF65-F5344CB8AC3E}">
        <p14:creationId xmlns:p14="http://schemas.microsoft.com/office/powerpoint/2010/main" val="4404008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Sensory Processing and Trauma</a:t>
            </a:r>
            <a:endParaRPr lang="en-US" dirty="0"/>
          </a:p>
        </p:txBody>
      </p:sp>
      <p:sp>
        <p:nvSpPr>
          <p:cNvPr id="14" name="Content Placeholder 13"/>
          <p:cNvSpPr>
            <a:spLocks noGrp="1"/>
          </p:cNvSpPr>
          <p:nvPr>
            <p:ph idx="1"/>
          </p:nvPr>
        </p:nvSpPr>
        <p:spPr>
          <a:xfrm>
            <a:off x="781757" y="2840567"/>
            <a:ext cx="11029243" cy="2087033"/>
          </a:xfrm>
        </p:spPr>
        <p:txBody>
          <a:bodyPr>
            <a:normAutofit/>
          </a:bodyPr>
          <a:lstStyle/>
          <a:p>
            <a:pPr marL="0" indent="0">
              <a:buNone/>
            </a:pPr>
            <a:r>
              <a:rPr lang="en-US" sz="4000" dirty="0"/>
              <a:t>Children with a history of trauma demonstrate a significant prevalence of sensory processing </a:t>
            </a:r>
            <a:r>
              <a:rPr lang="en-US" sz="4000" dirty="0" smtClean="0"/>
              <a:t>disorders,</a:t>
            </a:r>
            <a:r>
              <a:rPr lang="en-US" sz="4000" dirty="0"/>
              <a:t>	</a:t>
            </a:r>
            <a:endParaRPr lang="en-US" sz="2200" dirty="0"/>
          </a:p>
        </p:txBody>
      </p:sp>
      <p:sp>
        <p:nvSpPr>
          <p:cNvPr id="13" name="TextBox 12"/>
          <p:cNvSpPr txBox="1"/>
          <p:nvPr/>
        </p:nvSpPr>
        <p:spPr>
          <a:xfrm>
            <a:off x="5924406" y="1324467"/>
            <a:ext cx="184731" cy="769441"/>
          </a:xfrm>
          <a:prstGeom prst="rect">
            <a:avLst/>
          </a:prstGeom>
          <a:noFill/>
        </p:spPr>
        <p:txBody>
          <a:bodyPr wrap="none" rtlCol="0">
            <a:spAutoFit/>
          </a:bodyPr>
          <a:lstStyle/>
          <a:p>
            <a:endParaRPr lang="en-US" sz="2400" dirty="0"/>
          </a:p>
          <a:p>
            <a:endParaRPr lang="en-US" sz="2000" dirty="0"/>
          </a:p>
        </p:txBody>
      </p:sp>
      <p:sp>
        <p:nvSpPr>
          <p:cNvPr id="6" name="Rectangle 5"/>
          <p:cNvSpPr/>
          <p:nvPr/>
        </p:nvSpPr>
        <p:spPr>
          <a:xfrm>
            <a:off x="5287125" y="6439449"/>
            <a:ext cx="1541128" cy="338554"/>
          </a:xfrm>
          <a:prstGeom prst="rect">
            <a:avLst/>
          </a:prstGeom>
        </p:spPr>
        <p:txBody>
          <a:bodyPr wrap="none">
            <a:spAutoFit/>
          </a:bodyPr>
          <a:lstStyle/>
          <a:p>
            <a:r>
              <a:rPr lang="en-US" sz="1600" dirty="0">
                <a:solidFill>
                  <a:schemeClr val="bg1"/>
                </a:solidFill>
              </a:rPr>
              <a:t>(Atchison, 2008)</a:t>
            </a:r>
          </a:p>
        </p:txBody>
      </p:sp>
    </p:spTree>
    <p:extLst>
      <p:ext uri="{BB962C8B-B14F-4D97-AF65-F5344CB8AC3E}">
        <p14:creationId xmlns:p14="http://schemas.microsoft.com/office/powerpoint/2010/main" val="15162848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62540"/>
            <a:ext cx="10058400" cy="1233424"/>
          </a:xfrm>
        </p:spPr>
        <p:txBody>
          <a:bodyPr>
            <a:normAutofit/>
          </a:bodyPr>
          <a:lstStyle/>
          <a:p>
            <a:r>
              <a:rPr lang="en-US" dirty="0" smtClean="0"/>
              <a:t>Sensory Over-Responsivity</a:t>
            </a:r>
            <a:endParaRPr lang="en-US" dirty="0"/>
          </a:p>
        </p:txBody>
      </p:sp>
      <p:sp>
        <p:nvSpPr>
          <p:cNvPr id="3" name="Content Placeholder 2"/>
          <p:cNvSpPr>
            <a:spLocks noGrp="1"/>
          </p:cNvSpPr>
          <p:nvPr>
            <p:ph sz="half" idx="1"/>
          </p:nvPr>
        </p:nvSpPr>
        <p:spPr>
          <a:xfrm>
            <a:off x="412573" y="2791990"/>
            <a:ext cx="8338008" cy="2174637"/>
          </a:xfrm>
        </p:spPr>
        <p:txBody>
          <a:bodyPr>
            <a:normAutofit/>
          </a:bodyPr>
          <a:lstStyle/>
          <a:p>
            <a:pPr marL="45720" indent="0">
              <a:buNone/>
            </a:pPr>
            <a:r>
              <a:rPr lang="en-US" sz="2800" dirty="0"/>
              <a:t>Children who are over-responsive tend to respond too much, too soon or for too long to sensory stimuli that other children tolerate easily</a:t>
            </a:r>
          </a:p>
          <a:p>
            <a:endParaRPr lang="en-US" sz="4400" dirty="0"/>
          </a:p>
        </p:txBody>
      </p:sp>
      <p:sp>
        <p:nvSpPr>
          <p:cNvPr id="5" name="Content Placeholder 4"/>
          <p:cNvSpPr>
            <a:spLocks noGrp="1"/>
          </p:cNvSpPr>
          <p:nvPr>
            <p:ph sz="half" idx="2"/>
          </p:nvPr>
        </p:nvSpPr>
        <p:spPr>
          <a:xfrm>
            <a:off x="412573" y="5063096"/>
            <a:ext cx="7735162" cy="1537252"/>
          </a:xfrm>
        </p:spPr>
        <p:txBody>
          <a:bodyPr>
            <a:noAutofit/>
          </a:bodyPr>
          <a:lstStyle/>
          <a:p>
            <a:pPr marL="0" indent="0">
              <a:buNone/>
            </a:pPr>
            <a:r>
              <a:rPr lang="en-US" b="1" dirty="0" smtClean="0"/>
              <a:t>General </a:t>
            </a:r>
            <a:r>
              <a:rPr lang="en-US" b="1" dirty="0"/>
              <a:t>Behavior</a:t>
            </a:r>
            <a:r>
              <a:rPr lang="en-US" dirty="0"/>
              <a:t>:  May be challenged with transitions, appear controlling and/or defiant</a:t>
            </a:r>
          </a:p>
        </p:txBody>
      </p:sp>
      <p:pic>
        <p:nvPicPr>
          <p:cNvPr id="8" name="Picture 2" descr="C:\Users\CLAMME~1\AppData\Local\Temp\SNAGHTML6ee918f3.PN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r="48317"/>
          <a:stretch/>
        </p:blipFill>
        <p:spPr bwMode="auto">
          <a:xfrm>
            <a:off x="9325734" y="1945837"/>
            <a:ext cx="2392501" cy="4381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6998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62540"/>
            <a:ext cx="10058400" cy="1233424"/>
          </a:xfrm>
        </p:spPr>
        <p:txBody>
          <a:bodyPr>
            <a:normAutofit/>
          </a:bodyPr>
          <a:lstStyle/>
          <a:p>
            <a:r>
              <a:rPr lang="en-US" dirty="0" smtClean="0"/>
              <a:t>Sensory Under</a:t>
            </a:r>
            <a:r>
              <a:rPr lang="en-US" dirty="0"/>
              <a:t>-</a:t>
            </a:r>
            <a:r>
              <a:rPr lang="en-US" dirty="0" err="1"/>
              <a:t>Responsivity</a:t>
            </a:r>
            <a:endParaRPr lang="en-US" dirty="0"/>
          </a:p>
        </p:txBody>
      </p:sp>
      <p:sp>
        <p:nvSpPr>
          <p:cNvPr id="3" name="Content Placeholder 2"/>
          <p:cNvSpPr>
            <a:spLocks noGrp="1"/>
          </p:cNvSpPr>
          <p:nvPr>
            <p:ph sz="half" idx="1"/>
          </p:nvPr>
        </p:nvSpPr>
        <p:spPr>
          <a:xfrm>
            <a:off x="457200" y="2791990"/>
            <a:ext cx="8102338" cy="2174637"/>
          </a:xfrm>
        </p:spPr>
        <p:txBody>
          <a:bodyPr>
            <a:normAutofit/>
          </a:bodyPr>
          <a:lstStyle/>
          <a:p>
            <a:pPr marL="0" indent="0">
              <a:buNone/>
            </a:pPr>
            <a:r>
              <a:rPr lang="en-US" sz="2800" dirty="0"/>
              <a:t>Children who are under-responsive tend to respond less, or more slowly to sensory stimuli that other children respond </a:t>
            </a:r>
            <a:r>
              <a:rPr lang="en-US" sz="2800" dirty="0" smtClean="0"/>
              <a:t>to</a:t>
            </a:r>
            <a:endParaRPr lang="en-US" sz="2800" dirty="0"/>
          </a:p>
        </p:txBody>
      </p:sp>
      <p:sp>
        <p:nvSpPr>
          <p:cNvPr id="5" name="Content Placeholder 4"/>
          <p:cNvSpPr>
            <a:spLocks noGrp="1"/>
          </p:cNvSpPr>
          <p:nvPr>
            <p:ph sz="half" idx="2"/>
          </p:nvPr>
        </p:nvSpPr>
        <p:spPr>
          <a:xfrm>
            <a:off x="457200" y="5063096"/>
            <a:ext cx="7735162" cy="1537252"/>
          </a:xfrm>
        </p:spPr>
        <p:txBody>
          <a:bodyPr>
            <a:noAutofit/>
          </a:bodyPr>
          <a:lstStyle/>
          <a:p>
            <a:pPr marL="0" indent="0">
              <a:buNone/>
            </a:pPr>
            <a:r>
              <a:rPr lang="en-US" b="1" dirty="0" smtClean="0"/>
              <a:t>General </a:t>
            </a:r>
            <a:r>
              <a:rPr lang="en-US" b="1" dirty="0"/>
              <a:t>Behavior</a:t>
            </a:r>
            <a:r>
              <a:rPr lang="en-US" dirty="0"/>
              <a:t>:  May be </a:t>
            </a:r>
            <a:r>
              <a:rPr lang="en-US" dirty="0" smtClean="0"/>
              <a:t>challenged with </a:t>
            </a:r>
            <a:r>
              <a:rPr lang="en-US" dirty="0"/>
              <a:t>transitions, </a:t>
            </a:r>
            <a:r>
              <a:rPr lang="en-US" dirty="0" smtClean="0"/>
              <a:t>appear lethargic or inattentive</a:t>
            </a:r>
            <a:endParaRPr lang="en-US" dirty="0"/>
          </a:p>
        </p:txBody>
      </p:sp>
      <p:pic>
        <p:nvPicPr>
          <p:cNvPr id="3074" name="Picture 2" descr="C:\Users\CLAMME~1\AppData\Local\Temp\SNAGHTML6ee918f3.PN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63198"/>
          <a:stretch/>
        </p:blipFill>
        <p:spPr bwMode="auto">
          <a:xfrm>
            <a:off x="9587602" y="1945840"/>
            <a:ext cx="1703595" cy="4381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9419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62540"/>
            <a:ext cx="10058400" cy="1233424"/>
          </a:xfrm>
        </p:spPr>
        <p:txBody>
          <a:bodyPr>
            <a:normAutofit/>
          </a:bodyPr>
          <a:lstStyle/>
          <a:p>
            <a:r>
              <a:rPr lang="en-US" dirty="0"/>
              <a:t>Sensory Seeking or Craving</a:t>
            </a:r>
          </a:p>
        </p:txBody>
      </p:sp>
      <p:sp>
        <p:nvSpPr>
          <p:cNvPr id="3" name="Content Placeholder 2"/>
          <p:cNvSpPr>
            <a:spLocks noGrp="1"/>
          </p:cNvSpPr>
          <p:nvPr>
            <p:ph sz="half" idx="1"/>
          </p:nvPr>
        </p:nvSpPr>
        <p:spPr>
          <a:xfrm>
            <a:off x="457199" y="2791990"/>
            <a:ext cx="7828961" cy="2174637"/>
          </a:xfrm>
        </p:spPr>
        <p:txBody>
          <a:bodyPr>
            <a:normAutofit/>
          </a:bodyPr>
          <a:lstStyle/>
          <a:p>
            <a:pPr marL="0" indent="0">
              <a:buNone/>
            </a:pPr>
            <a:r>
              <a:rPr lang="en-US" sz="2800" dirty="0"/>
              <a:t>Children who are seeking stimuli may be more active and physical than other children</a:t>
            </a:r>
          </a:p>
        </p:txBody>
      </p:sp>
      <p:sp>
        <p:nvSpPr>
          <p:cNvPr id="5" name="Content Placeholder 4"/>
          <p:cNvSpPr>
            <a:spLocks noGrp="1"/>
          </p:cNvSpPr>
          <p:nvPr>
            <p:ph sz="half" idx="2"/>
          </p:nvPr>
        </p:nvSpPr>
        <p:spPr>
          <a:xfrm>
            <a:off x="457200" y="5063096"/>
            <a:ext cx="7735162" cy="1537252"/>
          </a:xfrm>
        </p:spPr>
        <p:txBody>
          <a:bodyPr>
            <a:noAutofit/>
          </a:bodyPr>
          <a:lstStyle/>
          <a:p>
            <a:pPr marL="0" indent="0">
              <a:buNone/>
            </a:pPr>
            <a:r>
              <a:rPr lang="en-US" b="1" dirty="0" smtClean="0"/>
              <a:t>General </a:t>
            </a:r>
            <a:r>
              <a:rPr lang="en-US" b="1" dirty="0"/>
              <a:t>Behavior</a:t>
            </a:r>
            <a:r>
              <a:rPr lang="en-US" dirty="0"/>
              <a:t>:  May be challenged with settings that require quiet and still movement</a:t>
            </a:r>
          </a:p>
        </p:txBody>
      </p:sp>
      <p:pic>
        <p:nvPicPr>
          <p:cNvPr id="6" name="Picture 4" descr="C:\Users\CLAMME~1\AppData\Local\Temp\SNAGHTML6eea8710.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210917" y="2658534"/>
            <a:ext cx="1836498" cy="3750733"/>
          </a:xfrm>
          <a:prstGeom prst="rect">
            <a:avLst/>
          </a:prstGeom>
          <a:noFill/>
          <a:extLst>
            <a:ext uri="{909E8E84-426E-40DD-AFC4-6F175D3DCCD1}">
              <a14:hiddenFill xmlns:a14="http://schemas.microsoft.com/office/drawing/2010/main">
                <a:solidFill>
                  <a:srgbClr val="FFFFFF"/>
                </a:solidFill>
              </a14:hiddenFill>
            </a:ext>
          </a:extLst>
        </p:spPr>
      </p:pic>
      <p:sp>
        <p:nvSpPr>
          <p:cNvPr id="4" name="Right Arrow 3"/>
          <p:cNvSpPr/>
          <p:nvPr/>
        </p:nvSpPr>
        <p:spPr>
          <a:xfrm rot="1638649">
            <a:off x="8282493" y="2964188"/>
            <a:ext cx="1035532" cy="6325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19961351" flipH="1">
            <a:off x="10897610" y="2973894"/>
            <a:ext cx="1035532" cy="6325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9800000">
            <a:off x="8281123" y="5197402"/>
            <a:ext cx="1035532" cy="6325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1800000" flipH="1">
            <a:off x="11016207" y="5197405"/>
            <a:ext cx="1035532" cy="6325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75763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86603"/>
            <a:ext cx="10058400" cy="1450757"/>
          </a:xfrm>
        </p:spPr>
        <p:txBody>
          <a:bodyPr/>
          <a:lstStyle/>
          <a:p>
            <a:r>
              <a:rPr lang="en-US" dirty="0" smtClean="0"/>
              <a:t>The Training Environment</a:t>
            </a:r>
            <a:endParaRPr lang="en-US" dirty="0"/>
          </a:p>
        </p:txBody>
      </p:sp>
      <p:sp>
        <p:nvSpPr>
          <p:cNvPr id="3" name="Content Placeholder 2"/>
          <p:cNvSpPr>
            <a:spLocks noGrp="1"/>
          </p:cNvSpPr>
          <p:nvPr>
            <p:ph idx="1"/>
          </p:nvPr>
        </p:nvSpPr>
        <p:spPr>
          <a:xfrm>
            <a:off x="1066800" y="2600435"/>
            <a:ext cx="10058400" cy="3450696"/>
          </a:xfrm>
        </p:spPr>
        <p:txBody>
          <a:bodyPr>
            <a:normAutofit/>
          </a:bodyPr>
          <a:lstStyle/>
          <a:p>
            <a:pPr marL="347663" indent="-347663">
              <a:buSzPct val="125000"/>
              <a:buFont typeface="Arial" panose="020B0604020202020204" pitchFamily="34" charset="0"/>
              <a:buChar char="•"/>
            </a:pPr>
            <a:r>
              <a:rPr lang="en-US" sz="2800" dirty="0"/>
              <a:t>Safety is priority</a:t>
            </a:r>
          </a:p>
          <a:p>
            <a:pPr marL="347663" lvl="1" indent="-347663">
              <a:buSzPct val="125000"/>
              <a:buFont typeface="Arial" panose="020B0604020202020204" pitchFamily="34" charset="0"/>
              <a:buChar char="•"/>
            </a:pPr>
            <a:r>
              <a:rPr lang="en-US" sz="2800" dirty="0"/>
              <a:t>Voluntary participation</a:t>
            </a:r>
          </a:p>
          <a:p>
            <a:pPr marL="347663" lvl="1" indent="-347663">
              <a:buSzPct val="125000"/>
              <a:buFont typeface="Arial" panose="020B0604020202020204" pitchFamily="34" charset="0"/>
              <a:buChar char="•"/>
            </a:pPr>
            <a:r>
              <a:rPr lang="en-US" sz="2800" dirty="0"/>
              <a:t>Demonstrate respect</a:t>
            </a:r>
          </a:p>
          <a:p>
            <a:pPr marL="347663" lvl="1" indent="-347663">
              <a:buSzPct val="125000"/>
              <a:buFont typeface="Arial" panose="020B0604020202020204" pitchFamily="34" charset="0"/>
              <a:buChar char="•"/>
            </a:pPr>
            <a:r>
              <a:rPr lang="en-US" sz="2800" dirty="0"/>
              <a:t>Preserve confidentiality</a:t>
            </a:r>
          </a:p>
          <a:p>
            <a:pPr marL="347663" lvl="2" indent="-347663">
              <a:buSzPct val="125000"/>
              <a:buFont typeface="Arial" panose="020B0604020202020204" pitchFamily="34" charset="0"/>
              <a:buChar char="•"/>
            </a:pPr>
            <a:r>
              <a:rPr lang="en-US" sz="2800" dirty="0"/>
              <a:t>Limit over-sharing of student or personal concerns</a:t>
            </a:r>
          </a:p>
          <a:p>
            <a:pPr marL="347663" lvl="2" indent="-347663">
              <a:buSzPct val="125000"/>
              <a:buFont typeface="Arial" panose="020B0604020202020204" pitchFamily="34" charset="0"/>
              <a:buChar char="•"/>
            </a:pPr>
            <a:r>
              <a:rPr lang="en-US" sz="2800" dirty="0"/>
              <a:t>Encourage self-protection</a:t>
            </a:r>
          </a:p>
          <a:p>
            <a:pPr marL="347663" indent="-347663">
              <a:buSzPct val="125000"/>
              <a:buFont typeface="Arial" panose="020B0604020202020204" pitchFamily="34" charset="0"/>
              <a:buChar char="•"/>
            </a:pPr>
            <a:r>
              <a:rPr lang="en-US" sz="2800" dirty="0"/>
              <a:t>Attend to self and others</a:t>
            </a:r>
          </a:p>
          <a:p>
            <a:pPr marL="228600" lvl="1" indent="-228600">
              <a:buSzPct val="125000"/>
              <a:buFont typeface="Arial" panose="020B0604020202020204" pitchFamily="34" charset="0"/>
              <a:buChar char="•"/>
            </a:pPr>
            <a:endParaRPr lang="en-US" dirty="0" smtClean="0"/>
          </a:p>
        </p:txBody>
      </p:sp>
    </p:spTree>
    <p:extLst>
      <p:ext uri="{BB962C8B-B14F-4D97-AF65-F5344CB8AC3E}">
        <p14:creationId xmlns:p14="http://schemas.microsoft.com/office/powerpoint/2010/main" val="20162044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News: The Amazing Brain</a:t>
            </a:r>
            <a:endParaRPr lang="en-US" dirty="0"/>
          </a:p>
        </p:txBody>
      </p:sp>
      <p:sp>
        <p:nvSpPr>
          <p:cNvPr id="3" name="Content Placeholder 2"/>
          <p:cNvSpPr>
            <a:spLocks noGrp="1"/>
          </p:cNvSpPr>
          <p:nvPr>
            <p:ph idx="1"/>
          </p:nvPr>
        </p:nvSpPr>
        <p:spPr>
          <a:xfrm>
            <a:off x="466165" y="2783541"/>
            <a:ext cx="11116235" cy="3342622"/>
          </a:xfrm>
        </p:spPr>
        <p:txBody>
          <a:bodyPr>
            <a:noAutofit/>
          </a:bodyPr>
          <a:lstStyle/>
          <a:p>
            <a:pPr marL="347663" indent="-347663">
              <a:buSzPct val="125000"/>
              <a:buFont typeface="Arial" panose="020B0604020202020204" pitchFamily="34" charset="0"/>
              <a:buChar char="•"/>
            </a:pPr>
            <a:r>
              <a:rPr lang="en-US" sz="2800" b="1" dirty="0" smtClean="0">
                <a:solidFill>
                  <a:srgbClr val="2683C6"/>
                </a:solidFill>
              </a:rPr>
              <a:t>Neuroplasticity</a:t>
            </a:r>
            <a:r>
              <a:rPr lang="en-US" sz="2800" dirty="0" smtClean="0">
                <a:solidFill>
                  <a:srgbClr val="2683C6"/>
                </a:solidFill>
              </a:rPr>
              <a:t>-</a:t>
            </a:r>
            <a:r>
              <a:rPr lang="en-US" sz="2800" dirty="0" smtClean="0"/>
              <a:t> </a:t>
            </a:r>
            <a:r>
              <a:rPr lang="en-US" sz="2800" u="sng" dirty="0" smtClean="0"/>
              <a:t>Changes </a:t>
            </a:r>
            <a:r>
              <a:rPr lang="en-US" sz="2800" u="sng" dirty="0"/>
              <a:t>in response to trauma, and in response to </a:t>
            </a:r>
            <a:r>
              <a:rPr lang="en-US" sz="2800" u="sng" dirty="0" smtClean="0"/>
              <a:t>supportive adults </a:t>
            </a:r>
          </a:p>
          <a:p>
            <a:pPr marL="347663" indent="-347663">
              <a:buSzPct val="125000"/>
              <a:buFont typeface="Arial" panose="020B0604020202020204" pitchFamily="34" charset="0"/>
              <a:buChar char="•"/>
            </a:pPr>
            <a:r>
              <a:rPr lang="en-US" sz="2800" b="1" dirty="0" smtClean="0">
                <a:solidFill>
                  <a:srgbClr val="0881C5"/>
                </a:solidFill>
              </a:rPr>
              <a:t>Neurogenesis</a:t>
            </a:r>
            <a:r>
              <a:rPr lang="en-US" sz="2800" dirty="0" smtClean="0"/>
              <a:t>- the </a:t>
            </a:r>
            <a:r>
              <a:rPr lang="en-US" sz="2800" dirty="0"/>
              <a:t>ability to </a:t>
            </a:r>
            <a:r>
              <a:rPr lang="en-US" sz="2800" u="sng" dirty="0"/>
              <a:t>grow new neurons, to increase </a:t>
            </a:r>
            <a:r>
              <a:rPr lang="en-US" sz="2800" u="sng" dirty="0" smtClean="0"/>
              <a:t>connectivity</a:t>
            </a:r>
            <a:r>
              <a:rPr lang="en-US" sz="2800" dirty="0" smtClean="0"/>
              <a:t>. </a:t>
            </a:r>
          </a:p>
          <a:p>
            <a:pPr marL="347663" indent="-347663">
              <a:buSzPct val="125000"/>
              <a:buFont typeface="Arial" panose="020B0604020202020204" pitchFamily="34" charset="0"/>
              <a:buChar char="•"/>
            </a:pPr>
            <a:r>
              <a:rPr lang="en-US" sz="2800" b="1" dirty="0" smtClean="0">
                <a:solidFill>
                  <a:srgbClr val="0881C5"/>
                </a:solidFill>
              </a:rPr>
              <a:t>Neural Networks</a:t>
            </a:r>
            <a:r>
              <a:rPr lang="en-US" sz="2800" dirty="0" smtClean="0"/>
              <a:t>- The </a:t>
            </a:r>
            <a:r>
              <a:rPr lang="en-US" sz="2800" dirty="0"/>
              <a:t>more intensely and frequently a neural network “fires,” the stronger its “wiring.” In short, </a:t>
            </a:r>
            <a:r>
              <a:rPr lang="en-US" sz="2800" u="sng" dirty="0"/>
              <a:t>repetition is a good thing</a:t>
            </a:r>
            <a:r>
              <a:rPr lang="en-US" sz="2800" dirty="0"/>
              <a:t>. </a:t>
            </a:r>
          </a:p>
        </p:txBody>
      </p:sp>
    </p:spTree>
    <p:extLst>
      <p:ext uri="{BB962C8B-B14F-4D97-AF65-F5344CB8AC3E}">
        <p14:creationId xmlns:p14="http://schemas.microsoft.com/office/powerpoint/2010/main" val="37530919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86603"/>
            <a:ext cx="10058400" cy="1450757"/>
          </a:xfrm>
        </p:spPr>
        <p:txBody>
          <a:bodyPr/>
          <a:lstStyle/>
          <a:p>
            <a:pPr algn="l"/>
            <a:r>
              <a:rPr lang="en-US" dirty="0" smtClean="0"/>
              <a:t>Pause</a:t>
            </a:r>
            <a:endParaRPr lang="en-US" dirty="0"/>
          </a:p>
        </p:txBody>
      </p:sp>
      <p:sp>
        <p:nvSpPr>
          <p:cNvPr id="3" name="Content Placeholder 2"/>
          <p:cNvSpPr>
            <a:spLocks noGrp="1"/>
          </p:cNvSpPr>
          <p:nvPr>
            <p:ph idx="1"/>
          </p:nvPr>
        </p:nvSpPr>
        <p:spPr>
          <a:xfrm>
            <a:off x="1066800" y="2226733"/>
            <a:ext cx="10058400" cy="3899430"/>
          </a:xfrm>
        </p:spPr>
        <p:txBody>
          <a:bodyPr>
            <a:noAutofit/>
          </a:bodyPr>
          <a:lstStyle/>
          <a:p>
            <a:pPr marL="514350" indent="-514350">
              <a:buFont typeface="+mj-lt"/>
              <a:buAutoNum type="arabicPeriod"/>
            </a:pPr>
            <a:r>
              <a:rPr lang="en-US" sz="2800" dirty="0" smtClean="0"/>
              <a:t>What </a:t>
            </a:r>
            <a:r>
              <a:rPr lang="en-US" sz="2800" dirty="0"/>
              <a:t>is your reaction to the information so far? Did anything surprise you</a:t>
            </a:r>
            <a:r>
              <a:rPr lang="en-US" sz="2800" dirty="0" smtClean="0"/>
              <a:t>?</a:t>
            </a:r>
            <a:endParaRPr lang="en-US" sz="2800" dirty="0"/>
          </a:p>
          <a:p>
            <a:pPr marL="514350" indent="-514350">
              <a:buFont typeface="+mj-lt"/>
              <a:buAutoNum type="arabicPeriod"/>
            </a:pPr>
            <a:r>
              <a:rPr lang="en-US" sz="2800" dirty="0" smtClean="0"/>
              <a:t>Does </a:t>
            </a:r>
            <a:r>
              <a:rPr lang="en-US" sz="2800" dirty="0"/>
              <a:t>it change the way you see the youth you work with? How so</a:t>
            </a:r>
            <a:r>
              <a:rPr lang="en-US" sz="2800" dirty="0" smtClean="0"/>
              <a:t>?</a:t>
            </a:r>
            <a:endParaRPr lang="en-US" sz="2800" dirty="0"/>
          </a:p>
          <a:p>
            <a:pPr marL="514350" indent="-514350">
              <a:buFont typeface="+mj-lt"/>
              <a:buAutoNum type="arabicPeriod"/>
            </a:pPr>
            <a:r>
              <a:rPr lang="en-US" sz="2800" dirty="0" smtClean="0"/>
              <a:t>Can </a:t>
            </a:r>
            <a:r>
              <a:rPr lang="en-US" sz="2800" dirty="0"/>
              <a:t>you think of youth/adults you work with who have any of these behaviors</a:t>
            </a:r>
            <a:r>
              <a:rPr lang="en-US" sz="2800" dirty="0" smtClean="0"/>
              <a:t>?</a:t>
            </a:r>
            <a:endParaRPr lang="en-US" sz="2800" dirty="0"/>
          </a:p>
          <a:p>
            <a:pPr marL="514350" indent="-514350">
              <a:buFont typeface="+mj-lt"/>
              <a:buAutoNum type="arabicPeriod"/>
            </a:pPr>
            <a:r>
              <a:rPr lang="en-US" sz="2800" dirty="0" smtClean="0"/>
              <a:t>How </a:t>
            </a:r>
            <a:r>
              <a:rPr lang="en-US" sz="2800" dirty="0"/>
              <a:t>does/might traumatic stress affect the youth/families you work with?</a:t>
            </a:r>
          </a:p>
          <a:p>
            <a:endParaRPr lang="en-US" sz="2800" dirty="0"/>
          </a:p>
        </p:txBody>
      </p:sp>
      <p:grpSp>
        <p:nvGrpSpPr>
          <p:cNvPr id="4" name="Group 3"/>
          <p:cNvGrpSpPr/>
          <p:nvPr/>
        </p:nvGrpSpPr>
        <p:grpSpPr>
          <a:xfrm>
            <a:off x="10090899" y="462289"/>
            <a:ext cx="1404095" cy="937069"/>
            <a:chOff x="8262099" y="348110"/>
            <a:chExt cx="1862418" cy="1242946"/>
          </a:xfrm>
        </p:grpSpPr>
        <p:sp>
          <p:nvSpPr>
            <p:cNvPr id="8" name="Rounded Rectangle 7"/>
            <p:cNvSpPr/>
            <p:nvPr/>
          </p:nvSpPr>
          <p:spPr>
            <a:xfrm>
              <a:off x="8262099" y="348110"/>
              <a:ext cx="1862418" cy="1242946"/>
            </a:xfrm>
            <a:prstGeom prst="roundRect">
              <a:avLst/>
            </a:prstGeom>
            <a:solidFill>
              <a:schemeClr val="bg1"/>
            </a:solidFill>
            <a:ln>
              <a:solidFill>
                <a:srgbClr val="268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8758520" y="565211"/>
              <a:ext cx="381000" cy="794711"/>
            </a:xfrm>
            <a:prstGeom prst="roundRect">
              <a:avLst/>
            </a:prstGeom>
            <a:solidFill>
              <a:srgbClr val="159CE4"/>
            </a:solidFill>
            <a:ln>
              <a:solidFill>
                <a:srgbClr val="268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9285194" y="565211"/>
              <a:ext cx="381000" cy="794711"/>
            </a:xfrm>
            <a:prstGeom prst="roundRect">
              <a:avLst/>
            </a:prstGeom>
            <a:solidFill>
              <a:srgbClr val="159CE4"/>
            </a:solidFill>
            <a:ln>
              <a:solidFill>
                <a:srgbClr val="268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p:cNvSpPr txBox="1"/>
          <p:nvPr/>
        </p:nvSpPr>
        <p:spPr>
          <a:xfrm>
            <a:off x="10275234" y="1378367"/>
            <a:ext cx="1035424" cy="369332"/>
          </a:xfrm>
          <a:prstGeom prst="rect">
            <a:avLst/>
          </a:prstGeom>
          <a:noFill/>
        </p:spPr>
        <p:txBody>
          <a:bodyPr wrap="square" rtlCol="0">
            <a:spAutoFit/>
          </a:bodyPr>
          <a:lstStyle/>
          <a:p>
            <a:pPr algn="ctr"/>
            <a:r>
              <a:rPr lang="en-US" dirty="0" smtClean="0">
                <a:solidFill>
                  <a:schemeClr val="bg1"/>
                </a:solidFill>
              </a:rPr>
              <a:t>PAUSE</a:t>
            </a:r>
            <a:endParaRPr lang="en-US" dirty="0">
              <a:solidFill>
                <a:schemeClr val="bg1"/>
              </a:solidFill>
            </a:endParaRPr>
          </a:p>
        </p:txBody>
      </p:sp>
    </p:spTree>
    <p:extLst>
      <p:ext uri="{BB962C8B-B14F-4D97-AF65-F5344CB8AC3E}">
        <p14:creationId xmlns:p14="http://schemas.microsoft.com/office/powerpoint/2010/main" val="41649730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50671"/>
            <a:ext cx="10058400" cy="1393461"/>
          </a:xfrm>
        </p:spPr>
        <p:txBody>
          <a:bodyPr>
            <a:noAutofit/>
          </a:bodyPr>
          <a:lstStyle/>
          <a:p>
            <a:r>
              <a:rPr lang="en-US" dirty="0" smtClean="0">
                <a:solidFill>
                  <a:schemeClr val="tx1"/>
                </a:solidFill>
              </a:rPr>
              <a:t>Compassion Fatigue</a:t>
            </a:r>
            <a:endParaRPr lang="en-US" dirty="0">
              <a:solidFill>
                <a:schemeClr val="tx1"/>
              </a:solidFill>
            </a:endParaRPr>
          </a:p>
        </p:txBody>
      </p:sp>
      <p:grpSp>
        <p:nvGrpSpPr>
          <p:cNvPr id="3" name="Group 2"/>
          <p:cNvGrpSpPr/>
          <p:nvPr/>
        </p:nvGrpSpPr>
        <p:grpSpPr>
          <a:xfrm>
            <a:off x="74589" y="1977510"/>
            <a:ext cx="11513807" cy="4272694"/>
            <a:chOff x="74589" y="1977510"/>
            <a:chExt cx="11513807" cy="4272694"/>
          </a:xfrm>
        </p:grpSpPr>
        <p:sp>
          <p:nvSpPr>
            <p:cNvPr id="4" name="Shape 3"/>
            <p:cNvSpPr/>
            <p:nvPr/>
          </p:nvSpPr>
          <p:spPr>
            <a:xfrm rot="4396374">
              <a:off x="3960875" y="2577144"/>
              <a:ext cx="3950782" cy="2755177"/>
            </a:xfrm>
            <a:prstGeom prst="swooshArrow">
              <a:avLst>
                <a:gd name="adj1" fmla="val 16310"/>
                <a:gd name="adj2" fmla="val 31370"/>
              </a:avLst>
            </a:prstGeom>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sp>
        <p:sp>
          <p:nvSpPr>
            <p:cNvPr id="5" name="Oval 4"/>
            <p:cNvSpPr/>
            <p:nvPr/>
          </p:nvSpPr>
          <p:spPr>
            <a:xfrm>
              <a:off x="5057417" y="2849029"/>
              <a:ext cx="99769" cy="99769"/>
            </a:xfrm>
            <a:prstGeom prst="ellipse">
              <a:avLst/>
            </a:prstGeom>
          </p:spPr>
          <p:style>
            <a:lnRef idx="0">
              <a:schemeClr val="lt1">
                <a:hueOff val="0"/>
                <a:satOff val="0"/>
                <a:lumOff val="0"/>
                <a:alphaOff val="0"/>
              </a:schemeClr>
            </a:lnRef>
            <a:fillRef idx="3">
              <a:schemeClr val="accent1">
                <a:tint val="55000"/>
                <a:hueOff val="0"/>
                <a:satOff val="0"/>
                <a:lumOff val="0"/>
                <a:alphaOff val="0"/>
              </a:schemeClr>
            </a:fillRef>
            <a:effectRef idx="2">
              <a:schemeClr val="accent1">
                <a:tint val="55000"/>
                <a:hueOff val="0"/>
                <a:satOff val="0"/>
                <a:lumOff val="0"/>
                <a:alphaOff val="0"/>
              </a:schemeClr>
            </a:effectRef>
            <a:fontRef idx="minor">
              <a:schemeClr val="dk1">
                <a:hueOff val="0"/>
                <a:satOff val="0"/>
                <a:lumOff val="0"/>
                <a:alphaOff val="0"/>
              </a:schemeClr>
            </a:fontRef>
          </p:style>
        </p:sp>
        <p:sp>
          <p:nvSpPr>
            <p:cNvPr id="7" name="Oval 6"/>
            <p:cNvSpPr/>
            <p:nvPr/>
          </p:nvSpPr>
          <p:spPr>
            <a:xfrm>
              <a:off x="5620749" y="3281516"/>
              <a:ext cx="99769" cy="99769"/>
            </a:xfrm>
            <a:prstGeom prst="ellipse">
              <a:avLst/>
            </a:prstGeom>
          </p:spPr>
          <p:style>
            <a:lnRef idx="0">
              <a:schemeClr val="lt1">
                <a:hueOff val="0"/>
                <a:satOff val="0"/>
                <a:lumOff val="0"/>
                <a:alphaOff val="0"/>
              </a:schemeClr>
            </a:lnRef>
            <a:fillRef idx="3">
              <a:schemeClr val="accent1">
                <a:tint val="55000"/>
                <a:hueOff val="0"/>
                <a:satOff val="0"/>
                <a:lumOff val="0"/>
                <a:alphaOff val="0"/>
              </a:schemeClr>
            </a:fillRef>
            <a:effectRef idx="2">
              <a:schemeClr val="accent1">
                <a:tint val="55000"/>
                <a:hueOff val="0"/>
                <a:satOff val="0"/>
                <a:lumOff val="0"/>
                <a:alphaOff val="0"/>
              </a:schemeClr>
            </a:effectRef>
            <a:fontRef idx="minor">
              <a:schemeClr val="dk1">
                <a:hueOff val="0"/>
                <a:satOff val="0"/>
                <a:lumOff val="0"/>
                <a:alphaOff val="0"/>
              </a:schemeClr>
            </a:fontRef>
          </p:style>
        </p:sp>
        <p:sp>
          <p:nvSpPr>
            <p:cNvPr id="8" name="Oval 7"/>
            <p:cNvSpPr/>
            <p:nvPr/>
          </p:nvSpPr>
          <p:spPr>
            <a:xfrm>
              <a:off x="6127195" y="3787687"/>
              <a:ext cx="99769" cy="99769"/>
            </a:xfrm>
            <a:prstGeom prst="ellipse">
              <a:avLst/>
            </a:prstGeom>
          </p:spPr>
          <p:style>
            <a:lnRef idx="0">
              <a:schemeClr val="lt1">
                <a:hueOff val="0"/>
                <a:satOff val="0"/>
                <a:lumOff val="0"/>
                <a:alphaOff val="0"/>
              </a:schemeClr>
            </a:lnRef>
            <a:fillRef idx="3">
              <a:schemeClr val="accent1">
                <a:tint val="55000"/>
                <a:hueOff val="0"/>
                <a:satOff val="0"/>
                <a:lumOff val="0"/>
                <a:alphaOff val="0"/>
              </a:schemeClr>
            </a:fillRef>
            <a:effectRef idx="2">
              <a:schemeClr val="accent1">
                <a:tint val="55000"/>
                <a:hueOff val="0"/>
                <a:satOff val="0"/>
                <a:lumOff val="0"/>
                <a:alphaOff val="0"/>
              </a:schemeClr>
            </a:effectRef>
            <a:fontRef idx="minor">
              <a:schemeClr val="dk1">
                <a:hueOff val="0"/>
                <a:satOff val="0"/>
                <a:lumOff val="0"/>
                <a:alphaOff val="0"/>
              </a:schemeClr>
            </a:fontRef>
          </p:style>
        </p:sp>
        <p:sp>
          <p:nvSpPr>
            <p:cNvPr id="9" name="Freeform 8"/>
            <p:cNvSpPr/>
            <p:nvPr/>
          </p:nvSpPr>
          <p:spPr>
            <a:xfrm>
              <a:off x="74589" y="1977510"/>
              <a:ext cx="4978400" cy="487771"/>
            </a:xfrm>
            <a:custGeom>
              <a:avLst/>
              <a:gdLst>
                <a:gd name="connsiteX0" fmla="*/ 0 w 4289620"/>
                <a:gd name="connsiteY0" fmla="*/ 0 h 732254"/>
                <a:gd name="connsiteX1" fmla="*/ 4289620 w 4289620"/>
                <a:gd name="connsiteY1" fmla="*/ 0 h 732254"/>
                <a:gd name="connsiteX2" fmla="*/ 4289620 w 4289620"/>
                <a:gd name="connsiteY2" fmla="*/ 732254 h 732254"/>
                <a:gd name="connsiteX3" fmla="*/ 0 w 4289620"/>
                <a:gd name="connsiteY3" fmla="*/ 732254 h 732254"/>
                <a:gd name="connsiteX4" fmla="*/ 0 w 4289620"/>
                <a:gd name="connsiteY4" fmla="*/ 0 h 73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9620" h="732254">
                  <a:moveTo>
                    <a:pt x="0" y="0"/>
                  </a:moveTo>
                  <a:lnTo>
                    <a:pt x="4289620" y="0"/>
                  </a:lnTo>
                  <a:lnTo>
                    <a:pt x="4289620" y="732254"/>
                  </a:lnTo>
                  <a:lnTo>
                    <a:pt x="0" y="73225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b" anchorCtr="0">
              <a:noAutofit/>
            </a:bodyPr>
            <a:lstStyle/>
            <a:p>
              <a:pPr lvl="0" algn="ctr" defTabSz="889000">
                <a:lnSpc>
                  <a:spcPct val="90000"/>
                </a:lnSpc>
                <a:spcBef>
                  <a:spcPct val="0"/>
                </a:spcBef>
                <a:spcAft>
                  <a:spcPct val="35000"/>
                </a:spcAft>
              </a:pPr>
              <a:r>
                <a:rPr lang="en-US" sz="2000" kern="1200" dirty="0" smtClean="0">
                  <a:solidFill>
                    <a:schemeClr val="accent1">
                      <a:lumMod val="75000"/>
                    </a:schemeClr>
                  </a:solidFill>
                </a:rPr>
                <a:t>Increased exposure to trauma affected [youth]</a:t>
              </a:r>
              <a:endParaRPr lang="en-US" sz="2000" kern="1200" dirty="0">
                <a:solidFill>
                  <a:schemeClr val="accent1">
                    <a:lumMod val="75000"/>
                  </a:schemeClr>
                </a:solidFill>
              </a:endParaRPr>
            </a:p>
          </p:txBody>
        </p:sp>
        <p:sp>
          <p:nvSpPr>
            <p:cNvPr id="10" name="Freeform 9"/>
            <p:cNvSpPr/>
            <p:nvPr/>
          </p:nvSpPr>
          <p:spPr>
            <a:xfrm>
              <a:off x="5850449" y="2539403"/>
              <a:ext cx="3890961" cy="518999"/>
            </a:xfrm>
            <a:custGeom>
              <a:avLst/>
              <a:gdLst>
                <a:gd name="connsiteX0" fmla="*/ 0 w 3890961"/>
                <a:gd name="connsiteY0" fmla="*/ 0 h 518999"/>
                <a:gd name="connsiteX1" fmla="*/ 3890961 w 3890961"/>
                <a:gd name="connsiteY1" fmla="*/ 0 h 518999"/>
                <a:gd name="connsiteX2" fmla="*/ 3890961 w 3890961"/>
                <a:gd name="connsiteY2" fmla="*/ 518999 h 518999"/>
                <a:gd name="connsiteX3" fmla="*/ 0 w 3890961"/>
                <a:gd name="connsiteY3" fmla="*/ 518999 h 518999"/>
                <a:gd name="connsiteX4" fmla="*/ 0 w 3890961"/>
                <a:gd name="connsiteY4" fmla="*/ 0 h 518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0961" h="518999">
                  <a:moveTo>
                    <a:pt x="0" y="0"/>
                  </a:moveTo>
                  <a:lnTo>
                    <a:pt x="3890961" y="0"/>
                  </a:lnTo>
                  <a:lnTo>
                    <a:pt x="3890961" y="518999"/>
                  </a:lnTo>
                  <a:lnTo>
                    <a:pt x="0" y="5189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en-US" sz="2000" kern="1200" dirty="0" smtClean="0">
                  <a:solidFill>
                    <a:schemeClr val="accent1">
                      <a:lumMod val="75000"/>
                    </a:schemeClr>
                  </a:solidFill>
                </a:rPr>
                <a:t>Unsupportive work environment</a:t>
              </a:r>
              <a:endParaRPr lang="en-US" sz="2000" kern="1200" dirty="0">
                <a:solidFill>
                  <a:schemeClr val="accent1">
                    <a:lumMod val="75000"/>
                  </a:schemeClr>
                </a:solidFill>
              </a:endParaRPr>
            </a:p>
          </p:txBody>
        </p:sp>
        <p:sp>
          <p:nvSpPr>
            <p:cNvPr id="11" name="Freeform 10"/>
            <p:cNvSpPr/>
            <p:nvPr/>
          </p:nvSpPr>
          <p:spPr>
            <a:xfrm>
              <a:off x="1803401" y="3381285"/>
              <a:ext cx="3176358" cy="386074"/>
            </a:xfrm>
            <a:custGeom>
              <a:avLst/>
              <a:gdLst>
                <a:gd name="connsiteX0" fmla="*/ 0 w 1862671"/>
                <a:gd name="connsiteY0" fmla="*/ 0 h 732254"/>
                <a:gd name="connsiteX1" fmla="*/ 1862671 w 1862671"/>
                <a:gd name="connsiteY1" fmla="*/ 0 h 732254"/>
                <a:gd name="connsiteX2" fmla="*/ 1862671 w 1862671"/>
                <a:gd name="connsiteY2" fmla="*/ 732254 h 732254"/>
                <a:gd name="connsiteX3" fmla="*/ 0 w 1862671"/>
                <a:gd name="connsiteY3" fmla="*/ 732254 h 732254"/>
                <a:gd name="connsiteX4" fmla="*/ 0 w 1862671"/>
                <a:gd name="connsiteY4" fmla="*/ 0 h 73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671" h="732254">
                  <a:moveTo>
                    <a:pt x="0" y="0"/>
                  </a:moveTo>
                  <a:lnTo>
                    <a:pt x="1862671" y="0"/>
                  </a:lnTo>
                  <a:lnTo>
                    <a:pt x="1862671" y="732254"/>
                  </a:lnTo>
                  <a:lnTo>
                    <a:pt x="0" y="73225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r" defTabSz="889000">
                <a:lnSpc>
                  <a:spcPct val="90000"/>
                </a:lnSpc>
                <a:spcBef>
                  <a:spcPct val="0"/>
                </a:spcBef>
                <a:spcAft>
                  <a:spcPct val="35000"/>
                </a:spcAft>
              </a:pPr>
              <a:r>
                <a:rPr lang="en-US" sz="2000" kern="1200" dirty="0" smtClean="0">
                  <a:solidFill>
                    <a:schemeClr val="accent1">
                      <a:lumMod val="75000"/>
                    </a:schemeClr>
                  </a:solidFill>
                </a:rPr>
                <a:t>Organizational constraints</a:t>
              </a:r>
              <a:endParaRPr lang="en-US" sz="2000" kern="1200" dirty="0">
                <a:solidFill>
                  <a:schemeClr val="accent1">
                    <a:lumMod val="75000"/>
                  </a:schemeClr>
                </a:solidFill>
              </a:endParaRPr>
            </a:p>
          </p:txBody>
        </p:sp>
        <p:sp>
          <p:nvSpPr>
            <p:cNvPr id="12" name="Oval 11"/>
            <p:cNvSpPr/>
            <p:nvPr/>
          </p:nvSpPr>
          <p:spPr>
            <a:xfrm>
              <a:off x="6493688" y="4344658"/>
              <a:ext cx="99769" cy="99769"/>
            </a:xfrm>
            <a:prstGeom prst="ellipse">
              <a:avLst/>
            </a:prstGeom>
          </p:spPr>
          <p:style>
            <a:lnRef idx="0">
              <a:schemeClr val="lt1">
                <a:hueOff val="0"/>
                <a:satOff val="0"/>
                <a:lumOff val="0"/>
                <a:alphaOff val="0"/>
              </a:schemeClr>
            </a:lnRef>
            <a:fillRef idx="3">
              <a:schemeClr val="accent1">
                <a:tint val="55000"/>
                <a:hueOff val="0"/>
                <a:satOff val="0"/>
                <a:lumOff val="0"/>
                <a:alphaOff val="0"/>
              </a:schemeClr>
            </a:fillRef>
            <a:effectRef idx="2">
              <a:schemeClr val="accent1">
                <a:tint val="55000"/>
                <a:hueOff val="0"/>
                <a:satOff val="0"/>
                <a:lumOff val="0"/>
                <a:alphaOff val="0"/>
              </a:schemeClr>
            </a:effectRef>
            <a:fontRef idx="minor">
              <a:schemeClr val="dk1">
                <a:hueOff val="0"/>
                <a:satOff val="0"/>
                <a:lumOff val="0"/>
                <a:alphaOff val="0"/>
              </a:schemeClr>
            </a:fontRef>
          </p:style>
        </p:sp>
        <p:sp>
          <p:nvSpPr>
            <p:cNvPr id="13" name="Freeform 12"/>
            <p:cNvSpPr/>
            <p:nvPr/>
          </p:nvSpPr>
          <p:spPr>
            <a:xfrm>
              <a:off x="7117647" y="3554063"/>
              <a:ext cx="3508020" cy="403754"/>
            </a:xfrm>
            <a:custGeom>
              <a:avLst/>
              <a:gdLst>
                <a:gd name="connsiteX0" fmla="*/ 0 w 1862671"/>
                <a:gd name="connsiteY0" fmla="*/ 0 h 732254"/>
                <a:gd name="connsiteX1" fmla="*/ 1862671 w 1862671"/>
                <a:gd name="connsiteY1" fmla="*/ 0 h 732254"/>
                <a:gd name="connsiteX2" fmla="*/ 1862671 w 1862671"/>
                <a:gd name="connsiteY2" fmla="*/ 732254 h 732254"/>
                <a:gd name="connsiteX3" fmla="*/ 0 w 1862671"/>
                <a:gd name="connsiteY3" fmla="*/ 732254 h 732254"/>
                <a:gd name="connsiteX4" fmla="*/ 0 w 1862671"/>
                <a:gd name="connsiteY4" fmla="*/ 0 h 73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671" h="732254">
                  <a:moveTo>
                    <a:pt x="0" y="0"/>
                  </a:moveTo>
                  <a:lnTo>
                    <a:pt x="1862671" y="0"/>
                  </a:lnTo>
                  <a:lnTo>
                    <a:pt x="1862671" y="732254"/>
                  </a:lnTo>
                  <a:lnTo>
                    <a:pt x="0" y="73225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en-US" sz="2000" kern="1200" dirty="0" smtClean="0">
                  <a:solidFill>
                    <a:schemeClr val="accent1">
                      <a:lumMod val="75000"/>
                    </a:schemeClr>
                  </a:solidFill>
                </a:rPr>
                <a:t>Insufficient supervision</a:t>
              </a:r>
              <a:endParaRPr lang="en-US" sz="2000" kern="1200" dirty="0">
                <a:solidFill>
                  <a:schemeClr val="accent1">
                    <a:lumMod val="75000"/>
                  </a:schemeClr>
                </a:solidFill>
              </a:endParaRPr>
            </a:p>
          </p:txBody>
        </p:sp>
        <p:sp>
          <p:nvSpPr>
            <p:cNvPr id="14" name="Freeform 13"/>
            <p:cNvSpPr/>
            <p:nvPr/>
          </p:nvSpPr>
          <p:spPr>
            <a:xfrm>
              <a:off x="1355390" y="4297547"/>
              <a:ext cx="4771805" cy="399505"/>
            </a:xfrm>
            <a:custGeom>
              <a:avLst/>
              <a:gdLst>
                <a:gd name="connsiteX0" fmla="*/ 0 w 2768835"/>
                <a:gd name="connsiteY0" fmla="*/ 0 h 732254"/>
                <a:gd name="connsiteX1" fmla="*/ 2768835 w 2768835"/>
                <a:gd name="connsiteY1" fmla="*/ 0 h 732254"/>
                <a:gd name="connsiteX2" fmla="*/ 2768835 w 2768835"/>
                <a:gd name="connsiteY2" fmla="*/ 732254 h 732254"/>
                <a:gd name="connsiteX3" fmla="*/ 0 w 2768835"/>
                <a:gd name="connsiteY3" fmla="*/ 732254 h 732254"/>
                <a:gd name="connsiteX4" fmla="*/ 0 w 2768835"/>
                <a:gd name="connsiteY4" fmla="*/ 0 h 73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8835" h="732254">
                  <a:moveTo>
                    <a:pt x="0" y="0"/>
                  </a:moveTo>
                  <a:lnTo>
                    <a:pt x="2768835" y="0"/>
                  </a:lnTo>
                  <a:lnTo>
                    <a:pt x="2768835" y="732254"/>
                  </a:lnTo>
                  <a:lnTo>
                    <a:pt x="0" y="73225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r" defTabSz="889000">
                <a:lnSpc>
                  <a:spcPct val="90000"/>
                </a:lnSpc>
                <a:spcBef>
                  <a:spcPct val="0"/>
                </a:spcBef>
                <a:spcAft>
                  <a:spcPct val="35000"/>
                </a:spcAft>
              </a:pPr>
              <a:r>
                <a:rPr lang="en-US" sz="2000" kern="1200" dirty="0" smtClean="0">
                  <a:solidFill>
                    <a:schemeClr val="accent1">
                      <a:lumMod val="75000"/>
                    </a:schemeClr>
                  </a:solidFill>
                </a:rPr>
                <a:t>Ability to engage empathically with others</a:t>
              </a:r>
              <a:endParaRPr lang="en-US" sz="2000" kern="1200" dirty="0">
                <a:solidFill>
                  <a:schemeClr val="accent1">
                    <a:lumMod val="75000"/>
                  </a:schemeClr>
                </a:solidFill>
              </a:endParaRPr>
            </a:p>
          </p:txBody>
        </p:sp>
        <p:sp>
          <p:nvSpPr>
            <p:cNvPr id="15" name="Freeform 14"/>
            <p:cNvSpPr/>
            <p:nvPr/>
          </p:nvSpPr>
          <p:spPr>
            <a:xfrm>
              <a:off x="5977124" y="5561264"/>
              <a:ext cx="5611272" cy="688940"/>
            </a:xfrm>
            <a:custGeom>
              <a:avLst/>
              <a:gdLst>
                <a:gd name="connsiteX0" fmla="*/ 0 w 5968628"/>
                <a:gd name="connsiteY0" fmla="*/ 0 h 732254"/>
                <a:gd name="connsiteX1" fmla="*/ 5968628 w 5968628"/>
                <a:gd name="connsiteY1" fmla="*/ 0 h 732254"/>
                <a:gd name="connsiteX2" fmla="*/ 5968628 w 5968628"/>
                <a:gd name="connsiteY2" fmla="*/ 732254 h 732254"/>
                <a:gd name="connsiteX3" fmla="*/ 0 w 5968628"/>
                <a:gd name="connsiteY3" fmla="*/ 732254 h 732254"/>
                <a:gd name="connsiteX4" fmla="*/ 0 w 5968628"/>
                <a:gd name="connsiteY4" fmla="*/ 0 h 73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8628" h="732254">
                  <a:moveTo>
                    <a:pt x="0" y="0"/>
                  </a:moveTo>
                  <a:lnTo>
                    <a:pt x="5968628" y="0"/>
                  </a:lnTo>
                  <a:lnTo>
                    <a:pt x="5968628" y="732254"/>
                  </a:lnTo>
                  <a:lnTo>
                    <a:pt x="0" y="73225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t" anchorCtr="0">
              <a:noAutofit/>
            </a:bodyPr>
            <a:lstStyle/>
            <a:p>
              <a:pPr lvl="0" algn="r" defTabSz="889000">
                <a:lnSpc>
                  <a:spcPct val="90000"/>
                </a:lnSpc>
                <a:spcBef>
                  <a:spcPct val="0"/>
                </a:spcBef>
                <a:spcAft>
                  <a:spcPct val="35000"/>
                </a:spcAft>
              </a:pPr>
              <a:r>
                <a:rPr lang="en-US" sz="2000" kern="1200" dirty="0" smtClean="0">
                  <a:solidFill>
                    <a:schemeClr val="accent1">
                      <a:lumMod val="75000"/>
                    </a:schemeClr>
                  </a:solidFill>
                </a:rPr>
                <a:t>Symptoms of anxiety, intrusive thoughts, anhedonia, isolation, and career dissatisfaction</a:t>
              </a:r>
              <a:endParaRPr lang="en-US" sz="2000" kern="1200" dirty="0">
                <a:solidFill>
                  <a:schemeClr val="accent1">
                    <a:lumMod val="75000"/>
                  </a:schemeClr>
                </a:solidFill>
              </a:endParaRPr>
            </a:p>
          </p:txBody>
        </p:sp>
      </p:grpSp>
    </p:spTree>
    <p:extLst>
      <p:ext uri="{BB962C8B-B14F-4D97-AF65-F5344CB8AC3E}">
        <p14:creationId xmlns:p14="http://schemas.microsoft.com/office/powerpoint/2010/main" val="3517215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Symptoms of Compassion Fatigue/Vicarious Trauma</a:t>
            </a:r>
          </a:p>
        </p:txBody>
      </p:sp>
      <p:pic>
        <p:nvPicPr>
          <p:cNvPr id="1028" name="Picture 4" descr="C:\Users\CLAMME~1\AppData\Local\Temp\SNAGHTML3a85020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063" y="2438401"/>
            <a:ext cx="10352617" cy="3785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39345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ABC Approach</a:t>
            </a:r>
            <a:endParaRPr lang="en-US" dirty="0"/>
          </a:p>
        </p:txBody>
      </p:sp>
      <p:sp>
        <p:nvSpPr>
          <p:cNvPr id="5" name="Content Placeholder 4"/>
          <p:cNvSpPr>
            <a:spLocks noGrp="1"/>
          </p:cNvSpPr>
          <p:nvPr>
            <p:ph idx="1"/>
          </p:nvPr>
        </p:nvSpPr>
        <p:spPr>
          <a:xfrm>
            <a:off x="9093197" y="5329470"/>
            <a:ext cx="2683529" cy="691847"/>
          </a:xfrm>
        </p:spPr>
        <p:txBody>
          <a:bodyPr>
            <a:normAutofit/>
          </a:bodyPr>
          <a:lstStyle/>
          <a:p>
            <a:pPr marL="0" indent="0" algn="ctr">
              <a:buNone/>
            </a:pPr>
            <a:r>
              <a:rPr lang="en-US" sz="3200" dirty="0" smtClean="0"/>
              <a:t>Connection</a:t>
            </a:r>
            <a:endParaRPr lang="en-US" sz="3200" dirty="0"/>
          </a:p>
        </p:txBody>
      </p:sp>
      <p:sp>
        <p:nvSpPr>
          <p:cNvPr id="9" name="Content Placeholder 4"/>
          <p:cNvSpPr txBox="1">
            <a:spLocks/>
          </p:cNvSpPr>
          <p:nvPr/>
        </p:nvSpPr>
        <p:spPr>
          <a:xfrm>
            <a:off x="4754234" y="5329470"/>
            <a:ext cx="2683529" cy="691847"/>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Font typeface="Symbol" pitchFamily="18" charset="2"/>
              <a:buNone/>
            </a:pPr>
            <a:r>
              <a:rPr lang="en-US" sz="3200" dirty="0" smtClean="0"/>
              <a:t>Balance</a:t>
            </a:r>
            <a:endParaRPr lang="en-US" sz="3200" dirty="0"/>
          </a:p>
        </p:txBody>
      </p:sp>
      <p:sp>
        <p:nvSpPr>
          <p:cNvPr id="10" name="Content Placeholder 4"/>
          <p:cNvSpPr txBox="1">
            <a:spLocks/>
          </p:cNvSpPr>
          <p:nvPr/>
        </p:nvSpPr>
        <p:spPr>
          <a:xfrm>
            <a:off x="415271" y="5329470"/>
            <a:ext cx="2683529" cy="691847"/>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Font typeface="Symbol" pitchFamily="18" charset="2"/>
              <a:buNone/>
            </a:pPr>
            <a:r>
              <a:rPr lang="en-US" sz="3200" smtClean="0"/>
              <a:t>Awareness</a:t>
            </a:r>
            <a:endParaRPr lang="en-US" sz="3200" dirty="0"/>
          </a:p>
        </p:txBody>
      </p:sp>
      <p:pic>
        <p:nvPicPr>
          <p:cNvPr id="6" name="Picture 5"/>
          <p:cNvPicPr>
            <a:picLocks noChangeAspect="1"/>
          </p:cNvPicPr>
          <p:nvPr/>
        </p:nvPicPr>
        <p:blipFill>
          <a:blip r:embed="rId3">
            <a:duotone>
              <a:schemeClr val="accent1">
                <a:shade val="45000"/>
                <a:satMod val="135000"/>
              </a:schemeClr>
              <a:prstClr val="white"/>
            </a:duotone>
          </a:blip>
          <a:stretch>
            <a:fillRect/>
          </a:stretch>
        </p:blipFill>
        <p:spPr>
          <a:xfrm>
            <a:off x="609599" y="2700347"/>
            <a:ext cx="2298899" cy="2319893"/>
          </a:xfrm>
          <a:prstGeom prst="rect">
            <a:avLst/>
          </a:prstGeom>
        </p:spPr>
      </p:pic>
      <p:pic>
        <p:nvPicPr>
          <p:cNvPr id="11" name="Picture 10"/>
          <p:cNvPicPr>
            <a:picLocks noChangeAspect="1"/>
          </p:cNvPicPr>
          <p:nvPr/>
        </p:nvPicPr>
        <p:blipFill>
          <a:blip r:embed="rId4">
            <a:duotone>
              <a:schemeClr val="accent1">
                <a:shade val="45000"/>
                <a:satMod val="135000"/>
              </a:schemeClr>
              <a:prstClr val="white"/>
            </a:duotone>
          </a:blip>
          <a:stretch>
            <a:fillRect/>
          </a:stretch>
        </p:blipFill>
        <p:spPr>
          <a:xfrm>
            <a:off x="4754234" y="3538764"/>
            <a:ext cx="2493227" cy="1337277"/>
          </a:xfrm>
          <a:prstGeom prst="rect">
            <a:avLst/>
          </a:prstGeom>
        </p:spPr>
      </p:pic>
      <p:pic>
        <p:nvPicPr>
          <p:cNvPr id="2050" name="Picture 2" descr="C:\Users\CLAMME~1\AppData\Local\Temp\SNAGHTML3a926941.PNG"/>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9628451">
            <a:off x="9601982" y="3329512"/>
            <a:ext cx="1682067" cy="1669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1475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1066800" y="537029"/>
            <a:ext cx="10058400" cy="1207104"/>
          </a:xfrm>
        </p:spPr>
        <p:txBody>
          <a:bodyPr anchor="b">
            <a:normAutofit/>
          </a:bodyPr>
          <a:lstStyle/>
          <a:p>
            <a:pPr eaLnBrk="1" hangingPunct="1">
              <a:defRPr/>
            </a:pPr>
            <a:r>
              <a:rPr lang="en-US" dirty="0" smtClean="0"/>
              <a:t>Personal</a:t>
            </a:r>
            <a:r>
              <a:rPr lang="en-US" dirty="0"/>
              <a:t> </a:t>
            </a:r>
            <a:r>
              <a:rPr lang="en-US" dirty="0" smtClean="0"/>
              <a:t>&amp; Professional Boundaries</a:t>
            </a:r>
          </a:p>
        </p:txBody>
      </p:sp>
      <p:sp>
        <p:nvSpPr>
          <p:cNvPr id="25603" name="Rectangle 3"/>
          <p:cNvSpPr>
            <a:spLocks noGrp="1" noChangeArrowheads="1"/>
          </p:cNvSpPr>
          <p:nvPr>
            <p:ph idx="1"/>
          </p:nvPr>
        </p:nvSpPr>
        <p:spPr>
          <a:xfrm>
            <a:off x="1066800" y="2057400"/>
            <a:ext cx="10058400" cy="4459514"/>
          </a:xfrm>
        </p:spPr>
        <p:txBody>
          <a:bodyPr>
            <a:normAutofit/>
          </a:bodyPr>
          <a:lstStyle/>
          <a:p>
            <a:pPr eaLnBrk="1" hangingPunct="1">
              <a:lnSpc>
                <a:spcPct val="90000"/>
              </a:lnSpc>
              <a:buFont typeface="Wingdings" charset="0"/>
              <a:buNone/>
              <a:defRPr/>
            </a:pPr>
            <a:r>
              <a:rPr lang="en-US" sz="2800" dirty="0" smtClean="0">
                <a:cs typeface="+mn-cs"/>
              </a:rPr>
              <a:t>Reflect:</a:t>
            </a:r>
          </a:p>
          <a:p>
            <a:pPr marL="347663" indent="-347663" eaLnBrk="1" hangingPunct="1">
              <a:lnSpc>
                <a:spcPct val="90000"/>
              </a:lnSpc>
              <a:buSzPct val="125000"/>
              <a:buFont typeface="Arial" panose="020B0604020202020204" pitchFamily="34" charset="0"/>
              <a:buChar char="•"/>
              <a:defRPr/>
            </a:pPr>
            <a:r>
              <a:rPr lang="en-US" sz="2800" i="1" dirty="0" smtClean="0">
                <a:cs typeface="+mn-cs"/>
              </a:rPr>
              <a:t>What sort of personal/professional boundaries do you create for yourself?</a:t>
            </a:r>
          </a:p>
          <a:p>
            <a:pPr marL="347663" indent="-347663" eaLnBrk="1" hangingPunct="1">
              <a:lnSpc>
                <a:spcPct val="90000"/>
              </a:lnSpc>
              <a:buSzPct val="125000"/>
              <a:buFont typeface="Arial" panose="020B0604020202020204" pitchFamily="34" charset="0"/>
              <a:buChar char="•"/>
              <a:defRPr/>
            </a:pPr>
            <a:r>
              <a:rPr lang="en-US" sz="2800" i="1" dirty="0" smtClean="0">
                <a:cs typeface="+mn-cs"/>
              </a:rPr>
              <a:t>Who is there to help you manage the stress of your job? </a:t>
            </a:r>
          </a:p>
          <a:p>
            <a:pPr marL="347663" indent="-347663" eaLnBrk="1" hangingPunct="1">
              <a:lnSpc>
                <a:spcPct val="90000"/>
              </a:lnSpc>
              <a:buSzPct val="125000"/>
              <a:buFont typeface="Arial" panose="020B0604020202020204" pitchFamily="34" charset="0"/>
              <a:buChar char="•"/>
              <a:defRPr/>
            </a:pPr>
            <a:r>
              <a:rPr lang="en-US" sz="2800" i="1" dirty="0" smtClean="0">
                <a:cs typeface="+mn-cs"/>
              </a:rPr>
              <a:t>Where do you feel supported at work? peer-supervision/ supervision/consultation?</a:t>
            </a:r>
          </a:p>
          <a:p>
            <a:pPr marL="347663" indent="-347663" eaLnBrk="1" hangingPunct="1">
              <a:lnSpc>
                <a:spcPct val="90000"/>
              </a:lnSpc>
              <a:buSzPct val="125000"/>
              <a:buFont typeface="Arial" panose="020B0604020202020204" pitchFamily="34" charset="0"/>
              <a:buChar char="•"/>
              <a:defRPr/>
            </a:pPr>
            <a:r>
              <a:rPr lang="en-US" sz="2800" i="1" dirty="0" smtClean="0"/>
              <a:t>What steps are possible for you to take in your building to support staff?</a:t>
            </a:r>
          </a:p>
        </p:txBody>
      </p:sp>
    </p:spTree>
    <p:extLst>
      <p:ext uri="{BB962C8B-B14F-4D97-AF65-F5344CB8AC3E}">
        <p14:creationId xmlns:p14="http://schemas.microsoft.com/office/powerpoint/2010/main" val="13623186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25409"/>
            <a:ext cx="10058400" cy="1218723"/>
          </a:xfrm>
        </p:spPr>
        <p:txBody>
          <a:bodyPr>
            <a:normAutofit fontScale="90000"/>
          </a:bodyPr>
          <a:lstStyle/>
          <a:p>
            <a:r>
              <a:rPr lang="en-US" dirty="0" smtClean="0">
                <a:solidFill>
                  <a:schemeClr val="tx1"/>
                </a:solidFill>
              </a:rPr>
              <a:t>Organizational Strategies to Prevent Secondary Trauma</a:t>
            </a:r>
            <a:endParaRPr lang="en-US" dirty="0">
              <a:solidFill>
                <a:schemeClr val="tx1"/>
              </a:solidFill>
            </a:endParaRPr>
          </a:p>
        </p:txBody>
      </p:sp>
      <p:sp>
        <p:nvSpPr>
          <p:cNvPr id="3" name="Content Placeholder 2"/>
          <p:cNvSpPr>
            <a:spLocks noGrp="1"/>
          </p:cNvSpPr>
          <p:nvPr>
            <p:ph idx="1"/>
          </p:nvPr>
        </p:nvSpPr>
        <p:spPr>
          <a:xfrm>
            <a:off x="856343" y="2670629"/>
            <a:ext cx="9273965" cy="3511231"/>
          </a:xfrm>
        </p:spPr>
        <p:txBody>
          <a:bodyPr>
            <a:normAutofit fontScale="85000" lnSpcReduction="20000"/>
          </a:bodyPr>
          <a:lstStyle/>
          <a:p>
            <a:pPr marL="347663" indent="-347663">
              <a:buSzPct val="125000"/>
              <a:buFont typeface="Arial" panose="020B0604020202020204" pitchFamily="34" charset="0"/>
              <a:buChar char="•"/>
            </a:pPr>
            <a:r>
              <a:rPr lang="en-US" sz="3600" dirty="0"/>
              <a:t> General Wellness</a:t>
            </a:r>
          </a:p>
          <a:p>
            <a:pPr marL="347663" indent="-347663">
              <a:buSzPct val="125000"/>
              <a:buFont typeface="Arial" panose="020B0604020202020204" pitchFamily="34" charset="0"/>
              <a:buChar char="•"/>
            </a:pPr>
            <a:endParaRPr lang="en-US" sz="3600" dirty="0"/>
          </a:p>
          <a:p>
            <a:pPr marL="347663" indent="-347663">
              <a:buSzPct val="125000"/>
              <a:buFont typeface="Arial" panose="020B0604020202020204" pitchFamily="34" charset="0"/>
              <a:buChar char="•"/>
            </a:pPr>
            <a:r>
              <a:rPr lang="en-US" sz="3600" dirty="0"/>
              <a:t> Organizational Culture</a:t>
            </a:r>
          </a:p>
          <a:p>
            <a:pPr marL="347663" indent="-347663">
              <a:buSzPct val="125000"/>
              <a:buFont typeface="Arial" panose="020B0604020202020204" pitchFamily="34" charset="0"/>
              <a:buChar char="•"/>
            </a:pPr>
            <a:endParaRPr lang="en-US" sz="3600" dirty="0"/>
          </a:p>
          <a:p>
            <a:pPr marL="347663" indent="-347663">
              <a:buSzPct val="125000"/>
              <a:buFont typeface="Arial" panose="020B0604020202020204" pitchFamily="34" charset="0"/>
              <a:buChar char="•"/>
            </a:pPr>
            <a:r>
              <a:rPr lang="en-US" sz="3600" dirty="0"/>
              <a:t> Education and Training</a:t>
            </a:r>
          </a:p>
          <a:p>
            <a:pPr marL="347663" indent="-347663">
              <a:buSzPct val="125000"/>
              <a:buFont typeface="Arial" panose="020B0604020202020204" pitchFamily="34" charset="0"/>
              <a:buChar char="•"/>
            </a:pPr>
            <a:endParaRPr lang="en-US" sz="3600" dirty="0"/>
          </a:p>
          <a:p>
            <a:pPr marL="347663" indent="-347663">
              <a:buSzPct val="125000"/>
              <a:buFont typeface="Arial" panose="020B0604020202020204" pitchFamily="34" charset="0"/>
              <a:buChar char="•"/>
            </a:pPr>
            <a:r>
              <a:rPr lang="en-US" sz="3600" dirty="0"/>
              <a:t> Reflective Supervision </a:t>
            </a:r>
          </a:p>
        </p:txBody>
      </p:sp>
      <p:pic>
        <p:nvPicPr>
          <p:cNvPr id="4" name="Picture 3"/>
          <p:cNvPicPr>
            <a:picLocks noChangeAspect="1"/>
          </p:cNvPicPr>
          <p:nvPr/>
        </p:nvPicPr>
        <p:blipFill rotWithShape="1">
          <a:blip r:embed="rId3">
            <a:duotone>
              <a:schemeClr val="accent1">
                <a:shade val="45000"/>
                <a:satMod val="135000"/>
              </a:schemeClr>
              <a:prstClr val="white"/>
            </a:duotone>
          </a:blip>
          <a:srcRect b="5001"/>
          <a:stretch/>
        </p:blipFill>
        <p:spPr>
          <a:xfrm>
            <a:off x="7195208" y="3268134"/>
            <a:ext cx="4317228" cy="3056464"/>
          </a:xfrm>
          <a:prstGeom prst="rect">
            <a:avLst/>
          </a:prstGeom>
        </p:spPr>
      </p:pic>
    </p:spTree>
    <p:extLst>
      <p:ext uri="{BB962C8B-B14F-4D97-AF65-F5344CB8AC3E}">
        <p14:creationId xmlns:p14="http://schemas.microsoft.com/office/powerpoint/2010/main" val="1585511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66801" y="2494355"/>
            <a:ext cx="10033000" cy="1851163"/>
          </a:xfrm>
        </p:spPr>
        <p:txBody>
          <a:bodyPr>
            <a:noAutofit/>
          </a:bodyPr>
          <a:lstStyle/>
          <a:p>
            <a:pPr algn="ctr"/>
            <a:r>
              <a:rPr lang="en-US" sz="4800" b="1" spc="0" dirty="0">
                <a:ln w="0"/>
                <a:solidFill>
                  <a:schemeClr val="tx1"/>
                </a:solidFill>
                <a:effectLst>
                  <a:outerShdw blurRad="38100" dist="19050" dir="2700000" algn="tl" rotWithShape="0">
                    <a:schemeClr val="dk1">
                      <a:alpha val="40000"/>
                    </a:schemeClr>
                  </a:outerShdw>
                </a:effectLst>
              </a:rPr>
              <a:t>PART </a:t>
            </a:r>
            <a:r>
              <a:rPr lang="en-US" sz="4800" b="1" spc="0" dirty="0" smtClean="0">
                <a:ln w="0"/>
                <a:solidFill>
                  <a:schemeClr val="tx1"/>
                </a:solidFill>
                <a:effectLst>
                  <a:outerShdw blurRad="38100" dist="19050" dir="2700000" algn="tl" rotWithShape="0">
                    <a:schemeClr val="dk1">
                      <a:alpha val="40000"/>
                    </a:schemeClr>
                  </a:outerShdw>
                </a:effectLst>
              </a:rPr>
              <a:t>II: </a:t>
            </a:r>
            <a:r>
              <a:rPr lang="en-US" sz="4800" spc="0" dirty="0" smtClean="0">
                <a:ln w="0"/>
                <a:solidFill>
                  <a:schemeClr val="tx1"/>
                </a:solidFill>
                <a:effectLst>
                  <a:outerShdw blurRad="38100" dist="19050" dir="2700000" algn="tl" rotWithShape="0">
                    <a:schemeClr val="dk1">
                      <a:alpha val="40000"/>
                    </a:schemeClr>
                  </a:outerShdw>
                </a:effectLst>
              </a:rPr>
              <a:t/>
            </a:r>
            <a:br>
              <a:rPr lang="en-US" sz="4800" spc="0" dirty="0" smtClean="0">
                <a:ln w="0"/>
                <a:solidFill>
                  <a:schemeClr val="tx1"/>
                </a:solidFill>
                <a:effectLst>
                  <a:outerShdw blurRad="38100" dist="19050" dir="2700000" algn="tl" rotWithShape="0">
                    <a:schemeClr val="dk1">
                      <a:alpha val="40000"/>
                    </a:schemeClr>
                  </a:outerShdw>
                </a:effectLst>
              </a:rPr>
            </a:br>
            <a:r>
              <a:rPr lang="en-US" sz="4800" dirty="0">
                <a:solidFill>
                  <a:schemeClr val="tx1"/>
                </a:solidFill>
              </a:rPr>
              <a:t>Trauma &amp; Sensory Related Strategies</a:t>
            </a:r>
            <a:endParaRPr lang="en-US"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151361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II Objectives</a:t>
            </a:r>
            <a:endParaRPr lang="en-US" dirty="0"/>
          </a:p>
        </p:txBody>
      </p:sp>
      <p:sp>
        <p:nvSpPr>
          <p:cNvPr id="3" name="Content Placeholder 2"/>
          <p:cNvSpPr>
            <a:spLocks noGrp="1"/>
          </p:cNvSpPr>
          <p:nvPr>
            <p:ph idx="1"/>
          </p:nvPr>
        </p:nvSpPr>
        <p:spPr>
          <a:xfrm>
            <a:off x="1066800" y="3023810"/>
            <a:ext cx="10058400" cy="3450696"/>
          </a:xfrm>
        </p:spPr>
        <p:txBody>
          <a:bodyPr>
            <a:normAutofit/>
          </a:bodyPr>
          <a:lstStyle/>
          <a:p>
            <a:pPr marL="347663" indent="-347663">
              <a:buSzPct val="125000"/>
              <a:buFont typeface="Arial" panose="020B0604020202020204" pitchFamily="34" charset="0"/>
              <a:buChar char="•"/>
            </a:pPr>
            <a:r>
              <a:rPr lang="en-US" sz="2800" dirty="0" smtClean="0"/>
              <a:t>Discuss keys for integrating trauma informed principles</a:t>
            </a:r>
          </a:p>
          <a:p>
            <a:pPr marL="347663" indent="-347663">
              <a:buSzPct val="125000"/>
              <a:buFont typeface="Arial" panose="020B0604020202020204" pitchFamily="34" charset="0"/>
              <a:buChar char="•"/>
            </a:pPr>
            <a:r>
              <a:rPr lang="en-US" sz="2800" dirty="0" smtClean="0"/>
              <a:t>Describe strategies for responding to trauma-related behaviors</a:t>
            </a:r>
          </a:p>
          <a:p>
            <a:pPr marL="347663" indent="-347663">
              <a:buSzPct val="125000"/>
              <a:buFont typeface="Arial" panose="020B0604020202020204" pitchFamily="34" charset="0"/>
              <a:buChar char="•"/>
            </a:pPr>
            <a:r>
              <a:rPr lang="en-US" sz="2800" dirty="0" smtClean="0"/>
              <a:t>Identify environmental strategies that support healing &amp; resilience</a:t>
            </a:r>
          </a:p>
          <a:p>
            <a:pPr marL="347663" indent="-347663">
              <a:buSzPct val="125000"/>
              <a:buFont typeface="Arial" panose="020B0604020202020204" pitchFamily="34" charset="0"/>
              <a:buChar char="•"/>
            </a:pPr>
            <a:endParaRPr lang="en-US" sz="2800" dirty="0"/>
          </a:p>
        </p:txBody>
      </p:sp>
    </p:spTree>
    <p:extLst>
      <p:ext uri="{BB962C8B-B14F-4D97-AF65-F5344CB8AC3E}">
        <p14:creationId xmlns:p14="http://schemas.microsoft.com/office/powerpoint/2010/main" val="4962893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54197"/>
            <a:ext cx="10058400" cy="1489936"/>
          </a:xfrm>
        </p:spPr>
        <p:txBody>
          <a:bodyPr anchor="b">
            <a:noAutofit/>
          </a:bodyPr>
          <a:lstStyle/>
          <a:p>
            <a:r>
              <a:rPr lang="en-US" dirty="0" smtClean="0"/>
              <a:t>Trauma Informed Services</a:t>
            </a:r>
            <a:endParaRPr lang="en-US" dirty="0"/>
          </a:p>
        </p:txBody>
      </p:sp>
      <p:sp>
        <p:nvSpPr>
          <p:cNvPr id="4" name="Content Placeholder 3"/>
          <p:cNvSpPr>
            <a:spLocks noGrp="1"/>
          </p:cNvSpPr>
          <p:nvPr>
            <p:ph idx="1"/>
          </p:nvPr>
        </p:nvSpPr>
        <p:spPr>
          <a:xfrm>
            <a:off x="537029" y="2888342"/>
            <a:ext cx="9679486" cy="3290573"/>
          </a:xfrm>
        </p:spPr>
        <p:txBody>
          <a:bodyPr>
            <a:normAutofit/>
          </a:bodyPr>
          <a:lstStyle/>
          <a:p>
            <a:pPr marL="347663" indent="-347663">
              <a:buSzPct val="125000"/>
              <a:buFont typeface="Arial" panose="020B0604020202020204" pitchFamily="34" charset="0"/>
              <a:buChar char="•"/>
            </a:pPr>
            <a:r>
              <a:rPr lang="en-US" sz="2800" dirty="0"/>
              <a:t>Compassionate </a:t>
            </a:r>
            <a:r>
              <a:rPr lang="en-US" sz="2800" dirty="0" smtClean="0"/>
              <a:t>care</a:t>
            </a:r>
            <a:endParaRPr lang="en-US" sz="2800" dirty="0"/>
          </a:p>
          <a:p>
            <a:pPr marL="347663" indent="-347663">
              <a:buSzPct val="125000"/>
              <a:buFont typeface="Arial" panose="020B0604020202020204" pitchFamily="34" charset="0"/>
              <a:buChar char="•"/>
            </a:pPr>
            <a:r>
              <a:rPr lang="en-US" sz="2800" dirty="0"/>
              <a:t>An approach not an </a:t>
            </a:r>
            <a:r>
              <a:rPr lang="en-US" sz="2800" dirty="0" smtClean="0"/>
              <a:t>intervention</a:t>
            </a:r>
            <a:endParaRPr lang="en-US" sz="2800" dirty="0"/>
          </a:p>
          <a:p>
            <a:pPr marL="347663" indent="-347663">
              <a:buSzPct val="125000"/>
              <a:buFont typeface="Arial" panose="020B0604020202020204" pitchFamily="34" charset="0"/>
              <a:buChar char="•"/>
            </a:pPr>
            <a:r>
              <a:rPr lang="en-US" sz="2800" dirty="0"/>
              <a:t>Supports healing &amp; resilience</a:t>
            </a:r>
          </a:p>
        </p:txBody>
      </p:sp>
      <p:pic>
        <p:nvPicPr>
          <p:cNvPr id="1028" name="Picture 4" descr="C:\Users\Muellerm1\AppData\Local\Microsoft\Windows\Temporary Internet Files\Content.IE5\4UB2KM4Q\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uellerm1\AppData\Local\Microsoft\Windows\Temporary Internet Files\Content.IE5\53EWYBCI\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Muellerm1\AppData\Local\Microsoft\Windows\Temporary Internet Files\Content.IE5\1KDS76DJ\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Users\Muellerm1\AppData\Local\Microsoft\Windows\Temporary Internet Files\Content.IE5\4UB2KM4Q\blockpag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Muellerm1\AppData\Local\Microsoft\Windows\Temporary Internet Files\Content.IE5\53EWYBCI\blockpag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Users\Muellerm1\AppData\Local\Microsoft\Windows\Temporary Internet Files\Content.IE5\4N3SWX3Y\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Users\Muellerm1\AppData\Local\Microsoft\Windows\Temporary Internet Files\Content.IE5\1KDS76DJ\blockpag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Users\Muellerm1\AppData\Local\Microsoft\Windows\Temporary Internet Files\Content.IE5\4UB2KM4Q\blockpage[3].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C:\Users\Muellerm1\AppData\Local\Microsoft\Windows\Temporary Internet Files\Content.IE5\53EWYBCI\blockpage[3].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0362" y="4193382"/>
            <a:ext cx="14288" cy="7144"/>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C:\Users\Muellerm1\AppData\Local\Microsoft\Windows\Temporary Internet Files\Content.IE5\4N3SWX3Y\blockpag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C:\Users\Muellerm1\AppData\Local\Microsoft\Windows\Temporary Internet Files\Content.IE5\1KDS76DJ\blockpage[3].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0285" y="3426144"/>
            <a:ext cx="11430" cy="57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4">
            <a:duotone>
              <a:schemeClr val="accent1">
                <a:shade val="45000"/>
                <a:satMod val="135000"/>
              </a:schemeClr>
              <a:prstClr val="white"/>
            </a:duotone>
          </a:blip>
          <a:srcRect b="5299"/>
          <a:stretch/>
        </p:blipFill>
        <p:spPr>
          <a:xfrm>
            <a:off x="9220200" y="3044946"/>
            <a:ext cx="2742247" cy="3288121"/>
          </a:xfrm>
          <a:prstGeom prst="rect">
            <a:avLst/>
          </a:prstGeom>
        </p:spPr>
      </p:pic>
    </p:spTree>
    <p:extLst>
      <p:ext uri="{BB962C8B-B14F-4D97-AF65-F5344CB8AC3E}">
        <p14:creationId xmlns:p14="http://schemas.microsoft.com/office/powerpoint/2010/main" val="42596561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66801" y="2494355"/>
            <a:ext cx="10033000" cy="1851163"/>
          </a:xfrm>
        </p:spPr>
        <p:txBody>
          <a:bodyPr>
            <a:noAutofit/>
          </a:bodyPr>
          <a:lstStyle/>
          <a:p>
            <a:pPr algn="ctr"/>
            <a:r>
              <a:rPr lang="en-US" sz="4800" b="1" spc="0" dirty="0">
                <a:ln w="0"/>
                <a:solidFill>
                  <a:schemeClr val="tx1"/>
                </a:solidFill>
                <a:effectLst>
                  <a:outerShdw blurRad="38100" dist="19050" dir="2700000" algn="tl" rotWithShape="0">
                    <a:schemeClr val="dk1">
                      <a:alpha val="40000"/>
                    </a:schemeClr>
                  </a:outerShdw>
                </a:effectLst>
              </a:rPr>
              <a:t>PART I: </a:t>
            </a:r>
            <a:r>
              <a:rPr lang="en-US" sz="4800" spc="0" dirty="0" smtClean="0">
                <a:ln w="0"/>
                <a:solidFill>
                  <a:schemeClr val="tx1"/>
                </a:solidFill>
                <a:effectLst>
                  <a:outerShdw blurRad="38100" dist="19050" dir="2700000" algn="tl" rotWithShape="0">
                    <a:schemeClr val="dk1">
                      <a:alpha val="40000"/>
                    </a:schemeClr>
                  </a:outerShdw>
                </a:effectLst>
              </a:rPr>
              <a:t/>
            </a:r>
            <a:br>
              <a:rPr lang="en-US" sz="4800" spc="0" dirty="0" smtClean="0">
                <a:ln w="0"/>
                <a:solidFill>
                  <a:schemeClr val="tx1"/>
                </a:solidFill>
                <a:effectLst>
                  <a:outerShdw blurRad="38100" dist="19050" dir="2700000" algn="tl" rotWithShape="0">
                    <a:schemeClr val="dk1">
                      <a:alpha val="40000"/>
                    </a:schemeClr>
                  </a:outerShdw>
                </a:effectLst>
              </a:rPr>
            </a:br>
            <a:r>
              <a:rPr lang="en-US" sz="4800" spc="0" dirty="0" smtClean="0">
                <a:ln w="0"/>
                <a:solidFill>
                  <a:schemeClr val="tx1"/>
                </a:solidFill>
                <a:effectLst>
                  <a:outerShdw blurRad="38100" dist="19050" dir="2700000" algn="tl" rotWithShape="0">
                    <a:schemeClr val="dk1">
                      <a:alpha val="40000"/>
                    </a:schemeClr>
                  </a:outerShdw>
                </a:effectLst>
              </a:rPr>
              <a:t>Trauma </a:t>
            </a:r>
            <a:r>
              <a:rPr lang="en-US" sz="4800" spc="0" dirty="0">
                <a:ln w="0"/>
                <a:solidFill>
                  <a:schemeClr val="tx1"/>
                </a:solidFill>
                <a:effectLst>
                  <a:outerShdw blurRad="38100" dist="19050" dir="2700000" algn="tl" rotWithShape="0">
                    <a:schemeClr val="dk1">
                      <a:alpha val="40000"/>
                    </a:schemeClr>
                  </a:outerShdw>
                </a:effectLst>
              </a:rPr>
              <a:t>&amp; Sensory Processing </a:t>
            </a:r>
            <a:r>
              <a:rPr lang="en-US" sz="4800" spc="0" dirty="0" smtClean="0">
                <a:ln w="0"/>
                <a:solidFill>
                  <a:schemeClr val="tx1"/>
                </a:solidFill>
                <a:effectLst>
                  <a:outerShdw blurRad="38100" dist="19050" dir="2700000" algn="tl" rotWithShape="0">
                    <a:schemeClr val="dk1">
                      <a:alpha val="40000"/>
                    </a:schemeClr>
                  </a:outerShdw>
                </a:effectLst>
              </a:rPr>
              <a:t>101</a:t>
            </a:r>
            <a:endParaRPr lang="en-US"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410169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52435"/>
            <a:ext cx="10058400" cy="1485900"/>
          </a:xfrm>
        </p:spPr>
        <p:txBody>
          <a:bodyPr>
            <a:normAutofit/>
          </a:bodyPr>
          <a:lstStyle/>
          <a:p>
            <a:pPr algn="ctr"/>
            <a:r>
              <a:rPr lang="en-US" sz="4900" dirty="0" smtClean="0">
                <a:solidFill>
                  <a:schemeClr val="tx1"/>
                </a:solidFill>
              </a:rPr>
              <a:t>Why is This Important?</a:t>
            </a:r>
            <a:endParaRPr lang="en-US" dirty="0">
              <a:solidFill>
                <a:schemeClr val="tx1"/>
              </a:solidFill>
            </a:endParaRPr>
          </a:p>
        </p:txBody>
      </p:sp>
      <p:sp>
        <p:nvSpPr>
          <p:cNvPr id="5" name="Content Placeholder 4"/>
          <p:cNvSpPr>
            <a:spLocks noGrp="1"/>
          </p:cNvSpPr>
          <p:nvPr>
            <p:ph idx="1"/>
          </p:nvPr>
        </p:nvSpPr>
        <p:spPr>
          <a:xfrm>
            <a:off x="2425989" y="5317068"/>
            <a:ext cx="7340022" cy="795866"/>
          </a:xfrm>
        </p:spPr>
        <p:txBody>
          <a:bodyPr>
            <a:normAutofit/>
          </a:bodyPr>
          <a:lstStyle/>
          <a:p>
            <a:pPr marL="0" indent="0" algn="ctr">
              <a:buNone/>
            </a:pPr>
            <a:r>
              <a:rPr lang="en-US" u="sng" dirty="0">
                <a:solidFill>
                  <a:schemeClr val="accent1"/>
                </a:solidFill>
              </a:rPr>
              <a:t>https://vimeo.com/103538479</a:t>
            </a:r>
          </a:p>
          <a:p>
            <a:pPr marL="0" indent="0" algn="ctr">
              <a:buNone/>
            </a:pPr>
            <a:r>
              <a:rPr lang="en-US" sz="1400" dirty="0" smtClean="0"/>
              <a:t>(4:40 Minutes)</a:t>
            </a:r>
            <a:endParaRPr lang="en-US" sz="1400" dirty="0"/>
          </a:p>
        </p:txBody>
      </p:sp>
    </p:spTree>
    <p:extLst>
      <p:ext uri="{BB962C8B-B14F-4D97-AF65-F5344CB8AC3E}">
        <p14:creationId xmlns:p14="http://schemas.microsoft.com/office/powerpoint/2010/main" val="10318622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5"/>
          <p:cNvSpPr>
            <a:spLocks noGrp="1"/>
          </p:cNvSpPr>
          <p:nvPr>
            <p:ph type="title"/>
          </p:nvPr>
        </p:nvSpPr>
        <p:spPr/>
        <p:txBody>
          <a:bodyPr>
            <a:normAutofit/>
          </a:bodyPr>
          <a:lstStyle/>
          <a:p>
            <a:pPr eaLnBrk="1" hangingPunct="1"/>
            <a:r>
              <a:rPr lang="en-US" dirty="0" smtClean="0"/>
              <a:t>Why Trauma Informed Services?</a:t>
            </a:r>
            <a:endParaRPr lang="en-US" dirty="0"/>
          </a:p>
        </p:txBody>
      </p:sp>
      <p:sp>
        <p:nvSpPr>
          <p:cNvPr id="4" name="Rectangle 3"/>
          <p:cNvSpPr txBox="1">
            <a:spLocks noChangeArrowheads="1"/>
          </p:cNvSpPr>
          <p:nvPr/>
        </p:nvSpPr>
        <p:spPr bwMode="auto">
          <a:xfrm>
            <a:off x="1066800" y="2988734"/>
            <a:ext cx="10058400" cy="2375504"/>
          </a:xfrm>
          <a:prstGeom prst="rect">
            <a:avLst/>
          </a:prstGeom>
          <a:noFill/>
          <a:ln w="9525">
            <a:noFill/>
            <a:miter lim="800000"/>
            <a:headEnd/>
            <a:tailEnd/>
          </a:ln>
        </p:spPr>
        <p:txBody>
          <a:bodyPr>
            <a:normAutofit/>
          </a:bodyPr>
          <a:lstStyle/>
          <a:p>
            <a:pPr marL="342900" indent="-342900">
              <a:lnSpc>
                <a:spcPct val="80000"/>
              </a:lnSpc>
              <a:spcBef>
                <a:spcPct val="20000"/>
              </a:spcBef>
              <a:buClr>
                <a:srgbClr val="31B6FD"/>
              </a:buClr>
              <a:buSzPct val="125000"/>
              <a:buFont typeface="Arial" charset="0"/>
              <a:buChar char="•"/>
              <a:defRPr/>
            </a:pPr>
            <a:r>
              <a:rPr lang="en-US" sz="2800" dirty="0"/>
              <a:t>Recovery and healing are </a:t>
            </a:r>
            <a:r>
              <a:rPr lang="en-US" sz="2800" dirty="0" smtClean="0"/>
              <a:t>possible</a:t>
            </a:r>
            <a:endParaRPr lang="en-US" sz="2800" dirty="0"/>
          </a:p>
          <a:p>
            <a:pPr marL="342900" indent="-342900">
              <a:lnSpc>
                <a:spcPct val="80000"/>
              </a:lnSpc>
              <a:spcBef>
                <a:spcPct val="20000"/>
              </a:spcBef>
              <a:buClr>
                <a:srgbClr val="31B6FD"/>
              </a:buClr>
              <a:buSzPct val="125000"/>
              <a:buFont typeface="Arial" charset="0"/>
              <a:buChar char="•"/>
              <a:defRPr/>
            </a:pPr>
            <a:r>
              <a:rPr lang="en-US" sz="2800" dirty="0" smtClean="0"/>
              <a:t>Protective factors facilitate healing and resilience</a:t>
            </a:r>
          </a:p>
          <a:p>
            <a:pPr marL="342900" indent="-342900">
              <a:lnSpc>
                <a:spcPct val="80000"/>
              </a:lnSpc>
              <a:spcBef>
                <a:spcPct val="20000"/>
              </a:spcBef>
              <a:buClr>
                <a:srgbClr val="31B6FD"/>
              </a:buClr>
              <a:buSzPct val="125000"/>
              <a:buFont typeface="Arial" charset="0"/>
              <a:buChar char="•"/>
              <a:defRPr/>
            </a:pPr>
            <a:r>
              <a:rPr lang="en-US" sz="2800" b="1" i="1" dirty="0" smtClean="0"/>
              <a:t>Healing occurs within the context of RELATIONSHIPS.</a:t>
            </a:r>
            <a:endParaRPr lang="en-US" sz="2800" dirty="0"/>
          </a:p>
        </p:txBody>
      </p:sp>
      <p:sp>
        <p:nvSpPr>
          <p:cNvPr id="5" name="Rectangle 4"/>
          <p:cNvSpPr/>
          <p:nvPr/>
        </p:nvSpPr>
        <p:spPr>
          <a:xfrm>
            <a:off x="4355781" y="6460053"/>
            <a:ext cx="3480440" cy="294183"/>
          </a:xfrm>
          <a:prstGeom prst="rect">
            <a:avLst/>
          </a:prstGeom>
        </p:spPr>
        <p:txBody>
          <a:bodyPr wrap="none">
            <a:spAutoFit/>
          </a:bodyPr>
          <a:lstStyle/>
          <a:p>
            <a:pPr algn="ctr">
              <a:lnSpc>
                <a:spcPct val="80000"/>
              </a:lnSpc>
              <a:defRPr/>
            </a:pPr>
            <a:r>
              <a:rPr lang="en-US" sz="1600" dirty="0">
                <a:solidFill>
                  <a:schemeClr val="bg1"/>
                </a:solidFill>
              </a:rPr>
              <a:t>(adapted from </a:t>
            </a:r>
            <a:r>
              <a:rPr lang="en-US" sz="1600" dirty="0" err="1">
                <a:solidFill>
                  <a:schemeClr val="bg1"/>
                </a:solidFill>
              </a:rPr>
              <a:t>Fallot</a:t>
            </a:r>
            <a:r>
              <a:rPr lang="en-US" sz="1600" dirty="0">
                <a:solidFill>
                  <a:schemeClr val="bg1"/>
                </a:solidFill>
              </a:rPr>
              <a:t> and Harris, 2002)</a:t>
            </a:r>
          </a:p>
        </p:txBody>
      </p:sp>
    </p:spTree>
    <p:extLst>
      <p:ext uri="{BB962C8B-B14F-4D97-AF65-F5344CB8AC3E}">
        <p14:creationId xmlns:p14="http://schemas.microsoft.com/office/powerpoint/2010/main" val="26513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096" y="286603"/>
            <a:ext cx="10058400" cy="1450757"/>
          </a:xfrm>
        </p:spPr>
        <p:txBody>
          <a:bodyPr rtlCol="0">
            <a:noAutofit/>
          </a:bodyPr>
          <a:lstStyle/>
          <a:p>
            <a:pPr>
              <a:defRPr/>
            </a:pPr>
            <a:r>
              <a:rPr lang="en-US" dirty="0" smtClean="0">
                <a:solidFill>
                  <a:schemeClr val="tx1"/>
                </a:solidFill>
              </a:rPr>
              <a:t>What Does It Mean to Provide </a:t>
            </a:r>
            <a:br>
              <a:rPr lang="en-US" dirty="0" smtClean="0">
                <a:solidFill>
                  <a:schemeClr val="tx1"/>
                </a:solidFill>
              </a:rPr>
            </a:br>
            <a:r>
              <a:rPr lang="en-US" dirty="0" smtClean="0">
                <a:solidFill>
                  <a:schemeClr val="tx1"/>
                </a:solidFill>
              </a:rPr>
              <a:t>Trauma </a:t>
            </a:r>
            <a:r>
              <a:rPr lang="en-US" dirty="0">
                <a:solidFill>
                  <a:schemeClr val="tx1"/>
                </a:solidFill>
              </a:rPr>
              <a:t>I</a:t>
            </a:r>
            <a:r>
              <a:rPr lang="en-US" dirty="0" smtClean="0">
                <a:solidFill>
                  <a:schemeClr val="tx1"/>
                </a:solidFill>
              </a:rPr>
              <a:t>nformed Services?</a:t>
            </a:r>
          </a:p>
        </p:txBody>
      </p:sp>
      <p:sp>
        <p:nvSpPr>
          <p:cNvPr id="3" name="Rectangle 3"/>
          <p:cNvSpPr txBox="1">
            <a:spLocks noChangeArrowheads="1"/>
          </p:cNvSpPr>
          <p:nvPr/>
        </p:nvSpPr>
        <p:spPr>
          <a:xfrm>
            <a:off x="759096" y="2815771"/>
            <a:ext cx="10058400" cy="3178630"/>
          </a:xfrm>
          <a:prstGeom prst="rect">
            <a:avLst/>
          </a:prstGeom>
        </p:spPr>
        <p:txBody>
          <a:bodyPr/>
          <a:lstStyle/>
          <a:p>
            <a:pPr>
              <a:lnSpc>
                <a:spcPct val="80000"/>
              </a:lnSpc>
              <a:spcBef>
                <a:spcPct val="20000"/>
              </a:spcBef>
              <a:defRPr/>
            </a:pPr>
            <a:r>
              <a:rPr lang="en-US" sz="2800" dirty="0" smtClean="0"/>
              <a:t>Delivers </a:t>
            </a:r>
            <a:r>
              <a:rPr lang="en-US" sz="2800" dirty="0"/>
              <a:t>services, (mental health, legal, child welfare, education, public health, addiction, housing supports, vocational or employment counseling services, etc.,) in a manner that </a:t>
            </a:r>
            <a:r>
              <a:rPr lang="en-US" sz="2800" b="1" i="1" dirty="0"/>
              <a:t>acknowledges the role that trauma</a:t>
            </a:r>
            <a:r>
              <a:rPr lang="en-US" sz="2800" dirty="0"/>
              <a:t>, (violence and victimization) plays in the lives of many people seeking these services . . . </a:t>
            </a:r>
          </a:p>
          <a:p>
            <a:pPr marL="469900" indent="-469900">
              <a:lnSpc>
                <a:spcPct val="80000"/>
              </a:lnSpc>
              <a:spcBef>
                <a:spcPct val="20000"/>
              </a:spcBef>
              <a:buFont typeface="Arial" charset="0"/>
              <a:buChar char="•"/>
              <a:defRPr/>
            </a:pPr>
            <a:endParaRPr lang="en-US" sz="2000" dirty="0"/>
          </a:p>
        </p:txBody>
      </p:sp>
      <p:sp>
        <p:nvSpPr>
          <p:cNvPr id="5" name="Rectangle 4"/>
          <p:cNvSpPr/>
          <p:nvPr/>
        </p:nvSpPr>
        <p:spPr>
          <a:xfrm>
            <a:off x="4355781" y="6481838"/>
            <a:ext cx="3480440" cy="294183"/>
          </a:xfrm>
          <a:prstGeom prst="rect">
            <a:avLst/>
          </a:prstGeom>
        </p:spPr>
        <p:txBody>
          <a:bodyPr wrap="none">
            <a:spAutoFit/>
          </a:bodyPr>
          <a:lstStyle/>
          <a:p>
            <a:pPr algn="ctr">
              <a:lnSpc>
                <a:spcPct val="80000"/>
              </a:lnSpc>
              <a:defRPr/>
            </a:pPr>
            <a:r>
              <a:rPr lang="en-US" sz="1600" dirty="0">
                <a:solidFill>
                  <a:schemeClr val="bg1"/>
                </a:solidFill>
              </a:rPr>
              <a:t>(adapted from </a:t>
            </a:r>
            <a:r>
              <a:rPr lang="en-US" sz="1600" dirty="0" err="1">
                <a:solidFill>
                  <a:schemeClr val="bg1"/>
                </a:solidFill>
              </a:rPr>
              <a:t>Fallot</a:t>
            </a:r>
            <a:r>
              <a:rPr lang="en-US" sz="1600" dirty="0">
                <a:solidFill>
                  <a:schemeClr val="bg1"/>
                </a:solidFill>
              </a:rPr>
              <a:t> and Harris, </a:t>
            </a:r>
            <a:r>
              <a:rPr lang="en-US" sz="1600" dirty="0" smtClean="0">
                <a:solidFill>
                  <a:schemeClr val="bg1"/>
                </a:solidFill>
              </a:rPr>
              <a:t>2001)</a:t>
            </a:r>
            <a:endParaRPr lang="en-US" sz="1600" dirty="0">
              <a:solidFill>
                <a:schemeClr val="bg1"/>
              </a:solidFill>
            </a:endParaRPr>
          </a:p>
        </p:txBody>
      </p:sp>
    </p:spTree>
    <p:extLst>
      <p:ext uri="{BB962C8B-B14F-4D97-AF65-F5344CB8AC3E}">
        <p14:creationId xmlns:p14="http://schemas.microsoft.com/office/powerpoint/2010/main" val="13639322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Trauma-Informed Professionals…</a:t>
            </a:r>
            <a:endParaRPr lang="en-US" dirty="0"/>
          </a:p>
        </p:txBody>
      </p:sp>
      <p:sp>
        <p:nvSpPr>
          <p:cNvPr id="3" name="Content Placeholder 2"/>
          <p:cNvSpPr>
            <a:spLocks noGrp="1"/>
          </p:cNvSpPr>
          <p:nvPr>
            <p:ph idx="1"/>
          </p:nvPr>
        </p:nvSpPr>
        <p:spPr>
          <a:xfrm>
            <a:off x="1066800" y="2302934"/>
            <a:ext cx="10058400" cy="4061178"/>
          </a:xfrm>
        </p:spPr>
        <p:txBody>
          <a:bodyPr>
            <a:noAutofit/>
          </a:bodyPr>
          <a:lstStyle/>
          <a:p>
            <a:pPr marL="347663" indent="-347663">
              <a:buSzPct val="125000"/>
              <a:buFont typeface="Arial" panose="020B0604020202020204" pitchFamily="34" charset="0"/>
              <a:buChar char="•"/>
            </a:pPr>
            <a:r>
              <a:rPr lang="en-US" sz="2800" dirty="0"/>
              <a:t>Appreciate the </a:t>
            </a:r>
            <a:r>
              <a:rPr lang="en-US" sz="2800" b="1" i="1" dirty="0"/>
              <a:t>high prevalence </a:t>
            </a:r>
            <a:r>
              <a:rPr lang="en-US" sz="2800" dirty="0"/>
              <a:t>of traumatic experiences among youth</a:t>
            </a:r>
          </a:p>
          <a:p>
            <a:pPr marL="347663" indent="-347663">
              <a:buSzPct val="125000"/>
              <a:buFont typeface="Arial" panose="020B0604020202020204" pitchFamily="34" charset="0"/>
              <a:buChar char="•"/>
            </a:pPr>
            <a:r>
              <a:rPr lang="en-US" sz="2800" dirty="0"/>
              <a:t>Understand the </a:t>
            </a:r>
            <a:r>
              <a:rPr lang="en-US" sz="2800" b="1" i="1" dirty="0"/>
              <a:t>profound neurological, biological and social effects </a:t>
            </a:r>
            <a:r>
              <a:rPr lang="en-US" sz="2800" dirty="0"/>
              <a:t>of trauma and violence </a:t>
            </a:r>
          </a:p>
          <a:p>
            <a:pPr marL="347663" indent="-347663">
              <a:buSzPct val="125000"/>
              <a:buFont typeface="Arial" panose="020B0604020202020204" pitchFamily="34" charset="0"/>
              <a:buChar char="•"/>
            </a:pPr>
            <a:r>
              <a:rPr lang="en-US" sz="2800" dirty="0"/>
              <a:t>Engage with youth in a manner that </a:t>
            </a:r>
            <a:r>
              <a:rPr lang="en-US" sz="2800" b="1" i="1" dirty="0"/>
              <a:t>recognizes and addresses </a:t>
            </a:r>
            <a:r>
              <a:rPr lang="en-US" sz="2800" dirty="0"/>
              <a:t>trauma-related issues</a:t>
            </a:r>
          </a:p>
          <a:p>
            <a:pPr marL="347663" indent="-347663">
              <a:buSzPct val="125000"/>
              <a:buFont typeface="Arial" panose="020B0604020202020204" pitchFamily="34" charset="0"/>
              <a:buChar char="•"/>
            </a:pPr>
            <a:r>
              <a:rPr lang="en-US" sz="2800" dirty="0"/>
              <a:t>Are collaborative, supportive, and skilled</a:t>
            </a:r>
          </a:p>
          <a:p>
            <a:pPr marL="347663" indent="-347663">
              <a:buSzPct val="125000"/>
              <a:buFont typeface="Arial" panose="020B0604020202020204" pitchFamily="34" charset="0"/>
              <a:buChar char="•"/>
            </a:pPr>
            <a:endParaRPr lang="en-US" sz="2000" dirty="0"/>
          </a:p>
          <a:p>
            <a:pPr marL="347663" indent="-347663">
              <a:buSzPct val="125000"/>
              <a:buFont typeface="Arial" panose="020B0604020202020204" pitchFamily="34" charset="0"/>
              <a:buChar char="•"/>
            </a:pPr>
            <a:endParaRPr lang="en-US" sz="2000" dirty="0"/>
          </a:p>
        </p:txBody>
      </p:sp>
      <p:sp>
        <p:nvSpPr>
          <p:cNvPr id="5" name="Rectangle 4"/>
          <p:cNvSpPr/>
          <p:nvPr/>
        </p:nvSpPr>
        <p:spPr>
          <a:xfrm>
            <a:off x="3046127" y="6439449"/>
            <a:ext cx="6099747" cy="338554"/>
          </a:xfrm>
          <a:prstGeom prst="rect">
            <a:avLst/>
          </a:prstGeom>
        </p:spPr>
        <p:txBody>
          <a:bodyPr wrap="none">
            <a:spAutoFit/>
          </a:bodyPr>
          <a:lstStyle/>
          <a:p>
            <a:pPr algn="r"/>
            <a:r>
              <a:rPr lang="en-US" sz="1600" dirty="0">
                <a:solidFill>
                  <a:schemeClr val="bg1"/>
                </a:solidFill>
              </a:rPr>
              <a:t>(adapted from Harris and </a:t>
            </a:r>
            <a:r>
              <a:rPr lang="en-US" sz="1600" dirty="0" err="1">
                <a:solidFill>
                  <a:schemeClr val="bg1"/>
                </a:solidFill>
              </a:rPr>
              <a:t>Fallot</a:t>
            </a:r>
            <a:r>
              <a:rPr lang="en-US" sz="1600" dirty="0">
                <a:solidFill>
                  <a:schemeClr val="bg1"/>
                </a:solidFill>
              </a:rPr>
              <a:t>, 2001) and NASMHPD, 2003-present)</a:t>
            </a:r>
          </a:p>
        </p:txBody>
      </p:sp>
    </p:spTree>
    <p:extLst>
      <p:ext uri="{BB962C8B-B14F-4D97-AF65-F5344CB8AC3E}">
        <p14:creationId xmlns:p14="http://schemas.microsoft.com/office/powerpoint/2010/main" val="12884343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dirty="0"/>
              <a:t>Trauma Informed </a:t>
            </a:r>
            <a:r>
              <a:rPr lang="en-US" dirty="0" smtClean="0"/>
              <a:t>Services: Key </a:t>
            </a:r>
            <a:r>
              <a:rPr lang="en-US" dirty="0"/>
              <a:t>Principles</a:t>
            </a:r>
          </a:p>
        </p:txBody>
      </p:sp>
      <p:graphicFrame>
        <p:nvGraphicFramePr>
          <p:cNvPr id="4" name="Diagram 3"/>
          <p:cNvGraphicFramePr/>
          <p:nvPr>
            <p:extLst>
              <p:ext uri="{D42A27DB-BD31-4B8C-83A1-F6EECF244321}">
                <p14:modId xmlns:p14="http://schemas.microsoft.com/office/powerpoint/2010/main" val="1370568969"/>
              </p:ext>
            </p:extLst>
          </p:nvPr>
        </p:nvGraphicFramePr>
        <p:xfrm>
          <a:off x="841829" y="2396598"/>
          <a:ext cx="10247085" cy="3157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2616394" y="6439449"/>
            <a:ext cx="6959213" cy="338554"/>
          </a:xfrm>
          <a:prstGeom prst="rect">
            <a:avLst/>
          </a:prstGeom>
        </p:spPr>
        <p:txBody>
          <a:bodyPr wrap="none">
            <a:spAutoFit/>
          </a:bodyPr>
          <a:lstStyle/>
          <a:p>
            <a:r>
              <a:rPr lang="en-US" sz="1600" dirty="0">
                <a:solidFill>
                  <a:schemeClr val="bg1"/>
                </a:solidFill>
              </a:rPr>
              <a:t>SAMHSA: </a:t>
            </a:r>
            <a:r>
              <a:rPr lang="en-US" sz="1600" i="1" dirty="0">
                <a:solidFill>
                  <a:schemeClr val="bg1"/>
                </a:solidFill>
              </a:rPr>
              <a:t>The Concept of Trauma and Guidance for a Trauma Informed Approach</a:t>
            </a:r>
          </a:p>
        </p:txBody>
      </p:sp>
      <p:pic>
        <p:nvPicPr>
          <p:cNvPr id="1026" name="Picture 2" descr="C:\Users\CLAMME~1\AppData\Local\Temp\SNAGHTML6ed2b85c.PNG"/>
          <p:cNvPicPr>
            <a:picLocks noChangeAspect="1" noChangeArrowheads="1"/>
          </p:cNvPicPr>
          <p:nvPr/>
        </p:nvPicPr>
        <p:blipFill>
          <a:blip r:embed="rId8">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9575607" y="0"/>
            <a:ext cx="2510610" cy="1163217"/>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4729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450757"/>
          </a:xfrm>
        </p:spPr>
        <p:txBody>
          <a:bodyPr>
            <a:noAutofit/>
          </a:bodyPr>
          <a:lstStyle/>
          <a:p>
            <a:r>
              <a:rPr lang="en-US" sz="4400" dirty="0" smtClean="0"/>
              <a:t>Elements of Trauma Informed Environments </a:t>
            </a:r>
            <a:endParaRPr lang="en-US" sz="4400" dirty="0"/>
          </a:p>
        </p:txBody>
      </p:sp>
      <p:sp>
        <p:nvSpPr>
          <p:cNvPr id="3" name="Content Placeholder 2"/>
          <p:cNvSpPr>
            <a:spLocks noGrp="1"/>
          </p:cNvSpPr>
          <p:nvPr>
            <p:ph idx="1"/>
          </p:nvPr>
        </p:nvSpPr>
        <p:spPr>
          <a:xfrm>
            <a:off x="1097280" y="2118485"/>
            <a:ext cx="10058400" cy="3563332"/>
          </a:xfrm>
        </p:spPr>
        <p:txBody>
          <a:bodyPr>
            <a:noAutofit/>
          </a:bodyPr>
          <a:lstStyle/>
          <a:p>
            <a:pPr marL="347663" indent="-347663">
              <a:buSzPct val="125000"/>
              <a:buFont typeface="Arial" panose="020B0604020202020204" pitchFamily="34" charset="0"/>
              <a:buChar char="•"/>
            </a:pPr>
            <a:r>
              <a:rPr lang="en-US" sz="2400" dirty="0" smtClean="0"/>
              <a:t>SAFETY precedes learning</a:t>
            </a:r>
          </a:p>
          <a:p>
            <a:pPr marL="347663" indent="-347663">
              <a:buSzPct val="125000"/>
              <a:buFont typeface="Arial" panose="020B0604020202020204" pitchFamily="34" charset="0"/>
              <a:buChar char="•"/>
            </a:pPr>
            <a:r>
              <a:rPr lang="en-US" sz="2400" dirty="0" smtClean="0"/>
              <a:t>FEAR overrides ability to think clearly</a:t>
            </a:r>
          </a:p>
          <a:p>
            <a:pPr marL="347663" indent="-347663">
              <a:buSzPct val="125000"/>
              <a:buFont typeface="Arial" panose="020B0604020202020204" pitchFamily="34" charset="0"/>
              <a:buChar char="•"/>
            </a:pPr>
            <a:r>
              <a:rPr lang="en-US" sz="2400" dirty="0" smtClean="0"/>
              <a:t>BEHAVIORS communicate feelings</a:t>
            </a:r>
          </a:p>
          <a:p>
            <a:pPr marL="347663" indent="-347663">
              <a:buSzPct val="125000"/>
              <a:buFont typeface="Arial" panose="020B0604020202020204" pitchFamily="34" charset="0"/>
              <a:buChar char="•"/>
            </a:pPr>
            <a:r>
              <a:rPr lang="en-US" sz="2400" dirty="0" smtClean="0"/>
              <a:t>ENVIRONMENT &amp; ACTIVITIES can calm</a:t>
            </a:r>
          </a:p>
          <a:p>
            <a:pPr marL="347663" indent="-347663">
              <a:buSzPct val="125000"/>
              <a:buFont typeface="Arial" panose="020B0604020202020204" pitchFamily="34" charset="0"/>
              <a:buChar char="•"/>
            </a:pPr>
            <a:r>
              <a:rPr lang="en-US" sz="2400" dirty="0" smtClean="0"/>
              <a:t>RELATIONSHIPS can heal</a:t>
            </a:r>
          </a:p>
          <a:p>
            <a:pPr marL="347663" indent="-347663">
              <a:buSzPct val="125000"/>
              <a:buFont typeface="Arial" panose="020B0604020202020204" pitchFamily="34" charset="0"/>
              <a:buChar char="•"/>
            </a:pPr>
            <a:r>
              <a:rPr lang="en-US" sz="2400" dirty="0" smtClean="0"/>
              <a:t>NON-VERBALS are powerful</a:t>
            </a:r>
          </a:p>
          <a:p>
            <a:pPr marL="347663" indent="-347663">
              <a:buSzPct val="125000"/>
              <a:buFont typeface="Arial" panose="020B0604020202020204" pitchFamily="34" charset="0"/>
              <a:buChar char="•"/>
            </a:pPr>
            <a:r>
              <a:rPr lang="en-US" sz="2400" dirty="0" smtClean="0"/>
              <a:t>TEAMWORK and shared responsibility are vital</a:t>
            </a:r>
          </a:p>
          <a:p>
            <a:pPr marL="347663" indent="-347663">
              <a:buSzPct val="125000"/>
              <a:buFont typeface="Arial" panose="020B0604020202020204" pitchFamily="34" charset="0"/>
              <a:buChar char="•"/>
            </a:pPr>
            <a:r>
              <a:rPr lang="en-US" sz="2400" dirty="0" smtClean="0"/>
              <a:t>CONNECTIONS across system</a:t>
            </a:r>
          </a:p>
        </p:txBody>
      </p:sp>
      <p:sp>
        <p:nvSpPr>
          <p:cNvPr id="4" name="Rectangle 3"/>
          <p:cNvSpPr/>
          <p:nvPr/>
        </p:nvSpPr>
        <p:spPr>
          <a:xfrm>
            <a:off x="3478810" y="6439449"/>
            <a:ext cx="5482270" cy="338554"/>
          </a:xfrm>
          <a:prstGeom prst="rect">
            <a:avLst/>
          </a:prstGeom>
        </p:spPr>
        <p:txBody>
          <a:bodyPr wrap="none">
            <a:spAutoFit/>
          </a:bodyPr>
          <a:lstStyle/>
          <a:p>
            <a:pPr algn="r"/>
            <a:r>
              <a:rPr lang="en-US" sz="1600" dirty="0">
                <a:solidFill>
                  <a:schemeClr val="bg1"/>
                </a:solidFill>
              </a:rPr>
              <a:t>Adapted from NCTSN: Child Trauma Toolkit for Educators (2008)</a:t>
            </a:r>
          </a:p>
        </p:txBody>
      </p:sp>
    </p:spTree>
    <p:extLst>
      <p:ext uri="{BB962C8B-B14F-4D97-AF65-F5344CB8AC3E}">
        <p14:creationId xmlns:p14="http://schemas.microsoft.com/office/powerpoint/2010/main" val="14233564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96334" y="1965551"/>
            <a:ext cx="11599332" cy="3226378"/>
            <a:chOff x="1346184" y="1355066"/>
            <a:chExt cx="9668118" cy="3583628"/>
          </a:xfrm>
        </p:grpSpPr>
        <p:sp>
          <p:nvSpPr>
            <p:cNvPr id="8" name="Freeform 7"/>
            <p:cNvSpPr/>
            <p:nvPr/>
          </p:nvSpPr>
          <p:spPr>
            <a:xfrm>
              <a:off x="1346184" y="1355066"/>
              <a:ext cx="9668112" cy="1148230"/>
            </a:xfrm>
            <a:custGeom>
              <a:avLst/>
              <a:gdLst>
                <a:gd name="connsiteX0" fmla="*/ 0 w 9728230"/>
                <a:gd name="connsiteY0" fmla="*/ 287058 h 1148230"/>
                <a:gd name="connsiteX1" fmla="*/ 9154115 w 9728230"/>
                <a:gd name="connsiteY1" fmla="*/ 287058 h 1148230"/>
                <a:gd name="connsiteX2" fmla="*/ 9154115 w 9728230"/>
                <a:gd name="connsiteY2" fmla="*/ 0 h 1148230"/>
                <a:gd name="connsiteX3" fmla="*/ 9728230 w 9728230"/>
                <a:gd name="connsiteY3" fmla="*/ 574115 h 1148230"/>
                <a:gd name="connsiteX4" fmla="*/ 9154115 w 9728230"/>
                <a:gd name="connsiteY4" fmla="*/ 1148230 h 1148230"/>
                <a:gd name="connsiteX5" fmla="*/ 9154115 w 9728230"/>
                <a:gd name="connsiteY5" fmla="*/ 861173 h 1148230"/>
                <a:gd name="connsiteX6" fmla="*/ 0 w 9728230"/>
                <a:gd name="connsiteY6" fmla="*/ 861173 h 1148230"/>
                <a:gd name="connsiteX7" fmla="*/ 0 w 9728230"/>
                <a:gd name="connsiteY7" fmla="*/ 287058 h 11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28230" h="1148230">
                  <a:moveTo>
                    <a:pt x="0" y="287058"/>
                  </a:moveTo>
                  <a:lnTo>
                    <a:pt x="9154115" y="287058"/>
                  </a:lnTo>
                  <a:lnTo>
                    <a:pt x="9154115" y="0"/>
                  </a:lnTo>
                  <a:lnTo>
                    <a:pt x="9728230" y="574115"/>
                  </a:lnTo>
                  <a:lnTo>
                    <a:pt x="9154115" y="1148230"/>
                  </a:lnTo>
                  <a:lnTo>
                    <a:pt x="9154115" y="861173"/>
                  </a:lnTo>
                  <a:lnTo>
                    <a:pt x="0" y="861173"/>
                  </a:lnTo>
                  <a:lnTo>
                    <a:pt x="0" y="287058"/>
                  </a:lnTo>
                  <a:close/>
                </a:path>
              </a:pathLst>
            </a:custGeom>
          </p:spPr>
          <p:style>
            <a:lnRef idx="3">
              <a:schemeClr val="lt1"/>
            </a:lnRef>
            <a:fillRef idx="1">
              <a:schemeClr val="accent1"/>
            </a:fillRef>
            <a:effectRef idx="1">
              <a:schemeClr val="accent1"/>
            </a:effectRef>
            <a:fontRef idx="minor">
              <a:schemeClr val="lt1"/>
            </a:fontRef>
          </p:style>
          <p:txBody>
            <a:bodyPr spcFirstLastPara="0" vert="horz" wrap="square" lIns="83820" tIns="370878" rIns="541057" bIns="469339" numCol="1" spcCol="1270" anchor="ctr" anchorCtr="0">
              <a:noAutofit/>
            </a:bodyPr>
            <a:lstStyle/>
            <a:p>
              <a:pPr lvl="0" algn="l" defTabSz="977900">
                <a:lnSpc>
                  <a:spcPct val="90000"/>
                </a:lnSpc>
                <a:spcBef>
                  <a:spcPct val="0"/>
                </a:spcBef>
                <a:spcAft>
                  <a:spcPct val="35000"/>
                </a:spcAft>
              </a:pPr>
              <a:r>
                <a:rPr lang="en-US" sz="2200" b="0" kern="1200" cap="none" spc="0" dirty="0" smtClean="0">
                  <a:ln w="0"/>
                  <a:effectLst>
                    <a:outerShdw blurRad="38100" dist="19050" dir="2700000" algn="tl" rotWithShape="0">
                      <a:schemeClr val="dk1">
                        <a:alpha val="40000"/>
                      </a:schemeClr>
                    </a:outerShdw>
                  </a:effectLst>
                </a:rPr>
                <a:t>Trauma Aware</a:t>
              </a:r>
              <a:r>
                <a:rPr lang="en-US" sz="2200" kern="1200" dirty="0" smtClean="0"/>
                <a:t>	</a:t>
              </a:r>
              <a:endParaRPr lang="en-US" sz="2200" kern="1200" dirty="0"/>
            </a:p>
          </p:txBody>
        </p:sp>
        <p:sp>
          <p:nvSpPr>
            <p:cNvPr id="9" name="Freeform 8"/>
            <p:cNvSpPr/>
            <p:nvPr/>
          </p:nvSpPr>
          <p:spPr>
            <a:xfrm>
              <a:off x="1346185" y="2266862"/>
              <a:ext cx="2488423" cy="1616880"/>
            </a:xfrm>
            <a:custGeom>
              <a:avLst/>
              <a:gdLst>
                <a:gd name="connsiteX0" fmla="*/ 0 w 2585618"/>
                <a:gd name="connsiteY0" fmla="*/ 0 h 2211913"/>
                <a:gd name="connsiteX1" fmla="*/ 2585618 w 2585618"/>
                <a:gd name="connsiteY1" fmla="*/ 0 h 2211913"/>
                <a:gd name="connsiteX2" fmla="*/ 2585618 w 2585618"/>
                <a:gd name="connsiteY2" fmla="*/ 2211913 h 2211913"/>
                <a:gd name="connsiteX3" fmla="*/ 0 w 2585618"/>
                <a:gd name="connsiteY3" fmla="*/ 2211913 h 2211913"/>
                <a:gd name="connsiteX4" fmla="*/ 0 w 2585618"/>
                <a:gd name="connsiteY4" fmla="*/ 0 h 221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5618" h="2211913">
                  <a:moveTo>
                    <a:pt x="0" y="0"/>
                  </a:moveTo>
                  <a:lnTo>
                    <a:pt x="2585618" y="0"/>
                  </a:lnTo>
                  <a:lnTo>
                    <a:pt x="2585618" y="2211913"/>
                  </a:lnTo>
                  <a:lnTo>
                    <a:pt x="0" y="2211913"/>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kern="1200" dirty="0" smtClean="0">
                  <a:solidFill>
                    <a:schemeClr val="accent2">
                      <a:lumMod val="75000"/>
                    </a:schemeClr>
                  </a:solidFill>
                </a:rPr>
                <a:t>Recognition of trauma prevalence and impact on child development and learning/behavior</a:t>
              </a:r>
              <a:endParaRPr lang="en-US" kern="1200" dirty="0">
                <a:solidFill>
                  <a:schemeClr val="accent2">
                    <a:lumMod val="75000"/>
                  </a:schemeClr>
                </a:solidFill>
              </a:endParaRPr>
            </a:p>
            <a:p>
              <a:pPr lvl="0" algn="l" defTabSz="844550">
                <a:lnSpc>
                  <a:spcPct val="90000"/>
                </a:lnSpc>
                <a:spcBef>
                  <a:spcPct val="0"/>
                </a:spcBef>
                <a:spcAft>
                  <a:spcPct val="35000"/>
                </a:spcAft>
              </a:pPr>
              <a:endParaRPr lang="en-US" kern="1200" dirty="0">
                <a:solidFill>
                  <a:schemeClr val="accent2">
                    <a:lumMod val="75000"/>
                  </a:schemeClr>
                </a:solidFill>
              </a:endParaRPr>
            </a:p>
            <a:p>
              <a:pPr lvl="0" algn="l" defTabSz="844550">
                <a:lnSpc>
                  <a:spcPct val="90000"/>
                </a:lnSpc>
                <a:spcBef>
                  <a:spcPct val="0"/>
                </a:spcBef>
                <a:spcAft>
                  <a:spcPct val="35000"/>
                </a:spcAft>
              </a:pPr>
              <a:endParaRPr lang="en-US" kern="1200" dirty="0">
                <a:solidFill>
                  <a:schemeClr val="accent2">
                    <a:lumMod val="75000"/>
                  </a:schemeClr>
                </a:solidFill>
              </a:endParaRPr>
            </a:p>
          </p:txBody>
        </p:sp>
        <p:sp>
          <p:nvSpPr>
            <p:cNvPr id="10" name="Freeform 9"/>
            <p:cNvSpPr/>
            <p:nvPr/>
          </p:nvSpPr>
          <p:spPr>
            <a:xfrm>
              <a:off x="3834608" y="1737809"/>
              <a:ext cx="7179694" cy="1148230"/>
            </a:xfrm>
            <a:custGeom>
              <a:avLst/>
              <a:gdLst>
                <a:gd name="connsiteX0" fmla="*/ 0 w 7179694"/>
                <a:gd name="connsiteY0" fmla="*/ 287058 h 1148230"/>
                <a:gd name="connsiteX1" fmla="*/ 6605579 w 7179694"/>
                <a:gd name="connsiteY1" fmla="*/ 287058 h 1148230"/>
                <a:gd name="connsiteX2" fmla="*/ 6605579 w 7179694"/>
                <a:gd name="connsiteY2" fmla="*/ 0 h 1148230"/>
                <a:gd name="connsiteX3" fmla="*/ 7179694 w 7179694"/>
                <a:gd name="connsiteY3" fmla="*/ 574115 h 1148230"/>
                <a:gd name="connsiteX4" fmla="*/ 6605579 w 7179694"/>
                <a:gd name="connsiteY4" fmla="*/ 1148230 h 1148230"/>
                <a:gd name="connsiteX5" fmla="*/ 6605579 w 7179694"/>
                <a:gd name="connsiteY5" fmla="*/ 861173 h 1148230"/>
                <a:gd name="connsiteX6" fmla="*/ 0 w 7179694"/>
                <a:gd name="connsiteY6" fmla="*/ 861173 h 1148230"/>
                <a:gd name="connsiteX7" fmla="*/ 0 w 7179694"/>
                <a:gd name="connsiteY7" fmla="*/ 287058 h 11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79694" h="1148230">
                  <a:moveTo>
                    <a:pt x="0" y="287058"/>
                  </a:moveTo>
                  <a:lnTo>
                    <a:pt x="6605579" y="287058"/>
                  </a:lnTo>
                  <a:lnTo>
                    <a:pt x="6605579" y="0"/>
                  </a:lnTo>
                  <a:lnTo>
                    <a:pt x="7179694" y="574115"/>
                  </a:lnTo>
                  <a:lnTo>
                    <a:pt x="6605579" y="1148230"/>
                  </a:lnTo>
                  <a:lnTo>
                    <a:pt x="6605579" y="861173"/>
                  </a:lnTo>
                  <a:lnTo>
                    <a:pt x="0" y="861173"/>
                  </a:lnTo>
                  <a:lnTo>
                    <a:pt x="0" y="287058"/>
                  </a:lnTo>
                  <a:close/>
                </a:path>
              </a:pathLst>
            </a:custGeom>
          </p:spPr>
          <p:style>
            <a:lnRef idx="3">
              <a:schemeClr val="lt1"/>
            </a:lnRef>
            <a:fillRef idx="1">
              <a:schemeClr val="accent1"/>
            </a:fillRef>
            <a:effectRef idx="1">
              <a:schemeClr val="accent1"/>
            </a:effectRef>
            <a:fontRef idx="minor">
              <a:schemeClr val="lt1"/>
            </a:fontRef>
          </p:style>
          <p:txBody>
            <a:bodyPr spcFirstLastPara="0" vert="horz" wrap="square" lIns="83820" tIns="370878" rIns="541057" bIns="469339" numCol="1" spcCol="1270" anchor="ctr" anchorCtr="0">
              <a:noAutofit/>
            </a:bodyPr>
            <a:lstStyle/>
            <a:p>
              <a:pPr lvl="0" algn="l" defTabSz="977900">
                <a:lnSpc>
                  <a:spcPct val="90000"/>
                </a:lnSpc>
                <a:spcBef>
                  <a:spcPct val="0"/>
                </a:spcBef>
                <a:spcAft>
                  <a:spcPct val="35000"/>
                </a:spcAft>
              </a:pPr>
              <a:r>
                <a:rPr lang="en-US" sz="2200" b="0" kern="1200" cap="none" spc="0" smtClean="0">
                  <a:ln w="0"/>
                  <a:effectLst>
                    <a:outerShdw blurRad="38100" dist="19050" dir="2700000" algn="tl" rotWithShape="0">
                      <a:schemeClr val="dk1">
                        <a:alpha val="40000"/>
                      </a:schemeClr>
                    </a:outerShdw>
                  </a:effectLst>
                </a:rPr>
                <a:t>Trauma Sensitive</a:t>
              </a:r>
              <a:endParaRPr lang="en-US" sz="2200" b="0" kern="1200" cap="none" spc="0" dirty="0">
                <a:ln w="0"/>
                <a:effectLst>
                  <a:outerShdw blurRad="38100" dist="19050" dir="2700000" algn="tl" rotWithShape="0">
                    <a:schemeClr val="dk1">
                      <a:alpha val="40000"/>
                    </a:schemeClr>
                  </a:outerShdw>
                </a:effectLst>
              </a:endParaRPr>
            </a:p>
          </p:txBody>
        </p:sp>
        <p:sp>
          <p:nvSpPr>
            <p:cNvPr id="11" name="Freeform 10"/>
            <p:cNvSpPr/>
            <p:nvPr/>
          </p:nvSpPr>
          <p:spPr>
            <a:xfrm>
              <a:off x="3834608" y="2623260"/>
              <a:ext cx="3295447" cy="1855515"/>
            </a:xfrm>
            <a:custGeom>
              <a:avLst/>
              <a:gdLst>
                <a:gd name="connsiteX0" fmla="*/ 0 w 3795015"/>
                <a:gd name="connsiteY0" fmla="*/ 0 h 2211913"/>
                <a:gd name="connsiteX1" fmla="*/ 3795015 w 3795015"/>
                <a:gd name="connsiteY1" fmla="*/ 0 h 2211913"/>
                <a:gd name="connsiteX2" fmla="*/ 3795015 w 3795015"/>
                <a:gd name="connsiteY2" fmla="*/ 2211913 h 2211913"/>
                <a:gd name="connsiteX3" fmla="*/ 0 w 3795015"/>
                <a:gd name="connsiteY3" fmla="*/ 2211913 h 2211913"/>
                <a:gd name="connsiteX4" fmla="*/ 0 w 3795015"/>
                <a:gd name="connsiteY4" fmla="*/ 0 h 2211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5015" h="2211913">
                  <a:moveTo>
                    <a:pt x="0" y="0"/>
                  </a:moveTo>
                  <a:lnTo>
                    <a:pt x="3795015" y="0"/>
                  </a:lnTo>
                  <a:lnTo>
                    <a:pt x="3795015" y="2211913"/>
                  </a:lnTo>
                  <a:lnTo>
                    <a:pt x="0" y="2211913"/>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kern="1200" dirty="0" smtClean="0">
                  <a:solidFill>
                    <a:schemeClr val="accent2">
                      <a:lumMod val="75000"/>
                    </a:schemeClr>
                  </a:solidFill>
                </a:rPr>
                <a:t>Beginning exploration of TIS principles within environment</a:t>
              </a:r>
              <a:endParaRPr lang="en-US" kern="1200" dirty="0">
                <a:solidFill>
                  <a:schemeClr val="accent2">
                    <a:lumMod val="75000"/>
                  </a:schemeClr>
                </a:solidFill>
              </a:endParaRPr>
            </a:p>
            <a:p>
              <a:pPr lvl="0" algn="l" defTabSz="844550">
                <a:lnSpc>
                  <a:spcPct val="90000"/>
                </a:lnSpc>
                <a:spcBef>
                  <a:spcPct val="0"/>
                </a:spcBef>
                <a:spcAft>
                  <a:spcPct val="35000"/>
                </a:spcAft>
              </a:pPr>
              <a:r>
                <a:rPr lang="en-US" kern="1200" dirty="0" smtClean="0">
                  <a:solidFill>
                    <a:schemeClr val="accent2">
                      <a:lumMod val="75000"/>
                    </a:schemeClr>
                  </a:solidFill>
                </a:rPr>
                <a:t>Consensus building around principles of TIS</a:t>
              </a:r>
              <a:endParaRPr lang="en-US" kern="1200" dirty="0">
                <a:solidFill>
                  <a:schemeClr val="accent2">
                    <a:lumMod val="75000"/>
                  </a:schemeClr>
                </a:solidFill>
              </a:endParaRPr>
            </a:p>
            <a:p>
              <a:pPr lvl="0" algn="l" defTabSz="844550">
                <a:lnSpc>
                  <a:spcPct val="90000"/>
                </a:lnSpc>
                <a:spcBef>
                  <a:spcPct val="0"/>
                </a:spcBef>
                <a:spcAft>
                  <a:spcPct val="35000"/>
                </a:spcAft>
              </a:pPr>
              <a:r>
                <a:rPr lang="en-US" kern="1200" dirty="0" smtClean="0">
                  <a:solidFill>
                    <a:schemeClr val="accent2">
                      <a:lumMod val="75000"/>
                    </a:schemeClr>
                  </a:solidFill>
                </a:rPr>
                <a:t>PREPARE for change </a:t>
              </a:r>
              <a:endParaRPr lang="en-US" kern="1200" dirty="0">
                <a:solidFill>
                  <a:schemeClr val="accent2">
                    <a:lumMod val="75000"/>
                  </a:schemeClr>
                </a:solidFill>
              </a:endParaRPr>
            </a:p>
          </p:txBody>
        </p:sp>
        <p:sp>
          <p:nvSpPr>
            <p:cNvPr id="12" name="Freeform 11"/>
            <p:cNvSpPr/>
            <p:nvPr/>
          </p:nvSpPr>
          <p:spPr>
            <a:xfrm>
              <a:off x="7130055" y="2120553"/>
              <a:ext cx="3884241" cy="1148230"/>
            </a:xfrm>
            <a:custGeom>
              <a:avLst/>
              <a:gdLst>
                <a:gd name="connsiteX0" fmla="*/ 0 w 4634507"/>
                <a:gd name="connsiteY0" fmla="*/ 287058 h 1148230"/>
                <a:gd name="connsiteX1" fmla="*/ 4060392 w 4634507"/>
                <a:gd name="connsiteY1" fmla="*/ 287058 h 1148230"/>
                <a:gd name="connsiteX2" fmla="*/ 4060392 w 4634507"/>
                <a:gd name="connsiteY2" fmla="*/ 0 h 1148230"/>
                <a:gd name="connsiteX3" fmla="*/ 4634507 w 4634507"/>
                <a:gd name="connsiteY3" fmla="*/ 574115 h 1148230"/>
                <a:gd name="connsiteX4" fmla="*/ 4060392 w 4634507"/>
                <a:gd name="connsiteY4" fmla="*/ 1148230 h 1148230"/>
                <a:gd name="connsiteX5" fmla="*/ 4060392 w 4634507"/>
                <a:gd name="connsiteY5" fmla="*/ 861173 h 1148230"/>
                <a:gd name="connsiteX6" fmla="*/ 0 w 4634507"/>
                <a:gd name="connsiteY6" fmla="*/ 861173 h 1148230"/>
                <a:gd name="connsiteX7" fmla="*/ 0 w 4634507"/>
                <a:gd name="connsiteY7" fmla="*/ 287058 h 114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34507" h="1148230">
                  <a:moveTo>
                    <a:pt x="0" y="287058"/>
                  </a:moveTo>
                  <a:lnTo>
                    <a:pt x="4060392" y="287058"/>
                  </a:lnTo>
                  <a:lnTo>
                    <a:pt x="4060392" y="0"/>
                  </a:lnTo>
                  <a:lnTo>
                    <a:pt x="4634507" y="574115"/>
                  </a:lnTo>
                  <a:lnTo>
                    <a:pt x="4060392" y="1148230"/>
                  </a:lnTo>
                  <a:lnTo>
                    <a:pt x="4060392" y="861173"/>
                  </a:lnTo>
                  <a:lnTo>
                    <a:pt x="0" y="861173"/>
                  </a:lnTo>
                  <a:lnTo>
                    <a:pt x="0" y="287058"/>
                  </a:lnTo>
                  <a:close/>
                </a:path>
              </a:pathLst>
            </a:custGeom>
          </p:spPr>
          <p:style>
            <a:lnRef idx="3">
              <a:schemeClr val="lt1"/>
            </a:lnRef>
            <a:fillRef idx="1">
              <a:schemeClr val="accent1"/>
            </a:fillRef>
            <a:effectRef idx="1">
              <a:schemeClr val="accent1"/>
            </a:effectRef>
            <a:fontRef idx="minor">
              <a:schemeClr val="lt1"/>
            </a:fontRef>
          </p:style>
          <p:txBody>
            <a:bodyPr spcFirstLastPara="0" vert="horz" wrap="square" lIns="83820" tIns="370878" rIns="541057" bIns="469339" numCol="1" spcCol="1270" anchor="ctr" anchorCtr="0">
              <a:noAutofit/>
            </a:bodyPr>
            <a:lstStyle/>
            <a:p>
              <a:pPr lvl="0" algn="l" defTabSz="977900">
                <a:lnSpc>
                  <a:spcPct val="90000"/>
                </a:lnSpc>
                <a:spcBef>
                  <a:spcPct val="0"/>
                </a:spcBef>
                <a:spcAft>
                  <a:spcPct val="35000"/>
                </a:spcAft>
              </a:pPr>
              <a:r>
                <a:rPr lang="en-US" sz="2200" b="0" kern="1200" cap="none" spc="0" dirty="0" smtClean="0">
                  <a:ln w="0"/>
                  <a:effectLst>
                    <a:outerShdw blurRad="38100" dist="19050" dir="2700000" algn="tl" rotWithShape="0">
                      <a:schemeClr val="dk1">
                        <a:alpha val="40000"/>
                      </a:schemeClr>
                    </a:outerShdw>
                  </a:effectLst>
                </a:rPr>
                <a:t>Trauma Responsive</a:t>
              </a:r>
              <a:endParaRPr lang="en-US" sz="2200" b="0" kern="1200" cap="none" spc="0" dirty="0">
                <a:ln w="0"/>
                <a:effectLst>
                  <a:outerShdw blurRad="38100" dist="19050" dir="2700000" algn="tl" rotWithShape="0">
                    <a:schemeClr val="dk1">
                      <a:alpha val="40000"/>
                    </a:schemeClr>
                  </a:outerShdw>
                </a:effectLst>
              </a:endParaRPr>
            </a:p>
          </p:txBody>
        </p:sp>
        <p:sp>
          <p:nvSpPr>
            <p:cNvPr id="13" name="Freeform 12"/>
            <p:cNvSpPr/>
            <p:nvPr/>
          </p:nvSpPr>
          <p:spPr>
            <a:xfrm>
              <a:off x="7130055" y="3014871"/>
              <a:ext cx="3385545" cy="1923823"/>
            </a:xfrm>
            <a:custGeom>
              <a:avLst/>
              <a:gdLst>
                <a:gd name="connsiteX0" fmla="*/ 0 w 4014510"/>
                <a:gd name="connsiteY0" fmla="*/ 0 h 2179542"/>
                <a:gd name="connsiteX1" fmla="*/ 4014510 w 4014510"/>
                <a:gd name="connsiteY1" fmla="*/ 0 h 2179542"/>
                <a:gd name="connsiteX2" fmla="*/ 4014510 w 4014510"/>
                <a:gd name="connsiteY2" fmla="*/ 2179542 h 2179542"/>
                <a:gd name="connsiteX3" fmla="*/ 0 w 4014510"/>
                <a:gd name="connsiteY3" fmla="*/ 2179542 h 2179542"/>
                <a:gd name="connsiteX4" fmla="*/ 0 w 4014510"/>
                <a:gd name="connsiteY4" fmla="*/ 0 h 2179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14510" h="2179542">
                  <a:moveTo>
                    <a:pt x="0" y="0"/>
                  </a:moveTo>
                  <a:lnTo>
                    <a:pt x="4014510" y="0"/>
                  </a:lnTo>
                  <a:lnTo>
                    <a:pt x="4014510" y="2179542"/>
                  </a:lnTo>
                  <a:lnTo>
                    <a:pt x="0" y="2179542"/>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kern="1200" dirty="0" smtClean="0">
                  <a:solidFill>
                    <a:schemeClr val="accent2">
                      <a:lumMod val="75000"/>
                    </a:schemeClr>
                  </a:solidFill>
                </a:rPr>
                <a:t>Beginning of change in culture to highlight role of trauma</a:t>
              </a:r>
              <a:endParaRPr lang="en-US" kern="1200" dirty="0">
                <a:solidFill>
                  <a:schemeClr val="accent2">
                    <a:lumMod val="75000"/>
                  </a:schemeClr>
                </a:solidFill>
              </a:endParaRPr>
            </a:p>
            <a:p>
              <a:pPr lvl="0" algn="l" defTabSz="844550">
                <a:lnSpc>
                  <a:spcPct val="90000"/>
                </a:lnSpc>
                <a:spcBef>
                  <a:spcPct val="0"/>
                </a:spcBef>
                <a:spcAft>
                  <a:spcPct val="35000"/>
                </a:spcAft>
              </a:pPr>
              <a:r>
                <a:rPr lang="en-US" kern="1200" dirty="0" smtClean="0">
                  <a:solidFill>
                    <a:schemeClr val="accent2">
                      <a:lumMod val="75000"/>
                    </a:schemeClr>
                  </a:solidFill>
                </a:rPr>
                <a:t>TIS principles integrated at all levels</a:t>
              </a:r>
              <a:endParaRPr lang="en-US" kern="1200" dirty="0">
                <a:solidFill>
                  <a:schemeClr val="accent2">
                    <a:lumMod val="75000"/>
                  </a:schemeClr>
                </a:solidFill>
              </a:endParaRPr>
            </a:p>
          </p:txBody>
        </p:sp>
      </p:grpSp>
      <p:sp>
        <p:nvSpPr>
          <p:cNvPr id="2" name="Title 1"/>
          <p:cNvSpPr>
            <a:spLocks noGrp="1"/>
          </p:cNvSpPr>
          <p:nvPr>
            <p:ph type="title"/>
          </p:nvPr>
        </p:nvSpPr>
        <p:spPr/>
        <p:txBody>
          <a:bodyPr>
            <a:normAutofit/>
          </a:bodyPr>
          <a:lstStyle/>
          <a:p>
            <a:pPr algn="ctr"/>
            <a:r>
              <a:rPr lang="en-US" sz="4000" dirty="0" smtClean="0">
                <a:solidFill>
                  <a:schemeClr val="tx1"/>
                </a:solidFill>
              </a:rPr>
              <a:t>A JOURNEY….</a:t>
            </a:r>
            <a:endParaRPr lang="en-US" sz="4000" dirty="0">
              <a:solidFill>
                <a:schemeClr val="tx1"/>
              </a:solidFill>
            </a:endParaRPr>
          </a:p>
        </p:txBody>
      </p:sp>
      <p:sp>
        <p:nvSpPr>
          <p:cNvPr id="7" name="Rectangle 6"/>
          <p:cNvSpPr/>
          <p:nvPr/>
        </p:nvSpPr>
        <p:spPr>
          <a:xfrm>
            <a:off x="1177698" y="6439449"/>
            <a:ext cx="9836604" cy="338554"/>
          </a:xfrm>
          <a:prstGeom prst="rect">
            <a:avLst/>
          </a:prstGeom>
        </p:spPr>
        <p:txBody>
          <a:bodyPr wrap="none">
            <a:spAutoFit/>
          </a:bodyPr>
          <a:lstStyle/>
          <a:p>
            <a:r>
              <a:rPr lang="en-US" sz="1600" i="1" dirty="0">
                <a:solidFill>
                  <a:schemeClr val="bg1"/>
                </a:solidFill>
              </a:rPr>
              <a:t>Missouri Model: A Developmental Framework for Trauma Informed, MO Dept. of Mental Health and Partners (2014).</a:t>
            </a:r>
            <a:endParaRPr lang="en-US" sz="1600" dirty="0">
              <a:solidFill>
                <a:schemeClr val="bg1"/>
              </a:solidFill>
            </a:endParaRPr>
          </a:p>
        </p:txBody>
      </p:sp>
      <p:sp>
        <p:nvSpPr>
          <p:cNvPr id="14" name="Rectangle 13"/>
          <p:cNvSpPr/>
          <p:nvPr/>
        </p:nvSpPr>
        <p:spPr>
          <a:xfrm>
            <a:off x="313269" y="5470703"/>
            <a:ext cx="11599325" cy="5546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n w="0"/>
                <a:solidFill>
                  <a:schemeClr val="tx1"/>
                </a:solidFill>
                <a:effectLst>
                  <a:outerShdw blurRad="38100" dist="19050" dir="2700000" algn="tl" rotWithShape="0">
                    <a:schemeClr val="dk1">
                      <a:alpha val="40000"/>
                    </a:schemeClr>
                  </a:outerShdw>
                </a:effectLst>
              </a:rPr>
              <a:t>Ultimate Outcome: Trauma Informed</a:t>
            </a:r>
            <a:endParaRPr lang="en-US" sz="32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573854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28489"/>
            <a:ext cx="10058400" cy="1207177"/>
          </a:xfrm>
        </p:spPr>
        <p:txBody>
          <a:bodyPr/>
          <a:lstStyle/>
          <a:p>
            <a:pPr algn="l"/>
            <a:r>
              <a:rPr lang="en-US" dirty="0" smtClean="0"/>
              <a:t>Overall…. </a:t>
            </a:r>
            <a:endParaRPr lang="en-US" dirty="0"/>
          </a:p>
        </p:txBody>
      </p:sp>
      <p:sp>
        <p:nvSpPr>
          <p:cNvPr id="4" name="Rectangular Callout 3"/>
          <p:cNvSpPr/>
          <p:nvPr/>
        </p:nvSpPr>
        <p:spPr>
          <a:xfrm>
            <a:off x="337722" y="2735592"/>
            <a:ext cx="4615543" cy="2510970"/>
          </a:xfrm>
          <a:prstGeom prst="wedgeRectCallout">
            <a:avLst>
              <a:gd name="adj1" fmla="val -13883"/>
              <a:gd name="adj2" fmla="val 6118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smtClean="0"/>
              <a:t>“What is wrong with you?”</a:t>
            </a:r>
            <a:endParaRPr lang="en-US" sz="2800" dirty="0"/>
          </a:p>
        </p:txBody>
      </p:sp>
      <p:sp>
        <p:nvSpPr>
          <p:cNvPr id="5" name="Rectangular Callout 4"/>
          <p:cNvSpPr/>
          <p:nvPr/>
        </p:nvSpPr>
        <p:spPr>
          <a:xfrm flipH="1">
            <a:off x="6890922" y="2735592"/>
            <a:ext cx="4615543" cy="2510970"/>
          </a:xfrm>
          <a:prstGeom prst="wedgeRectCallout">
            <a:avLst>
              <a:gd name="adj1" fmla="val -13883"/>
              <a:gd name="adj2" fmla="val 6118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“What happened to you?”</a:t>
            </a:r>
            <a:endParaRPr lang="en-US" sz="2800" dirty="0"/>
          </a:p>
        </p:txBody>
      </p:sp>
      <p:sp>
        <p:nvSpPr>
          <p:cNvPr id="7" name="TextBox 6"/>
          <p:cNvSpPr txBox="1"/>
          <p:nvPr/>
        </p:nvSpPr>
        <p:spPr>
          <a:xfrm>
            <a:off x="2121031" y="2096104"/>
            <a:ext cx="1048923" cy="584775"/>
          </a:xfrm>
          <a:prstGeom prst="rect">
            <a:avLst/>
          </a:prstGeom>
          <a:noFill/>
        </p:spPr>
        <p:txBody>
          <a:bodyPr wrap="square" rtlCol="0">
            <a:spAutoFit/>
          </a:bodyPr>
          <a:lstStyle/>
          <a:p>
            <a:pPr algn="ctr"/>
            <a:r>
              <a:rPr lang="en-US" sz="3200" i="1" dirty="0" smtClean="0"/>
              <a:t>Not</a:t>
            </a:r>
            <a:endParaRPr lang="en-US" sz="3200" i="1" dirty="0"/>
          </a:p>
        </p:txBody>
      </p:sp>
      <p:sp>
        <p:nvSpPr>
          <p:cNvPr id="8" name="TextBox 7"/>
          <p:cNvSpPr txBox="1"/>
          <p:nvPr/>
        </p:nvSpPr>
        <p:spPr>
          <a:xfrm>
            <a:off x="8674231" y="2100016"/>
            <a:ext cx="1048923" cy="584775"/>
          </a:xfrm>
          <a:prstGeom prst="rect">
            <a:avLst/>
          </a:prstGeom>
          <a:noFill/>
        </p:spPr>
        <p:txBody>
          <a:bodyPr wrap="square" rtlCol="0">
            <a:spAutoFit/>
          </a:bodyPr>
          <a:lstStyle/>
          <a:p>
            <a:pPr algn="ctr"/>
            <a:r>
              <a:rPr lang="en-US" sz="3200" dirty="0" smtClean="0"/>
              <a:t>But</a:t>
            </a:r>
            <a:endParaRPr lang="en-US" sz="3200" dirty="0"/>
          </a:p>
        </p:txBody>
      </p:sp>
    </p:spTree>
    <p:extLst>
      <p:ext uri="{BB962C8B-B14F-4D97-AF65-F5344CB8AC3E}">
        <p14:creationId xmlns:p14="http://schemas.microsoft.com/office/powerpoint/2010/main" val="40287875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86603"/>
            <a:ext cx="10058400" cy="1450757"/>
          </a:xfrm>
        </p:spPr>
        <p:txBody>
          <a:bodyPr anchor="b">
            <a:normAutofit/>
          </a:bodyPr>
          <a:lstStyle/>
          <a:p>
            <a:r>
              <a:rPr lang="en-US" dirty="0"/>
              <a:t>Handling Disclosures of Trauma</a:t>
            </a:r>
          </a:p>
        </p:txBody>
      </p:sp>
      <p:sp>
        <p:nvSpPr>
          <p:cNvPr id="3" name="Content Placeholder 2"/>
          <p:cNvSpPr>
            <a:spLocks noGrp="1"/>
          </p:cNvSpPr>
          <p:nvPr>
            <p:ph sz="half" idx="1"/>
          </p:nvPr>
        </p:nvSpPr>
        <p:spPr>
          <a:xfrm>
            <a:off x="679937" y="2281367"/>
            <a:ext cx="5475329" cy="4140517"/>
          </a:xfrm>
        </p:spPr>
        <p:txBody>
          <a:bodyPr>
            <a:noAutofit/>
          </a:bodyPr>
          <a:lstStyle/>
          <a:p>
            <a:pPr marL="0" indent="0">
              <a:buNone/>
            </a:pPr>
            <a:r>
              <a:rPr lang="en-US" sz="2800" b="1" dirty="0"/>
              <a:t>Be prepared</a:t>
            </a:r>
          </a:p>
          <a:p>
            <a:pPr marL="347663" indent="-347663">
              <a:buSzPct val="125000"/>
              <a:buFont typeface="Arial" panose="020B0604020202020204" pitchFamily="34" charset="0"/>
              <a:buChar char="•"/>
            </a:pPr>
            <a:r>
              <a:rPr lang="en-US" sz="2400" dirty="0"/>
              <a:t>Expect disclosures</a:t>
            </a:r>
          </a:p>
          <a:p>
            <a:pPr marL="347663" indent="-347663">
              <a:buSzPct val="125000"/>
              <a:buFont typeface="Arial" panose="020B0604020202020204" pitchFamily="34" charset="0"/>
              <a:buChar char="•"/>
            </a:pPr>
            <a:r>
              <a:rPr lang="en-US" sz="2400" dirty="0"/>
              <a:t>Know agency policies &amp; protocols</a:t>
            </a:r>
          </a:p>
          <a:p>
            <a:pPr marL="347663" indent="-347663">
              <a:buSzPct val="125000"/>
              <a:buFont typeface="Arial" panose="020B0604020202020204" pitchFamily="34" charset="0"/>
              <a:buChar char="•"/>
            </a:pPr>
            <a:r>
              <a:rPr lang="en-US" sz="2400" dirty="0"/>
              <a:t>Know state reporting laws</a:t>
            </a:r>
          </a:p>
          <a:p>
            <a:pPr marL="347663" indent="-347663">
              <a:buSzPct val="125000"/>
              <a:buFont typeface="Arial" panose="020B0604020202020204" pitchFamily="34" charset="0"/>
              <a:buChar char="•"/>
            </a:pPr>
            <a:r>
              <a:rPr lang="en-US" sz="2400" dirty="0"/>
              <a:t>Discuss confidentiality &amp; reporting requirements</a:t>
            </a:r>
          </a:p>
          <a:p>
            <a:pPr marL="347663" indent="-347663">
              <a:buSzPct val="125000"/>
              <a:buFont typeface="Arial" panose="020B0604020202020204" pitchFamily="34" charset="0"/>
              <a:buChar char="•"/>
            </a:pPr>
            <a:r>
              <a:rPr lang="en-US" sz="2400" dirty="0"/>
              <a:t>Have referral info </a:t>
            </a:r>
            <a:r>
              <a:rPr lang="en-US" sz="2400" dirty="0" smtClean="0"/>
              <a:t>available</a:t>
            </a:r>
            <a:endParaRPr lang="en-US" sz="2800" dirty="0"/>
          </a:p>
        </p:txBody>
      </p:sp>
      <p:sp>
        <p:nvSpPr>
          <p:cNvPr id="4" name="Content Placeholder 3"/>
          <p:cNvSpPr>
            <a:spLocks noGrp="1"/>
          </p:cNvSpPr>
          <p:nvPr>
            <p:ph sz="half" idx="2"/>
          </p:nvPr>
        </p:nvSpPr>
        <p:spPr>
          <a:xfrm>
            <a:off x="6556482" y="2281367"/>
            <a:ext cx="5096256" cy="2633037"/>
          </a:xfrm>
        </p:spPr>
        <p:txBody>
          <a:bodyPr/>
          <a:lstStyle/>
          <a:p>
            <a:pPr marL="0" indent="0">
              <a:buNone/>
            </a:pPr>
            <a:r>
              <a:rPr lang="en-US" sz="2800" b="1" dirty="0"/>
              <a:t>After disclosure</a:t>
            </a:r>
          </a:p>
          <a:p>
            <a:pPr marL="347663" indent="-347663">
              <a:buSzPct val="125000"/>
              <a:buFont typeface="Arial" panose="020B0604020202020204" pitchFamily="34" charset="0"/>
              <a:buChar char="•"/>
            </a:pPr>
            <a:r>
              <a:rPr lang="en-US" sz="2400" dirty="0"/>
              <a:t>Acknowledge &amp; validate</a:t>
            </a:r>
          </a:p>
          <a:p>
            <a:pPr marL="347663" indent="-347663">
              <a:buSzPct val="125000"/>
              <a:buFont typeface="Arial" panose="020B0604020202020204" pitchFamily="34" charset="0"/>
              <a:buChar char="•"/>
            </a:pPr>
            <a:r>
              <a:rPr lang="en-US" sz="2400" dirty="0"/>
              <a:t>Remind about confidentiality &amp; reporting requirements</a:t>
            </a:r>
          </a:p>
          <a:p>
            <a:pPr marL="347663" indent="-347663">
              <a:buSzPct val="125000"/>
              <a:buFont typeface="Arial" panose="020B0604020202020204" pitchFamily="34" charset="0"/>
              <a:buChar char="•"/>
            </a:pPr>
            <a:r>
              <a:rPr lang="en-US" sz="2400" dirty="0"/>
              <a:t>Follow up &amp; stay </a:t>
            </a:r>
            <a:r>
              <a:rPr lang="en-US" sz="2400" dirty="0" smtClean="0"/>
              <a:t>connected</a:t>
            </a:r>
            <a:endParaRPr lang="en-US" sz="2400" dirty="0"/>
          </a:p>
        </p:txBody>
      </p:sp>
      <p:sp>
        <p:nvSpPr>
          <p:cNvPr id="6" name="Rectangle 5"/>
          <p:cNvSpPr/>
          <p:nvPr/>
        </p:nvSpPr>
        <p:spPr>
          <a:xfrm>
            <a:off x="3655749" y="6439449"/>
            <a:ext cx="4880503" cy="338554"/>
          </a:xfrm>
          <a:prstGeom prst="rect">
            <a:avLst/>
          </a:prstGeom>
        </p:spPr>
        <p:txBody>
          <a:bodyPr wrap="none">
            <a:spAutoFit/>
          </a:bodyPr>
          <a:lstStyle/>
          <a:p>
            <a:pPr marL="51435" indent="0">
              <a:buNone/>
            </a:pPr>
            <a:r>
              <a:rPr lang="en-US" sz="1600" dirty="0">
                <a:solidFill>
                  <a:schemeClr val="bg1"/>
                </a:solidFill>
              </a:rPr>
              <a:t>JSI Research and Training Institute, </a:t>
            </a:r>
            <a:r>
              <a:rPr lang="en-US" sz="1600" dirty="0">
                <a:solidFill>
                  <a:schemeClr val="bg1"/>
                </a:solidFill>
                <a:hlinkClick r:id="rId3"/>
              </a:rPr>
              <a:t>http://rhey.jsi.com</a:t>
            </a:r>
            <a:endParaRPr lang="en-US" sz="1600" dirty="0">
              <a:solidFill>
                <a:schemeClr val="bg1"/>
              </a:solidFill>
            </a:endParaRPr>
          </a:p>
        </p:txBody>
      </p:sp>
    </p:spTree>
    <p:extLst>
      <p:ext uri="{BB962C8B-B14F-4D97-AF65-F5344CB8AC3E}">
        <p14:creationId xmlns:p14="http://schemas.microsoft.com/office/powerpoint/2010/main" val="2775172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Pause</a:t>
            </a:r>
            <a:endParaRPr lang="en-US" dirty="0"/>
          </a:p>
        </p:txBody>
      </p:sp>
      <p:sp>
        <p:nvSpPr>
          <p:cNvPr id="5" name="Content Placeholder 4"/>
          <p:cNvSpPr>
            <a:spLocks noGrp="1"/>
          </p:cNvSpPr>
          <p:nvPr>
            <p:ph idx="1"/>
          </p:nvPr>
        </p:nvSpPr>
        <p:spPr>
          <a:xfrm>
            <a:off x="420915" y="2336801"/>
            <a:ext cx="11161485" cy="4111284"/>
          </a:xfrm>
        </p:spPr>
        <p:txBody>
          <a:bodyPr>
            <a:normAutofit/>
          </a:bodyPr>
          <a:lstStyle/>
          <a:p>
            <a:pPr marL="514350" indent="-514350">
              <a:buFont typeface="+mj-lt"/>
              <a:buAutoNum type="arabicPeriod"/>
            </a:pPr>
            <a:r>
              <a:rPr lang="en-US" sz="2800" dirty="0" smtClean="0"/>
              <a:t>What </a:t>
            </a:r>
            <a:r>
              <a:rPr lang="en-US" sz="2800" dirty="0"/>
              <a:t>is your reaction to the information about trauma-informed services? Did anything surprise you?</a:t>
            </a:r>
          </a:p>
          <a:p>
            <a:pPr marL="514350" indent="-514350">
              <a:buFont typeface="+mj-lt"/>
              <a:buAutoNum type="arabicPeriod"/>
            </a:pPr>
            <a:r>
              <a:rPr lang="en-US" sz="2800" dirty="0" smtClean="0"/>
              <a:t>Does </a:t>
            </a:r>
            <a:r>
              <a:rPr lang="en-US" sz="2800" dirty="0"/>
              <a:t>it change the way you may work with youth in your organization? How so?</a:t>
            </a:r>
          </a:p>
          <a:p>
            <a:pPr marL="514350" indent="-514350">
              <a:buFont typeface="+mj-lt"/>
              <a:buAutoNum type="arabicPeriod"/>
            </a:pPr>
            <a:r>
              <a:rPr lang="en-US" sz="2800" dirty="0"/>
              <a:t> </a:t>
            </a:r>
            <a:r>
              <a:rPr lang="en-US" sz="2800" dirty="0" smtClean="0"/>
              <a:t>How </a:t>
            </a:r>
            <a:r>
              <a:rPr lang="en-US" sz="2800" dirty="0"/>
              <a:t>might you apply trauma informed principles to the youth/adults you thought about earlier? Use the following worksheet to compare your current practices with practices that might be more trauma-informed. </a:t>
            </a:r>
          </a:p>
          <a:p>
            <a:pPr marL="457200" indent="-457200">
              <a:buFont typeface="+mj-lt"/>
              <a:buAutoNum type="arabicPeriod"/>
            </a:pPr>
            <a:endParaRPr lang="en-US" sz="2000" dirty="0"/>
          </a:p>
        </p:txBody>
      </p:sp>
    </p:spTree>
    <p:extLst>
      <p:ext uri="{BB962C8B-B14F-4D97-AF65-F5344CB8AC3E}">
        <p14:creationId xmlns:p14="http://schemas.microsoft.com/office/powerpoint/2010/main" val="3938304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86603"/>
            <a:ext cx="10058400" cy="1450757"/>
          </a:xfrm>
        </p:spPr>
        <p:txBody>
          <a:bodyPr/>
          <a:lstStyle/>
          <a:p>
            <a:r>
              <a:rPr lang="en-US" dirty="0"/>
              <a:t>Part I </a:t>
            </a:r>
            <a:r>
              <a:rPr lang="en-US" dirty="0" smtClean="0"/>
              <a:t>Objectives</a:t>
            </a:r>
            <a:endParaRPr lang="en-US" dirty="0"/>
          </a:p>
        </p:txBody>
      </p:sp>
      <p:sp>
        <p:nvSpPr>
          <p:cNvPr id="3" name="Content Placeholder 2"/>
          <p:cNvSpPr>
            <a:spLocks noGrp="1"/>
          </p:cNvSpPr>
          <p:nvPr>
            <p:ph idx="1"/>
          </p:nvPr>
        </p:nvSpPr>
        <p:spPr>
          <a:xfrm>
            <a:off x="1066800" y="2675467"/>
            <a:ext cx="10058400" cy="3450696"/>
          </a:xfrm>
        </p:spPr>
        <p:txBody>
          <a:bodyPr>
            <a:normAutofit/>
          </a:bodyPr>
          <a:lstStyle/>
          <a:p>
            <a:pPr marL="0" indent="0">
              <a:buNone/>
            </a:pPr>
            <a:r>
              <a:rPr lang="en-US" sz="2800" dirty="0" smtClean="0">
                <a:solidFill>
                  <a:schemeClr val="tx1"/>
                </a:solidFill>
              </a:rPr>
              <a:t>By the end of this section, attendees will be able to:</a:t>
            </a:r>
          </a:p>
          <a:p>
            <a:pPr marL="347663" indent="-347663">
              <a:buSzPct val="125000"/>
              <a:buFont typeface="Arial" panose="020B0604020202020204" pitchFamily="34" charset="0"/>
              <a:buChar char="•"/>
            </a:pPr>
            <a:r>
              <a:rPr lang="en-US" sz="2800" dirty="0" smtClean="0"/>
              <a:t>Define </a:t>
            </a:r>
            <a:r>
              <a:rPr lang="en-US" sz="2800" dirty="0"/>
              <a:t>traumatic stress, its characteristics and prevalence</a:t>
            </a:r>
          </a:p>
          <a:p>
            <a:pPr marL="347663" indent="-347663">
              <a:buSzPct val="125000"/>
              <a:buFont typeface="Arial" panose="020B0604020202020204" pitchFamily="34" charset="0"/>
              <a:buChar char="•"/>
            </a:pPr>
            <a:r>
              <a:rPr lang="en-US" sz="2800" dirty="0"/>
              <a:t>Discuss the potential impacts of trauma on the developing brain &amp; sensory processing</a:t>
            </a:r>
          </a:p>
          <a:p>
            <a:pPr marL="347663" indent="-347663">
              <a:buSzPct val="125000"/>
              <a:buFont typeface="Arial" panose="020B0604020202020204" pitchFamily="34" charset="0"/>
              <a:buChar char="•"/>
            </a:pPr>
            <a:r>
              <a:rPr lang="en-US" sz="2800" dirty="0"/>
              <a:t>Discuss long term physical and mental health impacts of </a:t>
            </a:r>
            <a:r>
              <a:rPr lang="en-US" sz="2800" dirty="0" smtClean="0"/>
              <a:t>trauma</a:t>
            </a:r>
          </a:p>
          <a:p>
            <a:pPr marL="347663" indent="-347663">
              <a:buSzPct val="125000"/>
              <a:buFont typeface="Arial" panose="020B0604020202020204" pitchFamily="34" charset="0"/>
              <a:buChar char="•"/>
            </a:pPr>
            <a:r>
              <a:rPr lang="en-US" sz="2800" dirty="0"/>
              <a:t>Discuss compassion fatigue and self-care strategies</a:t>
            </a:r>
          </a:p>
          <a:p>
            <a:pPr marL="347663" indent="-347663">
              <a:buSzPct val="125000"/>
              <a:buFont typeface="Arial" panose="020B0604020202020204" pitchFamily="34" charset="0"/>
              <a:buChar char="•"/>
            </a:pPr>
            <a:endParaRPr lang="en-US" sz="2800" dirty="0"/>
          </a:p>
          <a:p>
            <a:endParaRPr lang="en-US" sz="2800" dirty="0" smtClean="0">
              <a:solidFill>
                <a:schemeClr val="tx1"/>
              </a:solidFill>
            </a:endParaRPr>
          </a:p>
          <a:p>
            <a:pPr marL="0" indent="0">
              <a:buNone/>
            </a:pPr>
            <a:endParaRPr lang="en-US" sz="2800" dirty="0"/>
          </a:p>
        </p:txBody>
      </p:sp>
    </p:spTree>
    <p:extLst>
      <p:ext uri="{BB962C8B-B14F-4D97-AF65-F5344CB8AC3E}">
        <p14:creationId xmlns:p14="http://schemas.microsoft.com/office/powerpoint/2010/main" val="30970836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906349"/>
            <a:ext cx="10058400" cy="830997"/>
          </a:xfrm>
          <a:prstGeom prst="rect">
            <a:avLst/>
          </a:prstGeom>
          <a:noFill/>
        </p:spPr>
        <p:txBody>
          <a:bodyPr wrap="none" rtlCol="0">
            <a:spAutoFit/>
          </a:bodyPr>
          <a:lstStyle/>
          <a:p>
            <a:r>
              <a:rPr lang="en-US" sz="4800" dirty="0">
                <a:latin typeface="+mj-lt"/>
              </a:rPr>
              <a:t>Strategies</a:t>
            </a:r>
          </a:p>
        </p:txBody>
      </p:sp>
      <p:graphicFrame>
        <p:nvGraphicFramePr>
          <p:cNvPr id="5" name="Diagram 4"/>
          <p:cNvGraphicFramePr/>
          <p:nvPr>
            <p:extLst>
              <p:ext uri="{D42A27DB-BD31-4B8C-83A1-F6EECF244321}">
                <p14:modId xmlns:p14="http://schemas.microsoft.com/office/powerpoint/2010/main" val="2365398312"/>
              </p:ext>
            </p:extLst>
          </p:nvPr>
        </p:nvGraphicFramePr>
        <p:xfrm>
          <a:off x="310382" y="2043064"/>
          <a:ext cx="11571236" cy="39406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5271543" y="6439449"/>
            <a:ext cx="1648913" cy="338554"/>
          </a:xfrm>
          <a:prstGeom prst="rect">
            <a:avLst/>
          </a:prstGeom>
        </p:spPr>
        <p:txBody>
          <a:bodyPr wrap="none">
            <a:spAutoFit/>
          </a:bodyPr>
          <a:lstStyle/>
          <a:p>
            <a:r>
              <a:rPr lang="en-US" sz="1600" i="1" dirty="0">
                <a:solidFill>
                  <a:schemeClr val="bg1"/>
                </a:solidFill>
              </a:rPr>
              <a:t>Perry, B.D. (2006)</a:t>
            </a:r>
          </a:p>
        </p:txBody>
      </p:sp>
    </p:spTree>
    <p:extLst>
      <p:ext uri="{BB962C8B-B14F-4D97-AF65-F5344CB8AC3E}">
        <p14:creationId xmlns:p14="http://schemas.microsoft.com/office/powerpoint/2010/main" val="33879083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at the Bottom: Regulate</a:t>
            </a:r>
            <a:endParaRPr lang="en-US" dirty="0"/>
          </a:p>
        </p:txBody>
      </p:sp>
      <p:sp>
        <p:nvSpPr>
          <p:cNvPr id="3" name="Content Placeholder 2"/>
          <p:cNvSpPr>
            <a:spLocks noGrp="1"/>
          </p:cNvSpPr>
          <p:nvPr>
            <p:ph idx="1"/>
          </p:nvPr>
        </p:nvSpPr>
        <p:spPr>
          <a:xfrm>
            <a:off x="609600" y="2675467"/>
            <a:ext cx="10972799" cy="3450696"/>
          </a:xfrm>
        </p:spPr>
        <p:txBody>
          <a:bodyPr>
            <a:noAutofit/>
          </a:bodyPr>
          <a:lstStyle/>
          <a:p>
            <a:pPr marL="347663" indent="-347663">
              <a:buSzPct val="125000"/>
              <a:buFont typeface="Arial" panose="020B0604020202020204" pitchFamily="34" charset="0"/>
              <a:buChar char="•"/>
            </a:pPr>
            <a:r>
              <a:rPr lang="en-US" sz="2800" dirty="0" smtClean="0"/>
              <a:t>Manage your own reactions</a:t>
            </a:r>
          </a:p>
          <a:p>
            <a:pPr marL="347663" indent="-347663">
              <a:buSzPct val="125000"/>
              <a:buFont typeface="Arial" panose="020B0604020202020204" pitchFamily="34" charset="0"/>
              <a:buChar char="•"/>
            </a:pPr>
            <a:r>
              <a:rPr lang="en-US" sz="2800" dirty="0" smtClean="0"/>
              <a:t>Recognize that the youth’s behavior is communicating feelings or loss of control</a:t>
            </a:r>
          </a:p>
          <a:p>
            <a:pPr marL="347663" indent="-347663">
              <a:buSzPct val="125000"/>
              <a:buFont typeface="Arial" panose="020B0604020202020204" pitchFamily="34" charset="0"/>
              <a:buChar char="•"/>
            </a:pPr>
            <a:r>
              <a:rPr lang="en-US" sz="2800" dirty="0" smtClean="0"/>
              <a:t>Validate youth’s emotion then guide toward calm</a:t>
            </a:r>
          </a:p>
          <a:p>
            <a:pPr marL="640271" lvl="1" indent="-347663">
              <a:buSzPct val="125000"/>
              <a:buFont typeface="Arial" panose="020B0604020202020204" pitchFamily="34" charset="0"/>
              <a:buChar char="•"/>
            </a:pPr>
            <a:r>
              <a:rPr lang="en-US" sz="2600" dirty="0" smtClean="0"/>
              <a:t>Limit questions</a:t>
            </a:r>
          </a:p>
          <a:p>
            <a:pPr marL="640271" lvl="1" indent="-347663">
              <a:buSzPct val="125000"/>
              <a:buFont typeface="Arial" panose="020B0604020202020204" pitchFamily="34" charset="0"/>
              <a:buChar char="•"/>
            </a:pPr>
            <a:r>
              <a:rPr lang="en-US" sz="2800" dirty="0" smtClean="0"/>
              <a:t>Call on practiced  proactive strategies/ exercises</a:t>
            </a:r>
            <a:endParaRPr lang="en-US" sz="2800" dirty="0"/>
          </a:p>
        </p:txBody>
      </p:sp>
    </p:spTree>
    <p:extLst>
      <p:ext uri="{BB962C8B-B14F-4D97-AF65-F5344CB8AC3E}">
        <p14:creationId xmlns:p14="http://schemas.microsoft.com/office/powerpoint/2010/main" val="14414851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343" y="507999"/>
            <a:ext cx="9971315" cy="1236133"/>
          </a:xfrm>
        </p:spPr>
        <p:txBody>
          <a:bodyPr>
            <a:noAutofit/>
          </a:bodyPr>
          <a:lstStyle/>
          <a:p>
            <a:r>
              <a:rPr lang="en-US" sz="4400" b="1" dirty="0" smtClean="0">
                <a:solidFill>
                  <a:schemeClr val="tx1"/>
                </a:solidFill>
              </a:rPr>
              <a:t>Regulate: </a:t>
            </a:r>
            <a:r>
              <a:rPr lang="en-US" dirty="0" smtClean="0">
                <a:solidFill>
                  <a:schemeClr val="tx1"/>
                </a:solidFill>
              </a:rPr>
              <a:t/>
            </a:r>
            <a:br>
              <a:rPr lang="en-US" dirty="0" smtClean="0">
                <a:solidFill>
                  <a:schemeClr val="tx1"/>
                </a:solidFill>
              </a:rPr>
            </a:br>
            <a:r>
              <a:rPr lang="en-US" sz="3600" dirty="0" smtClean="0">
                <a:solidFill>
                  <a:schemeClr val="tx1"/>
                </a:solidFill>
              </a:rPr>
              <a:t>Consider the Environment</a:t>
            </a:r>
            <a:endParaRPr lang="en-US" sz="3600" dirty="0">
              <a:solidFill>
                <a:schemeClr val="tx1"/>
              </a:solidFill>
            </a:endParaRPr>
          </a:p>
        </p:txBody>
      </p:sp>
      <p:sp>
        <p:nvSpPr>
          <p:cNvPr id="3" name="Content Placeholder 2"/>
          <p:cNvSpPr>
            <a:spLocks noGrp="1"/>
          </p:cNvSpPr>
          <p:nvPr>
            <p:ph idx="1"/>
          </p:nvPr>
        </p:nvSpPr>
        <p:spPr>
          <a:xfrm>
            <a:off x="1066800" y="2057400"/>
            <a:ext cx="10058400" cy="4068763"/>
          </a:xfrm>
        </p:spPr>
        <p:txBody>
          <a:bodyPr>
            <a:noAutofit/>
          </a:bodyPr>
          <a:lstStyle/>
          <a:p>
            <a:pPr marL="347663" indent="-347663">
              <a:buSzPct val="125000"/>
              <a:buFont typeface="Arial" panose="020B0604020202020204" pitchFamily="34" charset="0"/>
              <a:buChar char="•"/>
            </a:pPr>
            <a:r>
              <a:rPr lang="en-US" sz="2800" dirty="0" smtClean="0"/>
              <a:t>Create quiet/safe spaces</a:t>
            </a:r>
          </a:p>
          <a:p>
            <a:pPr marL="347663" indent="-347663">
              <a:buSzPct val="125000"/>
              <a:buFont typeface="Arial" panose="020B0604020202020204" pitchFamily="34" charset="0"/>
              <a:buChar char="•"/>
            </a:pPr>
            <a:r>
              <a:rPr lang="en-US" sz="2800" dirty="0" smtClean="0"/>
              <a:t>Be aware of lighting and background noises</a:t>
            </a:r>
          </a:p>
          <a:p>
            <a:pPr marL="347663" indent="-347663">
              <a:buSzPct val="125000"/>
              <a:buFont typeface="Arial" panose="020B0604020202020204" pitchFamily="34" charset="0"/>
              <a:buChar char="•"/>
            </a:pPr>
            <a:r>
              <a:rPr lang="en-US" sz="2800" dirty="0" smtClean="0"/>
              <a:t>Encourage respect for personal space</a:t>
            </a:r>
          </a:p>
          <a:p>
            <a:pPr marL="347663" indent="-347663">
              <a:buSzPct val="125000"/>
              <a:buFont typeface="Arial" panose="020B0604020202020204" pitchFamily="34" charset="0"/>
              <a:buChar char="•"/>
            </a:pPr>
            <a:r>
              <a:rPr lang="en-US" sz="2800" dirty="0" smtClean="0"/>
              <a:t>Develop predictable routines</a:t>
            </a:r>
          </a:p>
          <a:p>
            <a:pPr marL="347663" indent="-347663">
              <a:buSzPct val="125000"/>
              <a:buFont typeface="Arial" panose="020B0604020202020204" pitchFamily="34" charset="0"/>
              <a:buChar char="•"/>
            </a:pPr>
            <a:r>
              <a:rPr lang="en-US" sz="2800" dirty="0" smtClean="0"/>
              <a:t>Provide advance notice for transitions and changes of routines</a:t>
            </a:r>
          </a:p>
          <a:p>
            <a:pPr marL="347663" indent="-347663">
              <a:buSzPct val="125000"/>
              <a:buFont typeface="Arial" panose="020B0604020202020204" pitchFamily="34" charset="0"/>
              <a:buChar char="•"/>
            </a:pPr>
            <a:r>
              <a:rPr lang="en-US" sz="2800" dirty="0" smtClean="0"/>
              <a:t>Create opportunities for sensory organizing movement throughout the day</a:t>
            </a:r>
          </a:p>
          <a:p>
            <a:pPr marL="347663" indent="-347663">
              <a:buSzPct val="125000"/>
              <a:buFont typeface="Arial" panose="020B0604020202020204" pitchFamily="34" charset="0"/>
              <a:buChar char="•"/>
            </a:pPr>
            <a:endParaRPr lang="en-US" sz="2800" dirty="0" smtClean="0"/>
          </a:p>
        </p:txBody>
      </p:sp>
    </p:spTree>
    <p:extLst>
      <p:ext uri="{BB962C8B-B14F-4D97-AF65-F5344CB8AC3E}">
        <p14:creationId xmlns:p14="http://schemas.microsoft.com/office/powerpoint/2010/main" val="16321317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10058400" cy="1134533"/>
          </a:xfrm>
        </p:spPr>
        <p:txBody>
          <a:bodyPr>
            <a:normAutofit fontScale="90000"/>
          </a:bodyPr>
          <a:lstStyle/>
          <a:p>
            <a:r>
              <a:rPr lang="en-US" sz="4900" b="1" dirty="0" smtClean="0">
                <a:solidFill>
                  <a:schemeClr val="tx1"/>
                </a:solidFill>
              </a:rPr>
              <a:t>Regulate:</a:t>
            </a:r>
            <a:r>
              <a:rPr lang="en-US" sz="4900" dirty="0" smtClean="0">
                <a:solidFill>
                  <a:schemeClr val="tx1"/>
                </a:solidFill>
              </a:rPr>
              <a:t/>
            </a:r>
            <a:br>
              <a:rPr lang="en-US" sz="4900" dirty="0" smtClean="0">
                <a:solidFill>
                  <a:schemeClr val="tx1"/>
                </a:solidFill>
              </a:rPr>
            </a:br>
            <a:r>
              <a:rPr lang="en-US" sz="4000" dirty="0" smtClean="0">
                <a:solidFill>
                  <a:schemeClr val="tx1"/>
                </a:solidFill>
              </a:rPr>
              <a:t>Proactive Strategies</a:t>
            </a:r>
            <a:endParaRPr lang="en-US" sz="2800" dirty="0">
              <a:solidFill>
                <a:schemeClr val="tx1"/>
              </a:solidFill>
            </a:endParaRPr>
          </a:p>
        </p:txBody>
      </p:sp>
      <p:sp>
        <p:nvSpPr>
          <p:cNvPr id="3" name="Content Placeholder 2"/>
          <p:cNvSpPr>
            <a:spLocks noGrp="1"/>
          </p:cNvSpPr>
          <p:nvPr>
            <p:ph idx="1"/>
          </p:nvPr>
        </p:nvSpPr>
        <p:spPr>
          <a:xfrm>
            <a:off x="1066800" y="2074333"/>
            <a:ext cx="10058400" cy="3632961"/>
          </a:xfrm>
        </p:spPr>
        <p:txBody>
          <a:bodyPr>
            <a:normAutofit/>
          </a:bodyPr>
          <a:lstStyle/>
          <a:p>
            <a:pPr marL="347663" indent="-347663">
              <a:buSzPct val="125000"/>
              <a:buFont typeface="Arial" panose="020B0604020202020204" pitchFamily="34" charset="0"/>
              <a:buChar char="•"/>
              <a:tabLst>
                <a:tab pos="347663" algn="l"/>
              </a:tabLst>
            </a:pPr>
            <a:r>
              <a:rPr lang="en-US" sz="2800" dirty="0"/>
              <a:t>Reorient to the </a:t>
            </a:r>
            <a:r>
              <a:rPr lang="en-US" sz="2800" dirty="0" smtClean="0"/>
              <a:t>present</a:t>
            </a:r>
          </a:p>
          <a:p>
            <a:pPr marL="640271" lvl="1" indent="-347663">
              <a:buSzPct val="125000"/>
              <a:buFont typeface="Arial" panose="020B0604020202020204" pitchFamily="34" charset="0"/>
              <a:buChar char="•"/>
              <a:tabLst>
                <a:tab pos="347663" algn="l"/>
              </a:tabLst>
            </a:pPr>
            <a:r>
              <a:rPr lang="en-US" sz="2600" dirty="0" smtClean="0"/>
              <a:t>Focus </a:t>
            </a:r>
            <a:r>
              <a:rPr lang="en-US" sz="2600" dirty="0"/>
              <a:t>on immediate environment</a:t>
            </a:r>
          </a:p>
          <a:p>
            <a:pPr marL="347663" indent="-347663">
              <a:buSzPct val="125000"/>
              <a:buFont typeface="Arial" panose="020B0604020202020204" pitchFamily="34" charset="0"/>
              <a:buChar char="•"/>
              <a:tabLst>
                <a:tab pos="347663" algn="l"/>
              </a:tabLst>
            </a:pPr>
            <a:r>
              <a:rPr lang="en-US" sz="2800" dirty="0"/>
              <a:t>Imagery</a:t>
            </a:r>
          </a:p>
          <a:p>
            <a:pPr marL="347663" indent="-347663">
              <a:buSzPct val="125000"/>
              <a:buFont typeface="Arial" panose="020B0604020202020204" pitchFamily="34" charset="0"/>
              <a:buChar char="•"/>
              <a:tabLst>
                <a:tab pos="347663" algn="l"/>
              </a:tabLst>
            </a:pPr>
            <a:r>
              <a:rPr lang="en-US" sz="2800" dirty="0"/>
              <a:t>Breathing/ mindfulness meditation/ yoga</a:t>
            </a:r>
          </a:p>
          <a:p>
            <a:pPr marL="347663" indent="-347663">
              <a:buSzPct val="125000"/>
              <a:buFont typeface="Arial" panose="020B0604020202020204" pitchFamily="34" charset="0"/>
              <a:buChar char="•"/>
              <a:tabLst>
                <a:tab pos="347663" algn="l"/>
              </a:tabLst>
            </a:pPr>
            <a:r>
              <a:rPr lang="en-US" sz="2800" dirty="0"/>
              <a:t>Exercise/ experience with nature</a:t>
            </a:r>
          </a:p>
          <a:p>
            <a:pPr marL="347663" indent="-347663">
              <a:buSzPct val="125000"/>
              <a:buFont typeface="Arial" panose="020B0604020202020204" pitchFamily="34" charset="0"/>
              <a:buChar char="•"/>
              <a:tabLst>
                <a:tab pos="347663" algn="l"/>
              </a:tabLst>
            </a:pPr>
            <a:r>
              <a:rPr lang="en-US" sz="2800" dirty="0"/>
              <a:t>Teach about the brain &amp; senses &amp; how they react</a:t>
            </a:r>
          </a:p>
          <a:p>
            <a:pPr marL="347663" indent="-347663">
              <a:buSzPct val="125000"/>
              <a:buFont typeface="Arial" panose="020B0604020202020204" pitchFamily="34" charset="0"/>
              <a:buChar char="•"/>
              <a:tabLst>
                <a:tab pos="347663" algn="l"/>
              </a:tabLst>
            </a:pPr>
            <a:endParaRPr lang="en-US" dirty="0"/>
          </a:p>
        </p:txBody>
      </p:sp>
    </p:spTree>
    <p:extLst>
      <p:ext uri="{BB962C8B-B14F-4D97-AF65-F5344CB8AC3E}">
        <p14:creationId xmlns:p14="http://schemas.microsoft.com/office/powerpoint/2010/main" val="34984791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199"/>
            <a:ext cx="10058400" cy="1278467"/>
          </a:xfrm>
        </p:spPr>
        <p:txBody>
          <a:bodyPr/>
          <a:lstStyle/>
          <a:p>
            <a:r>
              <a:rPr lang="en-US" dirty="0" smtClean="0"/>
              <a:t>Here’s Some Recommendations</a:t>
            </a:r>
            <a:endParaRPr lang="en-US" dirty="0"/>
          </a:p>
        </p:txBody>
      </p:sp>
      <p:sp>
        <p:nvSpPr>
          <p:cNvPr id="4" name="Content Placeholder 3"/>
          <p:cNvSpPr>
            <a:spLocks noGrp="1"/>
          </p:cNvSpPr>
          <p:nvPr>
            <p:ph idx="1"/>
          </p:nvPr>
        </p:nvSpPr>
        <p:spPr>
          <a:xfrm>
            <a:off x="435429" y="2067076"/>
            <a:ext cx="11466285" cy="4310744"/>
          </a:xfrm>
        </p:spPr>
        <p:txBody>
          <a:bodyPr>
            <a:noAutofit/>
          </a:bodyPr>
          <a:lstStyle/>
          <a:p>
            <a:pPr marL="0" indent="0">
              <a:buNone/>
            </a:pPr>
            <a:r>
              <a:rPr lang="en-US" sz="2400" b="1" dirty="0" smtClean="0"/>
              <a:t>Oral-Sensory </a:t>
            </a:r>
            <a:r>
              <a:rPr lang="en-US" sz="2400" b="1" dirty="0"/>
              <a:t>Strategies</a:t>
            </a:r>
            <a:r>
              <a:rPr lang="en-US" sz="2400" dirty="0"/>
              <a:t>:  Chewing gum, biting your nails, eating snacks </a:t>
            </a:r>
          </a:p>
          <a:p>
            <a:pPr marL="0" indent="0">
              <a:buNone/>
            </a:pPr>
            <a:r>
              <a:rPr lang="en-US" sz="2400" b="1" dirty="0"/>
              <a:t>Movement Strategies</a:t>
            </a:r>
            <a:r>
              <a:rPr lang="en-US" sz="2400" dirty="0"/>
              <a:t>: Rocking in your chair,  going for a run,  bending over, dancing</a:t>
            </a:r>
          </a:p>
          <a:p>
            <a:pPr marL="0" indent="0">
              <a:buNone/>
            </a:pPr>
            <a:r>
              <a:rPr lang="en-US" sz="2400" b="1" dirty="0"/>
              <a:t>Touch Strategies</a:t>
            </a:r>
            <a:r>
              <a:rPr lang="en-US" sz="2400" dirty="0"/>
              <a:t>: Twirling your hair, squeezing a stress ball, holding something soft in your hand </a:t>
            </a:r>
          </a:p>
          <a:p>
            <a:pPr marL="0" indent="0">
              <a:buNone/>
            </a:pPr>
            <a:r>
              <a:rPr lang="en-US" sz="2400" b="1" dirty="0"/>
              <a:t>Auditory Strategies</a:t>
            </a:r>
            <a:r>
              <a:rPr lang="en-US" sz="2400" dirty="0"/>
              <a:t>:  Do you listen to a particular type of music or hum to yourself?  </a:t>
            </a:r>
          </a:p>
          <a:p>
            <a:pPr marL="0" indent="0">
              <a:buNone/>
            </a:pPr>
            <a:r>
              <a:rPr lang="en-US" sz="2400" b="1" dirty="0"/>
              <a:t>Visual Strategies: </a:t>
            </a:r>
            <a:r>
              <a:rPr lang="en-US" sz="2400" dirty="0"/>
              <a:t> Watching a fire or fish tank,  reading a book,  watching a lava lamp. </a:t>
            </a:r>
          </a:p>
        </p:txBody>
      </p:sp>
    </p:spTree>
    <p:extLst>
      <p:ext uri="{BB962C8B-B14F-4D97-AF65-F5344CB8AC3E}">
        <p14:creationId xmlns:p14="http://schemas.microsoft.com/office/powerpoint/2010/main" val="24675576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Sensory Strategies for Over-Responders</a:t>
            </a:r>
            <a:endParaRPr lang="en-US" sz="6600" dirty="0"/>
          </a:p>
        </p:txBody>
      </p:sp>
      <p:sp>
        <p:nvSpPr>
          <p:cNvPr id="5" name="Content Placeholder 4"/>
          <p:cNvSpPr>
            <a:spLocks noGrp="1"/>
          </p:cNvSpPr>
          <p:nvPr>
            <p:ph sz="half" idx="1"/>
          </p:nvPr>
        </p:nvSpPr>
        <p:spPr>
          <a:xfrm>
            <a:off x="682544" y="2443922"/>
            <a:ext cx="5212080" cy="3983280"/>
          </a:xfrm>
        </p:spPr>
        <p:txBody>
          <a:bodyPr>
            <a:normAutofit/>
          </a:bodyPr>
          <a:lstStyle/>
          <a:p>
            <a:pPr marL="347663" indent="-347663">
              <a:buSzPct val="125000"/>
              <a:buFont typeface="Arial" panose="020B0604020202020204" pitchFamily="34" charset="0"/>
              <a:buChar char="•"/>
            </a:pPr>
            <a:r>
              <a:rPr lang="en-US" sz="2400" dirty="0" smtClean="0"/>
              <a:t>“Slow and Low” </a:t>
            </a:r>
            <a:r>
              <a:rPr lang="en-US" sz="2400" dirty="0"/>
              <a:t> </a:t>
            </a:r>
            <a:r>
              <a:rPr lang="en-US" sz="2400" dirty="0" smtClean="0"/>
              <a:t>activities - relaxation, coloring</a:t>
            </a:r>
          </a:p>
          <a:p>
            <a:pPr marL="347663" indent="-347663">
              <a:buSzPct val="125000"/>
              <a:buFont typeface="Arial" panose="020B0604020202020204" pitchFamily="34" charset="0"/>
              <a:buChar char="•"/>
            </a:pPr>
            <a:r>
              <a:rPr lang="en-US" sz="2400" dirty="0"/>
              <a:t>Heavy work activities</a:t>
            </a:r>
          </a:p>
          <a:p>
            <a:pPr marL="347663" indent="-347663">
              <a:buSzPct val="125000"/>
              <a:buFont typeface="Arial" panose="020B0604020202020204" pitchFamily="34" charset="0"/>
              <a:buChar char="•"/>
            </a:pPr>
            <a:r>
              <a:rPr lang="en-US" sz="2400" dirty="0" smtClean="0"/>
              <a:t>Rhythmic </a:t>
            </a:r>
            <a:r>
              <a:rPr lang="en-US" sz="2400" dirty="0"/>
              <a:t>head to toe </a:t>
            </a:r>
            <a:r>
              <a:rPr lang="en-US" sz="2400" dirty="0" smtClean="0"/>
              <a:t>movement - </a:t>
            </a:r>
            <a:r>
              <a:rPr lang="en-US" sz="2400" dirty="0"/>
              <a:t>rocking, yoga</a:t>
            </a:r>
          </a:p>
          <a:p>
            <a:pPr marL="347663" indent="-347663">
              <a:buSzPct val="125000"/>
              <a:buFont typeface="Arial" panose="020B0604020202020204" pitchFamily="34" charset="0"/>
              <a:buChar char="•"/>
            </a:pPr>
            <a:r>
              <a:rPr lang="en-US" sz="2400" dirty="0"/>
              <a:t>Repetitive activities</a:t>
            </a:r>
          </a:p>
          <a:p>
            <a:pPr marL="347663" indent="-347663">
              <a:buSzPct val="125000"/>
              <a:buFont typeface="Arial" panose="020B0604020202020204" pitchFamily="34" charset="0"/>
              <a:buChar char="•"/>
            </a:pPr>
            <a:endParaRPr lang="en-US" sz="2400" dirty="0"/>
          </a:p>
        </p:txBody>
      </p:sp>
      <p:sp>
        <p:nvSpPr>
          <p:cNvPr id="6" name="Content Placeholder 5"/>
          <p:cNvSpPr>
            <a:spLocks noGrp="1"/>
          </p:cNvSpPr>
          <p:nvPr>
            <p:ph sz="half" idx="2"/>
          </p:nvPr>
        </p:nvSpPr>
        <p:spPr>
          <a:xfrm>
            <a:off x="6755469" y="2431900"/>
            <a:ext cx="5212080" cy="3403124"/>
          </a:xfrm>
        </p:spPr>
        <p:txBody>
          <a:bodyPr>
            <a:noAutofit/>
          </a:bodyPr>
          <a:lstStyle/>
          <a:p>
            <a:pPr marL="347663" indent="-347663">
              <a:buSzPct val="125000"/>
              <a:buFont typeface="Arial" panose="020B0604020202020204" pitchFamily="34" charset="0"/>
              <a:buChar char="•"/>
            </a:pPr>
            <a:r>
              <a:rPr lang="en-US" sz="2400" dirty="0"/>
              <a:t>Calm yourself</a:t>
            </a:r>
          </a:p>
          <a:p>
            <a:pPr marL="347663" indent="-347663">
              <a:buSzPct val="125000"/>
              <a:buFont typeface="Arial" panose="020B0604020202020204" pitchFamily="34" charset="0"/>
              <a:buChar char="•"/>
            </a:pPr>
            <a:r>
              <a:rPr lang="en-US" sz="2400" dirty="0" smtClean="0"/>
              <a:t>Warning </a:t>
            </a:r>
            <a:r>
              <a:rPr lang="en-US" sz="2400" dirty="0"/>
              <a:t>about transitions &amp; future events-no surprises</a:t>
            </a:r>
          </a:p>
          <a:p>
            <a:pPr marL="347663" indent="-347663">
              <a:buSzPct val="125000"/>
              <a:buFont typeface="Arial" panose="020B0604020202020204" pitchFamily="34" charset="0"/>
              <a:buChar char="•"/>
            </a:pPr>
            <a:r>
              <a:rPr lang="en-US" sz="2400" dirty="0" smtClean="0"/>
              <a:t>Environmental strategies-physically comfortable, water, snacks, low light</a:t>
            </a:r>
            <a:endParaRPr lang="en-US" sz="2400" dirty="0"/>
          </a:p>
        </p:txBody>
      </p:sp>
    </p:spTree>
    <p:extLst>
      <p:ext uri="{BB962C8B-B14F-4D97-AF65-F5344CB8AC3E}">
        <p14:creationId xmlns:p14="http://schemas.microsoft.com/office/powerpoint/2010/main" val="27124483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Sensory Strategies for Under-Responders</a:t>
            </a:r>
            <a:endParaRPr lang="en-US" sz="6600" dirty="0"/>
          </a:p>
        </p:txBody>
      </p:sp>
      <p:sp>
        <p:nvSpPr>
          <p:cNvPr id="3" name="Content Placeholder 2"/>
          <p:cNvSpPr>
            <a:spLocks noGrp="1"/>
          </p:cNvSpPr>
          <p:nvPr>
            <p:ph idx="1"/>
          </p:nvPr>
        </p:nvSpPr>
        <p:spPr>
          <a:xfrm>
            <a:off x="1066800" y="2498103"/>
            <a:ext cx="10058400" cy="3628060"/>
          </a:xfrm>
        </p:spPr>
        <p:txBody>
          <a:bodyPr>
            <a:noAutofit/>
          </a:bodyPr>
          <a:lstStyle/>
          <a:p>
            <a:pPr marL="347663" indent="-347663">
              <a:buSzPct val="125000"/>
              <a:buFont typeface="Arial" panose="020B0604020202020204" pitchFamily="34" charset="0"/>
              <a:buChar char="•"/>
            </a:pPr>
            <a:r>
              <a:rPr lang="en-US" sz="2400" dirty="0"/>
              <a:t>Use alerting, fast or intense sensory inputs </a:t>
            </a:r>
          </a:p>
          <a:p>
            <a:pPr marL="347663" indent="-347663">
              <a:buSzPct val="125000"/>
              <a:buFont typeface="Arial" panose="020B0604020202020204" pitchFamily="34" charset="0"/>
              <a:buChar char="•"/>
            </a:pPr>
            <a:r>
              <a:rPr lang="en-US" sz="2400" dirty="0"/>
              <a:t>Use stimulation of taste and smell – sour,  hot, mint, aroma bracelets</a:t>
            </a:r>
          </a:p>
          <a:p>
            <a:pPr marL="347663" indent="-347663">
              <a:buSzPct val="125000"/>
              <a:buFont typeface="Arial" panose="020B0604020202020204" pitchFamily="34" charset="0"/>
              <a:buChar char="•"/>
            </a:pPr>
            <a:r>
              <a:rPr lang="en-US" sz="2400" dirty="0"/>
              <a:t>Find and tap into the child’s motivation-incentives</a:t>
            </a:r>
          </a:p>
          <a:p>
            <a:pPr marL="347663" indent="-347663">
              <a:buSzPct val="125000"/>
              <a:buFont typeface="Arial" panose="020B0604020202020204" pitchFamily="34" charset="0"/>
              <a:buChar char="•"/>
            </a:pPr>
            <a:r>
              <a:rPr lang="en-US" sz="2400" dirty="0"/>
              <a:t>Use color  to enhance attention</a:t>
            </a:r>
          </a:p>
          <a:p>
            <a:pPr marL="347663" indent="-347663">
              <a:buSzPct val="125000"/>
              <a:buFont typeface="Arial" panose="020B0604020202020204" pitchFamily="34" charset="0"/>
              <a:buChar char="•"/>
            </a:pPr>
            <a:r>
              <a:rPr lang="en-US" sz="2400" dirty="0"/>
              <a:t>Toys (like </a:t>
            </a:r>
            <a:r>
              <a:rPr lang="en-US" sz="2400" dirty="0" smtClean="0"/>
              <a:t>Slinkys </a:t>
            </a:r>
            <a:r>
              <a:rPr lang="en-US" sz="2400" dirty="0"/>
              <a:t>or other fidgets)</a:t>
            </a:r>
          </a:p>
          <a:p>
            <a:pPr marL="347663" indent="-347663">
              <a:buSzPct val="125000"/>
              <a:buFont typeface="Arial" panose="020B0604020202020204" pitchFamily="34" charset="0"/>
              <a:buChar char="•"/>
            </a:pPr>
            <a:r>
              <a:rPr lang="en-US" sz="2400" dirty="0"/>
              <a:t>Pencils, etc. </a:t>
            </a:r>
          </a:p>
          <a:p>
            <a:pPr marL="347663" indent="-347663">
              <a:buSzPct val="125000"/>
              <a:buFont typeface="Arial" panose="020B0604020202020204" pitchFamily="34" charset="0"/>
              <a:buChar char="•"/>
            </a:pPr>
            <a:r>
              <a:rPr lang="en-US" sz="2400" dirty="0"/>
              <a:t>Physical activities- stretches, toe tapping, blinking, figure 8</a:t>
            </a:r>
          </a:p>
          <a:p>
            <a:pPr marL="347663" indent="-347663">
              <a:buSzPct val="125000"/>
              <a:buFont typeface="Arial" panose="020B0604020202020204" pitchFamily="34" charset="0"/>
              <a:buChar char="•"/>
            </a:pPr>
            <a:endParaRPr lang="en-US" sz="2400" dirty="0"/>
          </a:p>
        </p:txBody>
      </p:sp>
    </p:spTree>
    <p:extLst>
      <p:ext uri="{BB962C8B-B14F-4D97-AF65-F5344CB8AC3E}">
        <p14:creationId xmlns:p14="http://schemas.microsoft.com/office/powerpoint/2010/main" val="2276387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Strategies For Sensory Seekers (Cravers)</a:t>
            </a:r>
            <a:endParaRPr lang="en-US" sz="6600" dirty="0"/>
          </a:p>
        </p:txBody>
      </p:sp>
      <p:sp>
        <p:nvSpPr>
          <p:cNvPr id="3" name="Content Placeholder 2"/>
          <p:cNvSpPr>
            <a:spLocks noGrp="1"/>
          </p:cNvSpPr>
          <p:nvPr>
            <p:ph idx="1"/>
          </p:nvPr>
        </p:nvSpPr>
        <p:spPr>
          <a:xfrm>
            <a:off x="1066800" y="2592719"/>
            <a:ext cx="10058400" cy="3588307"/>
          </a:xfrm>
        </p:spPr>
        <p:txBody>
          <a:bodyPr>
            <a:normAutofit/>
          </a:bodyPr>
          <a:lstStyle/>
          <a:p>
            <a:pPr marL="347663" indent="-347663">
              <a:buSzPct val="125000"/>
              <a:buFont typeface="Arial" panose="020B0604020202020204" pitchFamily="34" charset="0"/>
              <a:buChar char="•"/>
            </a:pPr>
            <a:r>
              <a:rPr lang="en-US" sz="2400" dirty="0"/>
              <a:t>Use  tactile, smell, taste &amp; vision</a:t>
            </a:r>
          </a:p>
          <a:p>
            <a:pPr marL="347663" indent="-347663">
              <a:buSzPct val="125000"/>
              <a:buFont typeface="Arial" panose="020B0604020202020204" pitchFamily="34" charset="0"/>
              <a:buChar char="•"/>
            </a:pPr>
            <a:r>
              <a:rPr lang="en-US" sz="2400" dirty="0"/>
              <a:t>Create organized movement experiences – goal directed and purposeful</a:t>
            </a:r>
          </a:p>
          <a:p>
            <a:pPr marL="347663" indent="-347663">
              <a:buSzPct val="125000"/>
              <a:buFont typeface="Arial" panose="020B0604020202020204" pitchFamily="34" charset="0"/>
              <a:buChar char="•"/>
            </a:pPr>
            <a:r>
              <a:rPr lang="en-US" sz="2400" dirty="0"/>
              <a:t>Involve the child in purposeful heavy work tasks (moving desks)</a:t>
            </a:r>
          </a:p>
          <a:p>
            <a:pPr marL="347663" indent="-347663">
              <a:buSzPct val="125000"/>
              <a:buFont typeface="Arial" panose="020B0604020202020204" pitchFamily="34" charset="0"/>
              <a:buChar char="•"/>
            </a:pPr>
            <a:r>
              <a:rPr lang="en-US" sz="2400" dirty="0"/>
              <a:t>Environmental modifications – fidgets, Velcro on desk</a:t>
            </a:r>
          </a:p>
        </p:txBody>
      </p:sp>
    </p:spTree>
    <p:extLst>
      <p:ext uri="{BB962C8B-B14F-4D97-AF65-F5344CB8AC3E}">
        <p14:creationId xmlns:p14="http://schemas.microsoft.com/office/powerpoint/2010/main" val="20388329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32555"/>
            <a:ext cx="10058400" cy="1411941"/>
          </a:xfrm>
        </p:spPr>
        <p:txBody>
          <a:bodyPr>
            <a:normAutofit/>
          </a:bodyPr>
          <a:lstStyle/>
          <a:p>
            <a:r>
              <a:rPr lang="en-US" dirty="0" smtClean="0">
                <a:solidFill>
                  <a:schemeClr val="tx1"/>
                </a:solidFill>
              </a:rPr>
              <a:t>Next Step Up: Relate</a:t>
            </a:r>
            <a:endParaRPr lang="en-US" dirty="0">
              <a:solidFill>
                <a:schemeClr val="tx1"/>
              </a:solidFill>
            </a:endParaRPr>
          </a:p>
        </p:txBody>
      </p:sp>
      <p:sp>
        <p:nvSpPr>
          <p:cNvPr id="3" name="Content Placeholder 2"/>
          <p:cNvSpPr>
            <a:spLocks noGrp="1"/>
          </p:cNvSpPr>
          <p:nvPr>
            <p:ph idx="1"/>
          </p:nvPr>
        </p:nvSpPr>
        <p:spPr>
          <a:xfrm>
            <a:off x="3262100" y="3464223"/>
            <a:ext cx="6936927" cy="701379"/>
          </a:xfrm>
        </p:spPr>
        <p:txBody>
          <a:bodyPr>
            <a:normAutofit/>
          </a:bodyPr>
          <a:lstStyle/>
          <a:p>
            <a:pPr marL="0" indent="0">
              <a:buNone/>
            </a:pPr>
            <a:endParaRPr lang="en-US" dirty="0" smtClean="0"/>
          </a:p>
          <a:p>
            <a:endParaRPr lang="en-US" dirty="0"/>
          </a:p>
        </p:txBody>
      </p:sp>
      <p:sp>
        <p:nvSpPr>
          <p:cNvPr id="9" name="TextBox 8"/>
          <p:cNvSpPr txBox="1"/>
          <p:nvPr/>
        </p:nvSpPr>
        <p:spPr>
          <a:xfrm>
            <a:off x="1066800" y="2696066"/>
            <a:ext cx="10058400" cy="2246769"/>
          </a:xfrm>
          <a:prstGeom prst="rect">
            <a:avLst/>
          </a:prstGeom>
          <a:noFill/>
        </p:spPr>
        <p:txBody>
          <a:bodyPr wrap="square" rtlCol="0">
            <a:spAutoFit/>
          </a:bodyPr>
          <a:lstStyle/>
          <a:p>
            <a:pPr marL="342900" indent="-342900">
              <a:buClr>
                <a:srgbClr val="159CE4"/>
              </a:buClr>
              <a:buSzPct val="125000"/>
              <a:buFont typeface="Arial"/>
              <a:buChar char="•"/>
            </a:pPr>
            <a:r>
              <a:rPr lang="en-US" sz="2800" dirty="0" smtClean="0">
                <a:solidFill>
                  <a:schemeClr val="tx2"/>
                </a:solidFill>
                <a:latin typeface="Calibri" charset="0"/>
              </a:rPr>
              <a:t>The </a:t>
            </a:r>
            <a:r>
              <a:rPr lang="en-US" sz="2800" dirty="0">
                <a:solidFill>
                  <a:schemeClr val="tx2"/>
                </a:solidFill>
                <a:latin typeface="Calibri" charset="0"/>
              </a:rPr>
              <a:t>connection between youth who have experienced trauma and adults is essential to the healing </a:t>
            </a:r>
            <a:r>
              <a:rPr lang="en-US" sz="2800" dirty="0" smtClean="0">
                <a:solidFill>
                  <a:schemeClr val="tx2"/>
                </a:solidFill>
                <a:latin typeface="Calibri" charset="0"/>
              </a:rPr>
              <a:t>process</a:t>
            </a:r>
            <a:endParaRPr lang="en-US" sz="2800" dirty="0">
              <a:solidFill>
                <a:schemeClr val="tx2"/>
              </a:solidFill>
              <a:latin typeface="Calibri" charset="0"/>
            </a:endParaRPr>
          </a:p>
          <a:p>
            <a:pPr marL="342900" indent="-342900">
              <a:buClr>
                <a:srgbClr val="159CE4"/>
              </a:buClr>
              <a:buSzPct val="125000"/>
              <a:buFont typeface="Arial"/>
              <a:buChar char="•"/>
            </a:pPr>
            <a:r>
              <a:rPr lang="en-US" sz="2800" dirty="0">
                <a:solidFill>
                  <a:schemeClr val="tx2"/>
                </a:solidFill>
                <a:latin typeface="Calibri" charset="0"/>
              </a:rPr>
              <a:t>The brains of children who have experienced trauma may have learned to associate adults with negative </a:t>
            </a:r>
            <a:r>
              <a:rPr lang="en-US" sz="2800" dirty="0" smtClean="0">
                <a:solidFill>
                  <a:schemeClr val="tx2"/>
                </a:solidFill>
                <a:latin typeface="Calibri" charset="0"/>
              </a:rPr>
              <a:t>emotions</a:t>
            </a:r>
            <a:endParaRPr lang="en-US" sz="2800" dirty="0">
              <a:solidFill>
                <a:schemeClr val="tx2"/>
              </a:solidFill>
              <a:latin typeface="Calibri" charset="0"/>
            </a:endParaRPr>
          </a:p>
          <a:p>
            <a:pPr marL="342900" indent="-342900">
              <a:buClr>
                <a:srgbClr val="159CE4"/>
              </a:buClr>
              <a:buSzPct val="125000"/>
              <a:buFont typeface="Arial"/>
              <a:buChar char="•"/>
            </a:pPr>
            <a:r>
              <a:rPr lang="en-US" sz="2800" dirty="0">
                <a:solidFill>
                  <a:schemeClr val="tx2"/>
                </a:solidFill>
                <a:latin typeface="Calibri" charset="0"/>
              </a:rPr>
              <a:t>Youth benefit from positive interactions with adults</a:t>
            </a:r>
          </a:p>
        </p:txBody>
      </p:sp>
    </p:spTree>
    <p:extLst>
      <p:ext uri="{BB962C8B-B14F-4D97-AF65-F5344CB8AC3E}">
        <p14:creationId xmlns:p14="http://schemas.microsoft.com/office/powerpoint/2010/main" val="33095043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9"/>
            <a:ext cx="10058400" cy="1469494"/>
          </a:xfrm>
        </p:spPr>
        <p:txBody>
          <a:bodyPr/>
          <a:lstStyle/>
          <a:p>
            <a:r>
              <a:rPr lang="en-US" dirty="0" smtClean="0">
                <a:solidFill>
                  <a:schemeClr val="tx1"/>
                </a:solidFill>
              </a:rPr>
              <a:t>Relate</a:t>
            </a:r>
            <a:endParaRPr lang="en-US" dirty="0">
              <a:solidFill>
                <a:schemeClr val="tx1"/>
              </a:solidFill>
            </a:endParaRPr>
          </a:p>
        </p:txBody>
      </p:sp>
      <p:sp>
        <p:nvSpPr>
          <p:cNvPr id="3" name="Content Placeholder 2"/>
          <p:cNvSpPr>
            <a:spLocks noGrp="1"/>
          </p:cNvSpPr>
          <p:nvPr>
            <p:ph idx="1"/>
          </p:nvPr>
        </p:nvSpPr>
        <p:spPr>
          <a:xfrm>
            <a:off x="1066800" y="2545237"/>
            <a:ext cx="10058400" cy="4109563"/>
          </a:xfrm>
        </p:spPr>
        <p:txBody>
          <a:bodyPr>
            <a:normAutofit/>
          </a:bodyPr>
          <a:lstStyle/>
          <a:p>
            <a:pPr marL="0" indent="0">
              <a:buNone/>
            </a:pPr>
            <a:r>
              <a:rPr lang="en-US" sz="2800" dirty="0" smtClean="0"/>
              <a:t>First regulate with the youth, then Relate:</a:t>
            </a:r>
          </a:p>
          <a:p>
            <a:pPr marL="347663" lvl="1" indent="-347663">
              <a:buSzPct val="125000"/>
              <a:buFont typeface="Arial" panose="020B0604020202020204" pitchFamily="34" charset="0"/>
              <a:buChar char="•"/>
            </a:pPr>
            <a:r>
              <a:rPr lang="en-US" sz="2400" dirty="0"/>
              <a:t>T</a:t>
            </a:r>
            <a:r>
              <a:rPr lang="en-US" sz="2400" dirty="0" smtClean="0"/>
              <a:t>one </a:t>
            </a:r>
            <a:r>
              <a:rPr lang="en-US" sz="2400" dirty="0"/>
              <a:t>of voice and </a:t>
            </a:r>
            <a:r>
              <a:rPr lang="en-US" sz="2400" dirty="0" smtClean="0"/>
              <a:t>volume?</a:t>
            </a:r>
            <a:endParaRPr lang="en-US" sz="2400" dirty="0"/>
          </a:p>
          <a:p>
            <a:pPr marL="347663" lvl="1" indent="-347663">
              <a:buSzPct val="125000"/>
              <a:buFont typeface="Arial" panose="020B0604020202020204" pitchFamily="34" charset="0"/>
              <a:buChar char="•"/>
            </a:pPr>
            <a:r>
              <a:rPr lang="en-US" sz="2400" dirty="0" smtClean="0"/>
              <a:t>Youth’s relational needs? What </a:t>
            </a:r>
            <a:r>
              <a:rPr lang="en-US" sz="2400" dirty="0"/>
              <a:t>communication modes will support </a:t>
            </a:r>
            <a:r>
              <a:rPr lang="en-US" sz="2400" dirty="0" smtClean="0"/>
              <a:t>them in </a:t>
            </a:r>
            <a:r>
              <a:rPr lang="en-US" sz="2400" dirty="0"/>
              <a:t>this moment? </a:t>
            </a:r>
            <a:endParaRPr lang="en-US" sz="2400" dirty="0" smtClean="0"/>
          </a:p>
          <a:p>
            <a:pPr marL="347663" lvl="1" indent="-347663">
              <a:buSzPct val="125000"/>
              <a:buFont typeface="Arial" panose="020B0604020202020204" pitchFamily="34" charset="0"/>
              <a:buChar char="•"/>
            </a:pPr>
            <a:r>
              <a:rPr lang="en-US" sz="2400" dirty="0" smtClean="0"/>
              <a:t>Body </a:t>
            </a:r>
            <a:r>
              <a:rPr lang="en-US" sz="2400" dirty="0"/>
              <a:t>language </a:t>
            </a:r>
            <a:r>
              <a:rPr lang="en-US" sz="2400" dirty="0" smtClean="0"/>
              <a:t>to </a:t>
            </a:r>
            <a:r>
              <a:rPr lang="en-US" sz="2400" dirty="0"/>
              <a:t>support a relationship</a:t>
            </a:r>
            <a:r>
              <a:rPr lang="en-US" sz="2400" dirty="0" smtClean="0"/>
              <a:t>?</a:t>
            </a:r>
          </a:p>
          <a:p>
            <a:pPr marL="347663" lvl="1" indent="-347663">
              <a:buSzPct val="125000"/>
              <a:buFont typeface="Arial" panose="020B0604020202020204" pitchFamily="34" charset="0"/>
              <a:buChar char="•"/>
            </a:pPr>
            <a:r>
              <a:rPr lang="en-US" sz="2400" dirty="0" smtClean="0"/>
              <a:t>Positive communication</a:t>
            </a:r>
          </a:p>
          <a:p>
            <a:pPr marL="347663" lvl="1" indent="-347663">
              <a:buSzPct val="125000"/>
              <a:buFont typeface="Arial" panose="020B0604020202020204" pitchFamily="34" charset="0"/>
              <a:buChar char="•"/>
            </a:pPr>
            <a:r>
              <a:rPr lang="en-US" sz="2400" dirty="0" smtClean="0"/>
              <a:t>Listen without trying to solve</a:t>
            </a:r>
          </a:p>
          <a:p>
            <a:pPr marL="347663" lvl="1" indent="-347663">
              <a:buSzPct val="125000"/>
              <a:buFont typeface="Arial" panose="020B0604020202020204" pitchFamily="34" charset="0"/>
              <a:buChar char="•"/>
            </a:pPr>
            <a:r>
              <a:rPr lang="en-US" sz="2400" dirty="0" smtClean="0"/>
              <a:t>Avoid trying to make it better</a:t>
            </a:r>
            <a:endParaRPr lang="en-US" sz="2400" dirty="0"/>
          </a:p>
        </p:txBody>
      </p:sp>
    </p:spTree>
    <p:extLst>
      <p:ext uri="{BB962C8B-B14F-4D97-AF65-F5344CB8AC3E}">
        <p14:creationId xmlns:p14="http://schemas.microsoft.com/office/powerpoint/2010/main" val="37339468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929467"/>
            <a:ext cx="10972800" cy="1902968"/>
          </a:xfrm>
        </p:spPr>
        <p:txBody>
          <a:bodyPr>
            <a:noAutofit/>
          </a:bodyPr>
          <a:lstStyle/>
          <a:p>
            <a:pPr marL="0" indent="0">
              <a:buNone/>
            </a:pPr>
            <a:r>
              <a:rPr lang="en-US" sz="3200" i="1" dirty="0"/>
              <a:t>Trauma is an </a:t>
            </a:r>
            <a:r>
              <a:rPr lang="en-US" sz="3200" b="1" i="1" dirty="0">
                <a:solidFill>
                  <a:schemeClr val="accent1">
                    <a:lumMod val="75000"/>
                  </a:schemeClr>
                </a:solidFill>
              </a:rPr>
              <a:t>event</a:t>
            </a:r>
            <a:r>
              <a:rPr lang="en-US" sz="3200" i="1" dirty="0"/>
              <a:t>, series of events, or set of circumstances that is </a:t>
            </a:r>
            <a:r>
              <a:rPr lang="en-US" sz="3200" b="1" i="1" dirty="0">
                <a:solidFill>
                  <a:schemeClr val="accent1">
                    <a:lumMod val="75000"/>
                  </a:schemeClr>
                </a:solidFill>
              </a:rPr>
              <a:t>experienced</a:t>
            </a:r>
            <a:r>
              <a:rPr lang="en-US" sz="3200" i="1" dirty="0">
                <a:solidFill>
                  <a:schemeClr val="accent1">
                    <a:lumMod val="75000"/>
                  </a:schemeClr>
                </a:solidFill>
              </a:rPr>
              <a:t> </a:t>
            </a:r>
            <a:r>
              <a:rPr lang="en-US" sz="3200" i="1" dirty="0"/>
              <a:t>by an individual as physically or emotionally harmful or threatening and has lasting adverse </a:t>
            </a:r>
            <a:r>
              <a:rPr lang="en-US" sz="3200" b="1" i="1" dirty="0">
                <a:solidFill>
                  <a:schemeClr val="accent1">
                    <a:lumMod val="75000"/>
                  </a:schemeClr>
                </a:solidFill>
              </a:rPr>
              <a:t>effects</a:t>
            </a:r>
            <a:r>
              <a:rPr lang="en-US" sz="3200" i="1" dirty="0">
                <a:solidFill>
                  <a:schemeClr val="accent1">
                    <a:lumMod val="75000"/>
                  </a:schemeClr>
                </a:solidFill>
              </a:rPr>
              <a:t> </a:t>
            </a:r>
            <a:r>
              <a:rPr lang="en-US" sz="3200" i="1" dirty="0"/>
              <a:t>on the individual's functioning and physical, social, emotional, or spiritual well-being</a:t>
            </a:r>
            <a:r>
              <a:rPr lang="en-US" sz="3200" i="1" dirty="0" smtClean="0"/>
              <a:t>.</a:t>
            </a:r>
            <a:endParaRPr lang="en-US" sz="3200" i="1" dirty="0"/>
          </a:p>
        </p:txBody>
      </p:sp>
      <p:sp>
        <p:nvSpPr>
          <p:cNvPr id="4" name="Rectangle 3"/>
          <p:cNvSpPr/>
          <p:nvPr/>
        </p:nvSpPr>
        <p:spPr>
          <a:xfrm>
            <a:off x="5210629" y="6439449"/>
            <a:ext cx="1770741" cy="338554"/>
          </a:xfrm>
          <a:prstGeom prst="rect">
            <a:avLst/>
          </a:prstGeom>
        </p:spPr>
        <p:txBody>
          <a:bodyPr wrap="none">
            <a:spAutoFit/>
          </a:bodyPr>
          <a:lstStyle/>
          <a:p>
            <a:pPr algn="ctr"/>
            <a:r>
              <a:rPr lang="en-US" sz="1600" i="1" dirty="0">
                <a:solidFill>
                  <a:schemeClr val="bg1"/>
                </a:solidFill>
              </a:rPr>
              <a:t>www.SAMHSA.gov</a:t>
            </a:r>
            <a:endParaRPr lang="en-US" sz="1600" dirty="0">
              <a:solidFill>
                <a:schemeClr val="bg1"/>
              </a:solidFill>
            </a:endParaRPr>
          </a:p>
        </p:txBody>
      </p:sp>
      <p:sp>
        <p:nvSpPr>
          <p:cNvPr id="6" name="Title 5"/>
          <p:cNvSpPr>
            <a:spLocks noGrp="1"/>
          </p:cNvSpPr>
          <p:nvPr>
            <p:ph type="title"/>
          </p:nvPr>
        </p:nvSpPr>
        <p:spPr>
          <a:xfrm>
            <a:off x="1066800" y="286603"/>
            <a:ext cx="10058400" cy="1450757"/>
          </a:xfrm>
        </p:spPr>
        <p:txBody>
          <a:bodyPr/>
          <a:lstStyle/>
          <a:p>
            <a:r>
              <a:rPr lang="en-US" dirty="0">
                <a:solidFill>
                  <a:schemeClr val="tx1"/>
                </a:solidFill>
              </a:rPr>
              <a:t>Defining Trauma (</a:t>
            </a:r>
            <a:r>
              <a:rPr lang="en-US" b="1" dirty="0">
                <a:solidFill>
                  <a:schemeClr val="tx1"/>
                </a:solidFill>
              </a:rPr>
              <a:t>3Es)</a:t>
            </a:r>
            <a:endParaRPr lang="en-US" dirty="0"/>
          </a:p>
        </p:txBody>
      </p:sp>
    </p:spTree>
    <p:extLst>
      <p:ext uri="{BB962C8B-B14F-4D97-AF65-F5344CB8AC3E}">
        <p14:creationId xmlns:p14="http://schemas.microsoft.com/office/powerpoint/2010/main" val="12120174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48343"/>
            <a:ext cx="10058400" cy="1395790"/>
          </a:xfrm>
        </p:spPr>
        <p:txBody>
          <a:bodyPr>
            <a:normAutofit/>
          </a:bodyPr>
          <a:lstStyle/>
          <a:p>
            <a:r>
              <a:rPr lang="en-US" sz="4400" b="1" dirty="0" smtClean="0">
                <a:solidFill>
                  <a:schemeClr val="tx1"/>
                </a:solidFill>
              </a:rPr>
              <a:t>Relate</a:t>
            </a:r>
            <a:r>
              <a:rPr lang="en-US" sz="4400" b="1" dirty="0">
                <a:solidFill>
                  <a:schemeClr val="tx1"/>
                </a:solidFill>
              </a:rPr>
              <a:t>:</a:t>
            </a:r>
            <a:r>
              <a:rPr lang="en-US" sz="4900" dirty="0">
                <a:solidFill>
                  <a:schemeClr val="tx1"/>
                </a:solidFill>
              </a:rPr>
              <a:t/>
            </a:r>
            <a:br>
              <a:rPr lang="en-US" sz="4900" dirty="0">
                <a:solidFill>
                  <a:schemeClr val="tx1"/>
                </a:solidFill>
              </a:rPr>
            </a:br>
            <a:r>
              <a:rPr lang="en-US" sz="3600" dirty="0">
                <a:solidFill>
                  <a:schemeClr val="tx1"/>
                </a:solidFill>
              </a:rPr>
              <a:t>Build Empathy with </a:t>
            </a:r>
            <a:r>
              <a:rPr lang="en-US" sz="3600" dirty="0" smtClean="0">
                <a:solidFill>
                  <a:schemeClr val="tx1"/>
                </a:solidFill>
              </a:rPr>
              <a:t>Youth</a:t>
            </a:r>
            <a:endParaRPr lang="en-US" dirty="0">
              <a:solidFill>
                <a:schemeClr val="tx1"/>
              </a:solidFill>
            </a:endParaRPr>
          </a:p>
        </p:txBody>
      </p:sp>
      <p:sp>
        <p:nvSpPr>
          <p:cNvPr id="3" name="Content Placeholder 2"/>
          <p:cNvSpPr>
            <a:spLocks noGrp="1"/>
          </p:cNvSpPr>
          <p:nvPr>
            <p:ph idx="1"/>
          </p:nvPr>
        </p:nvSpPr>
        <p:spPr>
          <a:xfrm>
            <a:off x="1066800" y="2092656"/>
            <a:ext cx="10058400" cy="4230985"/>
          </a:xfrm>
        </p:spPr>
        <p:txBody>
          <a:bodyPr>
            <a:noAutofit/>
          </a:bodyPr>
          <a:lstStyle/>
          <a:p>
            <a:pPr marL="347663" indent="-347663">
              <a:buSzPct val="125000"/>
              <a:buFont typeface="Arial" panose="020B0604020202020204" pitchFamily="34" charset="0"/>
              <a:buChar char="•"/>
            </a:pPr>
            <a:r>
              <a:rPr lang="en-US" sz="2800" dirty="0"/>
              <a:t>REFRAME</a:t>
            </a:r>
            <a:r>
              <a:rPr lang="en-US" sz="2800" dirty="0">
                <a:solidFill>
                  <a:srgbClr val="000000"/>
                </a:solidFill>
              </a:rPr>
              <a:t>:</a:t>
            </a:r>
            <a:r>
              <a:rPr lang="en-US" sz="2800" b="1" dirty="0">
                <a:solidFill>
                  <a:srgbClr val="660066"/>
                </a:solidFill>
              </a:rPr>
              <a:t> </a:t>
            </a:r>
            <a:r>
              <a:rPr lang="en-US" sz="2800" b="1" i="1" dirty="0">
                <a:solidFill>
                  <a:schemeClr val="accent1"/>
                </a:solidFill>
              </a:rPr>
              <a:t>“What happened to you?”</a:t>
            </a:r>
            <a:r>
              <a:rPr lang="en-US" sz="2800" b="1" i="1" dirty="0">
                <a:solidFill>
                  <a:srgbClr val="660066"/>
                </a:solidFill>
              </a:rPr>
              <a:t> </a:t>
            </a:r>
            <a:r>
              <a:rPr lang="en-US" sz="2800" dirty="0"/>
              <a:t>not, “What’s wrong with you</a:t>
            </a:r>
            <a:r>
              <a:rPr lang="en-US" sz="2800" dirty="0" smtClean="0"/>
              <a:t>?”</a:t>
            </a:r>
            <a:endParaRPr lang="en-US" sz="2800" dirty="0"/>
          </a:p>
          <a:p>
            <a:pPr marL="347663" indent="-347663">
              <a:buSzPct val="125000"/>
              <a:buFont typeface="Arial" panose="020B0604020202020204" pitchFamily="34" charset="0"/>
              <a:buChar char="•"/>
            </a:pPr>
            <a:r>
              <a:rPr lang="en-US" sz="2800" dirty="0"/>
              <a:t>REFRAME: </a:t>
            </a:r>
            <a:r>
              <a:rPr lang="en-US" sz="2800" b="1" dirty="0">
                <a:solidFill>
                  <a:schemeClr val="accent1"/>
                </a:solidFill>
              </a:rPr>
              <a:t>“Symptoms” are </a:t>
            </a:r>
            <a:r>
              <a:rPr lang="en-US" sz="2800" b="1" i="1" dirty="0">
                <a:solidFill>
                  <a:schemeClr val="accent1"/>
                </a:solidFill>
              </a:rPr>
              <a:t>adaptive coping</a:t>
            </a:r>
            <a:r>
              <a:rPr lang="en-US" sz="2800" dirty="0"/>
              <a:t> necessary to survive, not as pathology </a:t>
            </a:r>
          </a:p>
          <a:p>
            <a:pPr marL="347663" indent="-347663">
              <a:buSzPct val="125000"/>
              <a:buFont typeface="Arial" panose="020B0604020202020204" pitchFamily="34" charset="0"/>
              <a:buChar char="•"/>
            </a:pPr>
            <a:r>
              <a:rPr lang="en-US" sz="2800" dirty="0"/>
              <a:t>REFRAME:  </a:t>
            </a:r>
            <a:r>
              <a:rPr lang="en-US" sz="2800" b="1" dirty="0">
                <a:solidFill>
                  <a:schemeClr val="accent1"/>
                </a:solidFill>
              </a:rPr>
              <a:t>“Behaviors” as </a:t>
            </a:r>
            <a:r>
              <a:rPr lang="en-US" sz="2800" b="1" i="1" dirty="0">
                <a:solidFill>
                  <a:schemeClr val="accent1"/>
                </a:solidFill>
              </a:rPr>
              <a:t>communication </a:t>
            </a:r>
            <a:r>
              <a:rPr lang="en-US" sz="2800" dirty="0">
                <a:solidFill>
                  <a:schemeClr val="tx1"/>
                </a:solidFill>
              </a:rPr>
              <a:t>that can lead to </a:t>
            </a:r>
            <a:r>
              <a:rPr lang="en-US" sz="2800" dirty="0" smtClean="0">
                <a:solidFill>
                  <a:schemeClr val="tx1"/>
                </a:solidFill>
              </a:rPr>
              <a:t>understanding</a:t>
            </a:r>
            <a:endParaRPr lang="en-US" sz="2800" dirty="0"/>
          </a:p>
          <a:p>
            <a:pPr marL="347663" indent="-347663">
              <a:buSzPct val="125000"/>
              <a:buFont typeface="Arial" panose="020B0604020202020204" pitchFamily="34" charset="0"/>
              <a:buChar char="•"/>
            </a:pPr>
            <a:r>
              <a:rPr lang="en-US" sz="2800" dirty="0"/>
              <a:t>PTSD symptoms are </a:t>
            </a:r>
            <a:r>
              <a:rPr lang="en-US" sz="2800" b="1" i="1" dirty="0">
                <a:solidFill>
                  <a:schemeClr val="accent1"/>
                </a:solidFill>
              </a:rPr>
              <a:t>typical</a:t>
            </a:r>
            <a:r>
              <a:rPr lang="en-US" sz="2800" dirty="0">
                <a:solidFill>
                  <a:schemeClr val="accent1"/>
                </a:solidFill>
              </a:rPr>
              <a:t> </a:t>
            </a:r>
            <a:r>
              <a:rPr lang="en-US" sz="2800" dirty="0"/>
              <a:t>reactions to </a:t>
            </a:r>
            <a:r>
              <a:rPr lang="en-US" sz="2800" b="1" i="1" dirty="0">
                <a:solidFill>
                  <a:schemeClr val="accent1"/>
                </a:solidFill>
              </a:rPr>
              <a:t>atypical</a:t>
            </a:r>
            <a:r>
              <a:rPr lang="en-US" sz="2800" dirty="0">
                <a:solidFill>
                  <a:schemeClr val="accent1"/>
                </a:solidFill>
              </a:rPr>
              <a:t> </a:t>
            </a:r>
            <a:r>
              <a:rPr lang="en-US" sz="2800" dirty="0"/>
              <a:t>circumstances</a:t>
            </a:r>
            <a:r>
              <a:rPr lang="en-US" sz="2800" dirty="0" smtClean="0"/>
              <a:t>.</a:t>
            </a:r>
            <a:endParaRPr lang="en-US" sz="2800" dirty="0"/>
          </a:p>
          <a:p>
            <a:pPr marL="347663" indent="-347663">
              <a:buSzPct val="125000"/>
              <a:buFont typeface="Arial" panose="020B0604020202020204" pitchFamily="34" charset="0"/>
              <a:buChar char="•"/>
            </a:pPr>
            <a:r>
              <a:rPr lang="en-US" sz="2800" dirty="0"/>
              <a:t>The individual is a </a:t>
            </a:r>
            <a:r>
              <a:rPr lang="en-US" sz="2800" b="1" i="1" dirty="0">
                <a:solidFill>
                  <a:schemeClr val="accent1"/>
                </a:solidFill>
              </a:rPr>
              <a:t>survivor</a:t>
            </a:r>
            <a:r>
              <a:rPr lang="en-US" sz="2800" dirty="0"/>
              <a:t>. Celebrate their survival mechanism(s)</a:t>
            </a:r>
          </a:p>
          <a:p>
            <a:pPr marL="347663" indent="-347663">
              <a:buSzPct val="125000"/>
              <a:buFont typeface="Arial" panose="020B0604020202020204" pitchFamily="34" charset="0"/>
              <a:buChar char="•"/>
            </a:pPr>
            <a:endParaRPr lang="en-US" sz="3200" dirty="0"/>
          </a:p>
        </p:txBody>
      </p:sp>
    </p:spTree>
    <p:extLst>
      <p:ext uri="{BB962C8B-B14F-4D97-AF65-F5344CB8AC3E}">
        <p14:creationId xmlns:p14="http://schemas.microsoft.com/office/powerpoint/2010/main" val="7597506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82601"/>
            <a:ext cx="10058400" cy="1250888"/>
          </a:xfrm>
        </p:spPr>
        <p:txBody>
          <a:bodyPr>
            <a:normAutofit/>
          </a:bodyPr>
          <a:lstStyle/>
          <a:p>
            <a:r>
              <a:rPr lang="en-US" dirty="0" smtClean="0">
                <a:solidFill>
                  <a:schemeClr val="tx1"/>
                </a:solidFill>
              </a:rPr>
              <a:t>At the </a:t>
            </a:r>
            <a:r>
              <a:rPr lang="en-US" dirty="0">
                <a:solidFill>
                  <a:schemeClr val="tx1"/>
                </a:solidFill>
              </a:rPr>
              <a:t>T</a:t>
            </a:r>
            <a:r>
              <a:rPr lang="en-US" dirty="0" smtClean="0">
                <a:solidFill>
                  <a:schemeClr val="tx1"/>
                </a:solidFill>
              </a:rPr>
              <a:t>op: Reason</a:t>
            </a:r>
            <a:endParaRPr lang="en-US" dirty="0">
              <a:solidFill>
                <a:schemeClr val="tx1"/>
              </a:solidFill>
            </a:endParaRPr>
          </a:p>
        </p:txBody>
      </p:sp>
      <p:sp>
        <p:nvSpPr>
          <p:cNvPr id="3" name="Content Placeholder 2"/>
          <p:cNvSpPr>
            <a:spLocks noGrp="1"/>
          </p:cNvSpPr>
          <p:nvPr>
            <p:ph idx="1"/>
          </p:nvPr>
        </p:nvSpPr>
        <p:spPr>
          <a:xfrm>
            <a:off x="1066800" y="1975338"/>
            <a:ext cx="10058400" cy="4196861"/>
          </a:xfrm>
        </p:spPr>
        <p:txBody>
          <a:bodyPr>
            <a:noAutofit/>
          </a:bodyPr>
          <a:lstStyle/>
          <a:p>
            <a:pPr marL="0" indent="0">
              <a:buNone/>
            </a:pPr>
            <a:r>
              <a:rPr lang="en-US" sz="2800" dirty="0" smtClean="0"/>
              <a:t>Think Consequences (vs. Punishment)</a:t>
            </a:r>
          </a:p>
          <a:p>
            <a:pPr marL="347663" indent="-347663">
              <a:buSzPct val="125000"/>
              <a:buFont typeface="Arial" panose="020B0604020202020204" pitchFamily="34" charset="0"/>
              <a:buChar char="•"/>
            </a:pPr>
            <a:r>
              <a:rPr lang="en-US" dirty="0" smtClean="0"/>
              <a:t>Consistent and Individualized Responses</a:t>
            </a:r>
          </a:p>
          <a:p>
            <a:pPr marL="347663" indent="-347663">
              <a:buSzPct val="125000"/>
              <a:buFont typeface="Arial" panose="020B0604020202020204" pitchFamily="34" charset="0"/>
              <a:buChar char="•"/>
            </a:pPr>
            <a:r>
              <a:rPr lang="en-US" dirty="0" smtClean="0"/>
              <a:t>Appropriate to Developmental stage</a:t>
            </a:r>
          </a:p>
          <a:p>
            <a:pPr marL="347663" indent="-347663">
              <a:buSzPct val="125000"/>
              <a:buFont typeface="Arial" panose="020B0604020202020204" pitchFamily="34" charset="0"/>
              <a:buChar char="•"/>
            </a:pPr>
            <a:r>
              <a:rPr lang="en-US" dirty="0" smtClean="0"/>
              <a:t>Consider triggers and experiences</a:t>
            </a:r>
          </a:p>
          <a:p>
            <a:pPr marL="347663" indent="-347663">
              <a:buSzPct val="125000"/>
              <a:buFont typeface="Arial" panose="020B0604020202020204" pitchFamily="34" charset="0"/>
              <a:buChar char="•"/>
            </a:pPr>
            <a:r>
              <a:rPr lang="en-US" dirty="0"/>
              <a:t>R</a:t>
            </a:r>
            <a:r>
              <a:rPr lang="en-US" dirty="0" smtClean="0"/>
              <a:t>etain youth in learning/services</a:t>
            </a:r>
          </a:p>
          <a:p>
            <a:pPr marL="347663" indent="-347663">
              <a:buSzPct val="125000"/>
              <a:buFont typeface="Arial" panose="020B0604020202020204" pitchFamily="34" charset="0"/>
              <a:buChar char="•"/>
            </a:pPr>
            <a:r>
              <a:rPr lang="en-US" dirty="0" smtClean="0"/>
              <a:t>Consider function of behavior &amp; encourage skill development</a:t>
            </a:r>
          </a:p>
          <a:p>
            <a:pPr marL="347663" indent="-347663">
              <a:buSzPct val="125000"/>
              <a:buFont typeface="Arial" panose="020B0604020202020204" pitchFamily="34" charset="0"/>
              <a:buChar char="•"/>
            </a:pPr>
            <a:r>
              <a:rPr lang="en-US" dirty="0" smtClean="0"/>
              <a:t>Help youth to recognize impact</a:t>
            </a:r>
          </a:p>
          <a:p>
            <a:pPr marL="347663" indent="-347663">
              <a:buSzPct val="125000"/>
              <a:buFont typeface="Arial" panose="020B0604020202020204" pitchFamily="34" charset="0"/>
              <a:buChar char="•"/>
            </a:pPr>
            <a:r>
              <a:rPr lang="en-US" dirty="0" smtClean="0"/>
              <a:t>Recognize that change is slow and incremental</a:t>
            </a:r>
          </a:p>
        </p:txBody>
      </p:sp>
      <p:sp>
        <p:nvSpPr>
          <p:cNvPr id="4" name="Rectangle 3"/>
          <p:cNvSpPr/>
          <p:nvPr/>
        </p:nvSpPr>
        <p:spPr>
          <a:xfrm>
            <a:off x="3824929" y="6439449"/>
            <a:ext cx="4542142" cy="338554"/>
          </a:xfrm>
          <a:prstGeom prst="rect">
            <a:avLst/>
          </a:prstGeom>
        </p:spPr>
        <p:txBody>
          <a:bodyPr wrap="none">
            <a:spAutoFit/>
          </a:bodyPr>
          <a:lstStyle/>
          <a:p>
            <a:pPr algn="r"/>
            <a:r>
              <a:rPr lang="en-US" sz="1600" dirty="0">
                <a:solidFill>
                  <a:schemeClr val="bg1"/>
                </a:solidFill>
              </a:rPr>
              <a:t>Adapted from Adolescent Health Workgroup, 2013</a:t>
            </a:r>
          </a:p>
        </p:txBody>
      </p:sp>
    </p:spTree>
    <p:extLst>
      <p:ext uri="{BB962C8B-B14F-4D97-AF65-F5344CB8AC3E}">
        <p14:creationId xmlns:p14="http://schemas.microsoft.com/office/powerpoint/2010/main" val="23954117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66800" y="286601"/>
            <a:ext cx="10058400" cy="1450757"/>
          </a:xfrm>
        </p:spPr>
        <p:txBody>
          <a:bodyPr>
            <a:normAutofit/>
          </a:bodyPr>
          <a:lstStyle/>
          <a:p>
            <a:r>
              <a:rPr lang="en-US" dirty="0" smtClean="0">
                <a:solidFill>
                  <a:schemeClr val="tx1"/>
                </a:solidFill>
              </a:rPr>
              <a:t>Reason</a:t>
            </a:r>
            <a:endParaRPr lang="en-US" sz="5400" dirty="0">
              <a:solidFill>
                <a:schemeClr val="tx1"/>
              </a:solidFill>
            </a:endParaRPr>
          </a:p>
        </p:txBody>
      </p:sp>
      <p:sp>
        <p:nvSpPr>
          <p:cNvPr id="3" name="Content Placeholder 2"/>
          <p:cNvSpPr>
            <a:spLocks noGrp="1"/>
          </p:cNvSpPr>
          <p:nvPr>
            <p:ph idx="1"/>
          </p:nvPr>
        </p:nvSpPr>
        <p:spPr>
          <a:xfrm>
            <a:off x="1066800" y="2243667"/>
            <a:ext cx="10058400" cy="4088553"/>
          </a:xfrm>
        </p:spPr>
        <p:txBody>
          <a:bodyPr>
            <a:normAutofit/>
          </a:bodyPr>
          <a:lstStyle/>
          <a:p>
            <a:pPr marL="347663" lvl="1" indent="-347663">
              <a:buSzPct val="125000"/>
              <a:buFont typeface="Arial" panose="020B0604020202020204" pitchFamily="34" charset="0"/>
              <a:buChar char="•"/>
            </a:pPr>
            <a:r>
              <a:rPr lang="en-US" sz="2400" b="1" dirty="0" smtClean="0"/>
              <a:t>Reframe </a:t>
            </a:r>
            <a:r>
              <a:rPr lang="en-US" sz="2400" dirty="0"/>
              <a:t>negative behavior as growth opportunity</a:t>
            </a:r>
          </a:p>
          <a:p>
            <a:pPr marL="347663" lvl="1" indent="-347663">
              <a:buSzPct val="125000"/>
              <a:buFont typeface="Arial" panose="020B0604020202020204" pitchFamily="34" charset="0"/>
              <a:buChar char="•"/>
            </a:pPr>
            <a:r>
              <a:rPr lang="en-US" sz="2400" b="1" dirty="0"/>
              <a:t>Review</a:t>
            </a:r>
            <a:r>
              <a:rPr lang="en-US" sz="2400" dirty="0"/>
              <a:t> strategies used and consider need for modified/new strategies</a:t>
            </a:r>
          </a:p>
          <a:p>
            <a:pPr marL="347663" lvl="1" indent="-347663">
              <a:buSzPct val="125000"/>
              <a:buFont typeface="Arial" panose="020B0604020202020204" pitchFamily="34" charset="0"/>
              <a:buChar char="•"/>
            </a:pPr>
            <a:r>
              <a:rPr lang="en-US" sz="2400" b="1" dirty="0"/>
              <a:t>Support </a:t>
            </a:r>
            <a:r>
              <a:rPr lang="en-US" sz="2400" dirty="0"/>
              <a:t>autonomous decision-making and independent functioning</a:t>
            </a:r>
          </a:p>
          <a:p>
            <a:pPr marL="347663" lvl="1" indent="-347663">
              <a:buSzPct val="125000"/>
              <a:buFont typeface="Arial" panose="020B0604020202020204" pitchFamily="34" charset="0"/>
              <a:buChar char="•"/>
            </a:pPr>
            <a:r>
              <a:rPr lang="en-US" sz="2400" b="1" dirty="0"/>
              <a:t>Emphasize</a:t>
            </a:r>
            <a:r>
              <a:rPr lang="en-US" sz="2400" dirty="0"/>
              <a:t> student’s ability to make changes</a:t>
            </a:r>
          </a:p>
          <a:p>
            <a:pPr marL="347663" lvl="1" indent="-347663">
              <a:buSzPct val="125000"/>
              <a:buFont typeface="Arial" panose="020B0604020202020204" pitchFamily="34" charset="0"/>
              <a:buChar char="•"/>
            </a:pPr>
            <a:r>
              <a:rPr lang="en-US" sz="2400" b="1" dirty="0"/>
              <a:t>Foster</a:t>
            </a:r>
            <a:r>
              <a:rPr lang="en-US" sz="2400" dirty="0"/>
              <a:t> hope</a:t>
            </a:r>
          </a:p>
          <a:p>
            <a:pPr marL="347663" lvl="1" indent="-347663">
              <a:buSzPct val="125000"/>
              <a:buFont typeface="Arial" panose="020B0604020202020204" pitchFamily="34" charset="0"/>
              <a:buChar char="•"/>
            </a:pPr>
            <a:r>
              <a:rPr lang="en-US" sz="2400" b="1" dirty="0"/>
              <a:t>Celebrate</a:t>
            </a:r>
            <a:r>
              <a:rPr lang="en-US" sz="2400" dirty="0"/>
              <a:t> healthy insights and change</a:t>
            </a:r>
          </a:p>
          <a:p>
            <a:pPr marL="347663" lvl="1" indent="-347663">
              <a:buSzPct val="125000"/>
              <a:buFont typeface="Arial" panose="020B0604020202020204" pitchFamily="34" charset="0"/>
              <a:buChar char="•"/>
            </a:pPr>
            <a:r>
              <a:rPr lang="en-US" sz="2400" b="1" dirty="0"/>
              <a:t>Provide </a:t>
            </a:r>
            <a:r>
              <a:rPr lang="en-US" sz="2400" dirty="0"/>
              <a:t>pro-social opportunities and encourage restorative practices, community interaction and support</a:t>
            </a:r>
          </a:p>
          <a:p>
            <a:pPr marL="347663" lvl="1" indent="-347663">
              <a:buSzPct val="125000"/>
              <a:buFont typeface="Arial" panose="020B0604020202020204" pitchFamily="34" charset="0"/>
              <a:buChar char="•"/>
            </a:pPr>
            <a:r>
              <a:rPr lang="en-US" sz="2400" b="1" dirty="0"/>
              <a:t>Focus </a:t>
            </a:r>
            <a:r>
              <a:rPr lang="en-US" sz="2400" dirty="0"/>
              <a:t>on future </a:t>
            </a:r>
            <a:r>
              <a:rPr lang="en-US" sz="2400" dirty="0" smtClean="0"/>
              <a:t>strategies</a:t>
            </a:r>
            <a:endParaRPr lang="en-US" sz="2400" dirty="0"/>
          </a:p>
        </p:txBody>
      </p:sp>
    </p:spTree>
    <p:extLst>
      <p:ext uri="{BB962C8B-B14F-4D97-AF65-F5344CB8AC3E}">
        <p14:creationId xmlns:p14="http://schemas.microsoft.com/office/powerpoint/2010/main" val="13814566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066800" y="872066"/>
            <a:ext cx="10058400" cy="838200"/>
          </a:xfrm>
        </p:spPr>
        <p:txBody>
          <a:bodyPr>
            <a:noAutofit/>
          </a:bodyPr>
          <a:lstStyle/>
          <a:p>
            <a:r>
              <a:rPr lang="en-US" sz="4400" spc="0" dirty="0" smtClean="0">
                <a:ln w="0"/>
                <a:solidFill>
                  <a:schemeClr val="tx1"/>
                </a:solidFill>
                <a:effectLst>
                  <a:outerShdw blurRad="38100" dist="19050" dir="2700000" algn="tl" rotWithShape="0">
                    <a:schemeClr val="dk1">
                      <a:alpha val="40000"/>
                    </a:schemeClr>
                  </a:outerShdw>
                </a:effectLst>
              </a:rPr>
              <a:t>Trauma and Sensory Friendly Environments</a:t>
            </a:r>
            <a:endParaRPr lang="en-US" sz="4400" spc="0" dirty="0">
              <a:ln w="0"/>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1066800" y="1921933"/>
            <a:ext cx="10058400" cy="4080934"/>
          </a:xfrm>
        </p:spPr>
        <p:txBody>
          <a:bodyPr>
            <a:normAutofit/>
          </a:bodyPr>
          <a:lstStyle/>
          <a:p>
            <a:pPr marL="347663" indent="-347663">
              <a:buSzPct val="125000"/>
              <a:buFont typeface="Arial" panose="020B0604020202020204" pitchFamily="34" charset="0"/>
              <a:buChar char="•"/>
            </a:pPr>
            <a:r>
              <a:rPr lang="en-US" sz="2800" dirty="0" smtClean="0"/>
              <a:t>Routines</a:t>
            </a:r>
            <a:r>
              <a:rPr lang="en-US" sz="2800" dirty="0"/>
              <a:t>/ consistency</a:t>
            </a:r>
          </a:p>
          <a:p>
            <a:pPr marL="347663" indent="-347663">
              <a:buSzPct val="125000"/>
              <a:buFont typeface="Arial" panose="020B0604020202020204" pitchFamily="34" charset="0"/>
              <a:buChar char="•"/>
            </a:pPr>
            <a:r>
              <a:rPr lang="en-US" sz="2800" dirty="0" smtClean="0"/>
              <a:t>Choices</a:t>
            </a:r>
            <a:endParaRPr lang="en-US" sz="2800" dirty="0"/>
          </a:p>
          <a:p>
            <a:pPr marL="347663" indent="-347663">
              <a:buSzPct val="125000"/>
              <a:buFont typeface="Arial" panose="020B0604020202020204" pitchFamily="34" charset="0"/>
              <a:buChar char="•"/>
            </a:pPr>
            <a:r>
              <a:rPr lang="en-US" sz="2800" dirty="0" smtClean="0"/>
              <a:t>Clear</a:t>
            </a:r>
            <a:r>
              <a:rPr lang="en-US" sz="2800" dirty="0"/>
              <a:t>, firm limits for inappropriate behavior</a:t>
            </a:r>
          </a:p>
          <a:p>
            <a:pPr marL="347663" indent="-347663">
              <a:buSzPct val="125000"/>
              <a:buFont typeface="Arial" panose="020B0604020202020204" pitchFamily="34" charset="0"/>
              <a:buChar char="•"/>
            </a:pPr>
            <a:r>
              <a:rPr lang="en-US" sz="2800" dirty="0" smtClean="0"/>
              <a:t>Sensitive </a:t>
            </a:r>
            <a:r>
              <a:rPr lang="en-US" sz="2800" dirty="0"/>
              <a:t>to environmental cues that can trigger reactions</a:t>
            </a:r>
          </a:p>
          <a:p>
            <a:pPr marL="347663" indent="-347663">
              <a:buSzPct val="125000"/>
              <a:buFont typeface="Arial" panose="020B0604020202020204" pitchFamily="34" charset="0"/>
              <a:buChar char="•"/>
            </a:pPr>
            <a:r>
              <a:rPr lang="en-US" sz="2800" dirty="0" smtClean="0"/>
              <a:t>Anticipate </a:t>
            </a:r>
            <a:r>
              <a:rPr lang="en-US" sz="2800" dirty="0"/>
              <a:t>difficulties and provide additional supports</a:t>
            </a:r>
          </a:p>
          <a:p>
            <a:pPr marL="347663" indent="-347663">
              <a:buSzPct val="125000"/>
              <a:buFont typeface="Arial" panose="020B0604020202020204" pitchFamily="34" charset="0"/>
              <a:buChar char="•"/>
            </a:pPr>
            <a:r>
              <a:rPr lang="en-US" sz="2800" dirty="0"/>
              <a:t>Provide warnings</a:t>
            </a:r>
          </a:p>
          <a:p>
            <a:pPr marL="347663" indent="-347663">
              <a:buSzPct val="125000"/>
              <a:buFont typeface="Arial" panose="020B0604020202020204" pitchFamily="34" charset="0"/>
              <a:buChar char="•"/>
            </a:pPr>
            <a:r>
              <a:rPr lang="en-US" sz="2800" dirty="0"/>
              <a:t>Understand trauma re-enactment</a:t>
            </a:r>
          </a:p>
          <a:p>
            <a:pPr marL="457200" indent="-228600">
              <a:buSzPct val="125000"/>
              <a:buFont typeface="Arial" panose="020B0604020202020204" pitchFamily="34" charset="0"/>
              <a:buChar char="•"/>
            </a:pPr>
            <a:endParaRPr lang="en-US" sz="2800" dirty="0"/>
          </a:p>
        </p:txBody>
      </p:sp>
    </p:spTree>
    <p:extLst>
      <p:ext uri="{BB962C8B-B14F-4D97-AF65-F5344CB8AC3E}">
        <p14:creationId xmlns:p14="http://schemas.microsoft.com/office/powerpoint/2010/main" val="29481751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4" name="Rounded Rectangle 3"/>
          <p:cNvSpPr/>
          <p:nvPr/>
        </p:nvSpPr>
        <p:spPr>
          <a:xfrm>
            <a:off x="4902117" y="2556937"/>
            <a:ext cx="2582333" cy="3098800"/>
          </a:xfrm>
          <a:prstGeom prst="roundRect">
            <a:avLst>
              <a:gd name="adj" fmla="val 6831"/>
            </a:avLst>
          </a:prstGeom>
          <a:solidFill>
            <a:schemeClr val="bg2"/>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7" name="Rounded Rectangle 46"/>
          <p:cNvSpPr/>
          <p:nvPr/>
        </p:nvSpPr>
        <p:spPr>
          <a:xfrm>
            <a:off x="4993839" y="2717801"/>
            <a:ext cx="2398889" cy="2794003"/>
          </a:xfrm>
          <a:prstGeom prst="roundRect">
            <a:avLst>
              <a:gd name="adj" fmla="val 0"/>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1" name="Rounded Rectangle 30"/>
          <p:cNvSpPr/>
          <p:nvPr/>
        </p:nvSpPr>
        <p:spPr>
          <a:xfrm>
            <a:off x="5252953" y="2421472"/>
            <a:ext cx="143933" cy="372533"/>
          </a:xfrm>
          <a:prstGeom prst="roundRect">
            <a:avLst>
              <a:gd name="adj" fmla="val 6831"/>
            </a:avLst>
          </a:prstGeom>
          <a:solidFill>
            <a:schemeClr val="bg2">
              <a:lumMod val="9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2" name="Rounded Rectangle 31"/>
          <p:cNvSpPr/>
          <p:nvPr/>
        </p:nvSpPr>
        <p:spPr>
          <a:xfrm>
            <a:off x="5549286" y="2421472"/>
            <a:ext cx="143933" cy="372533"/>
          </a:xfrm>
          <a:prstGeom prst="roundRect">
            <a:avLst>
              <a:gd name="adj" fmla="val 6831"/>
            </a:avLst>
          </a:prstGeom>
          <a:solidFill>
            <a:schemeClr val="bg2">
              <a:lumMod val="9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3" name="Rounded Rectangle 32"/>
          <p:cNvSpPr/>
          <p:nvPr/>
        </p:nvSpPr>
        <p:spPr>
          <a:xfrm>
            <a:off x="5839270" y="2421472"/>
            <a:ext cx="143933" cy="372533"/>
          </a:xfrm>
          <a:prstGeom prst="roundRect">
            <a:avLst>
              <a:gd name="adj" fmla="val 6831"/>
            </a:avLst>
          </a:prstGeom>
          <a:solidFill>
            <a:schemeClr val="bg2">
              <a:lumMod val="9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4" name="Rounded Rectangle 33"/>
          <p:cNvSpPr/>
          <p:nvPr/>
        </p:nvSpPr>
        <p:spPr>
          <a:xfrm>
            <a:off x="6135603" y="2421472"/>
            <a:ext cx="143933" cy="372533"/>
          </a:xfrm>
          <a:prstGeom prst="roundRect">
            <a:avLst>
              <a:gd name="adj" fmla="val 6831"/>
            </a:avLst>
          </a:prstGeom>
          <a:solidFill>
            <a:schemeClr val="bg2">
              <a:lumMod val="9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5" name="Rounded Rectangle 34"/>
          <p:cNvSpPr/>
          <p:nvPr/>
        </p:nvSpPr>
        <p:spPr>
          <a:xfrm>
            <a:off x="6428762" y="2421472"/>
            <a:ext cx="143933" cy="372533"/>
          </a:xfrm>
          <a:prstGeom prst="roundRect">
            <a:avLst>
              <a:gd name="adj" fmla="val 6831"/>
            </a:avLst>
          </a:prstGeom>
          <a:solidFill>
            <a:schemeClr val="bg2">
              <a:lumMod val="9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Rounded Rectangle 35"/>
          <p:cNvSpPr/>
          <p:nvPr/>
        </p:nvSpPr>
        <p:spPr>
          <a:xfrm>
            <a:off x="6725095" y="2421472"/>
            <a:ext cx="143933" cy="372533"/>
          </a:xfrm>
          <a:prstGeom prst="roundRect">
            <a:avLst>
              <a:gd name="adj" fmla="val 6831"/>
            </a:avLst>
          </a:prstGeom>
          <a:solidFill>
            <a:schemeClr val="bg2">
              <a:lumMod val="9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7" name="Rounded Rectangle 36"/>
          <p:cNvSpPr/>
          <p:nvPr/>
        </p:nvSpPr>
        <p:spPr>
          <a:xfrm>
            <a:off x="6992324" y="2421472"/>
            <a:ext cx="143933" cy="372533"/>
          </a:xfrm>
          <a:prstGeom prst="roundRect">
            <a:avLst>
              <a:gd name="adj" fmla="val 6831"/>
            </a:avLst>
          </a:prstGeom>
          <a:solidFill>
            <a:schemeClr val="bg2">
              <a:lumMod val="90000"/>
            </a:schemeClr>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39" name="Straight Connector 38"/>
          <p:cNvCxnSpPr/>
          <p:nvPr/>
        </p:nvCxnSpPr>
        <p:spPr>
          <a:xfrm>
            <a:off x="5113783" y="3175004"/>
            <a:ext cx="211666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113783" y="3424771"/>
            <a:ext cx="211666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113783" y="3674538"/>
            <a:ext cx="14630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113783" y="4755449"/>
            <a:ext cx="211666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113783" y="4998160"/>
            <a:ext cx="211666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113783" y="5240872"/>
            <a:ext cx="211666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113783" y="4512738"/>
            <a:ext cx="2116667"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a:xfrm rot="13864234">
            <a:off x="7731536" y="2872259"/>
            <a:ext cx="321733" cy="2578711"/>
            <a:chOff x="10981266" y="3483422"/>
            <a:chExt cx="321733" cy="2578711"/>
          </a:xfrm>
        </p:grpSpPr>
        <p:sp>
          <p:nvSpPr>
            <p:cNvPr id="48" name="Trapezoid 47"/>
            <p:cNvSpPr/>
            <p:nvPr/>
          </p:nvSpPr>
          <p:spPr>
            <a:xfrm>
              <a:off x="10981267" y="3483422"/>
              <a:ext cx="321732" cy="499533"/>
            </a:xfrm>
            <a:prstGeom prst="trapezoid">
              <a:avLst>
                <a:gd name="adj" fmla="val 50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0" name="Trapezoid 49"/>
            <p:cNvSpPr/>
            <p:nvPr/>
          </p:nvSpPr>
          <p:spPr>
            <a:xfrm>
              <a:off x="10981267" y="3982955"/>
              <a:ext cx="321732" cy="1739955"/>
            </a:xfrm>
            <a:prstGeom prst="trapezoid">
              <a:avLst>
                <a:gd name="adj" fmla="val 0"/>
              </a:avLst>
            </a:prstGeom>
            <a:gradFill>
              <a:gsLst>
                <a:gs pos="50000">
                  <a:srgbClr val="1C82B8"/>
                </a:gs>
                <a:gs pos="0">
                  <a:srgbClr val="1C82B8"/>
                </a:gs>
                <a:gs pos="51000">
                  <a:srgbClr val="C6E7FC"/>
                </a:gs>
                <a:gs pos="100000">
                  <a:srgbClr val="C6E7FC"/>
                </a:gs>
              </a:gsLst>
              <a:lin ang="0" scaled="1"/>
            </a:gra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1" name="Trapezoid 50"/>
            <p:cNvSpPr/>
            <p:nvPr/>
          </p:nvSpPr>
          <p:spPr>
            <a:xfrm>
              <a:off x="10981266" y="5640891"/>
              <a:ext cx="321732" cy="185144"/>
            </a:xfrm>
            <a:prstGeom prst="trapezoid">
              <a:avLst>
                <a:gd name="adj" fmla="val 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2" name="Round Same Side Corner Rectangle 51"/>
            <p:cNvSpPr/>
            <p:nvPr/>
          </p:nvSpPr>
          <p:spPr>
            <a:xfrm rot="10800000">
              <a:off x="10981267" y="5768305"/>
              <a:ext cx="321732" cy="293828"/>
            </a:xfrm>
            <a:prstGeom prst="round2SameRect">
              <a:avLst/>
            </a:prstGeom>
            <a:solidFill>
              <a:srgbClr val="1C82B8"/>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3" name="Trapezoid 52"/>
            <p:cNvSpPr/>
            <p:nvPr/>
          </p:nvSpPr>
          <p:spPr>
            <a:xfrm>
              <a:off x="11082867" y="3496567"/>
              <a:ext cx="101600" cy="157748"/>
            </a:xfrm>
            <a:prstGeom prst="trapezoid">
              <a:avLst>
                <a:gd name="adj" fmla="val 50000"/>
              </a:avLst>
            </a:prstGeom>
            <a:solidFill>
              <a:srgbClr val="1C82B8"/>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31970347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marL="0" indent="0" algn="ctr">
              <a:buNone/>
            </a:pPr>
            <a:r>
              <a:rPr lang="en-US" dirty="0" smtClean="0"/>
              <a:t>A detailed list of references is provided in the Being Trauma Informed and Responsive Toolkit</a:t>
            </a:r>
            <a:endParaRPr lang="en-US" dirty="0"/>
          </a:p>
        </p:txBody>
      </p:sp>
    </p:spTree>
    <p:extLst>
      <p:ext uri="{BB962C8B-B14F-4D97-AF65-F5344CB8AC3E}">
        <p14:creationId xmlns:p14="http://schemas.microsoft.com/office/powerpoint/2010/main" val="18753439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Contact:</a:t>
            </a:r>
            <a:endParaRPr lang="en-US" dirty="0"/>
          </a:p>
        </p:txBody>
      </p:sp>
      <p:sp>
        <p:nvSpPr>
          <p:cNvPr id="2" name="Content Placeholder 1"/>
          <p:cNvSpPr>
            <a:spLocks noGrp="1"/>
          </p:cNvSpPr>
          <p:nvPr>
            <p:ph sz="half" idx="1"/>
          </p:nvPr>
        </p:nvSpPr>
        <p:spPr>
          <a:xfrm>
            <a:off x="1595120" y="1845734"/>
            <a:ext cx="4937760" cy="1617133"/>
          </a:xfrm>
        </p:spPr>
        <p:txBody>
          <a:bodyPr>
            <a:normAutofit lnSpcReduction="10000"/>
          </a:bodyPr>
          <a:lstStyle/>
          <a:p>
            <a:pPr marL="0" indent="0">
              <a:buNone/>
            </a:pPr>
            <a:r>
              <a:rPr lang="en-US" sz="2400" b="1" dirty="0"/>
              <a:t>Mary Mueller, LMSW</a:t>
            </a:r>
          </a:p>
          <a:p>
            <a:pPr marL="0" indent="0">
              <a:buNone/>
            </a:pPr>
            <a:r>
              <a:rPr lang="en-US" dirty="0"/>
              <a:t>Project Coordinator, Trauma Informed Systems</a:t>
            </a:r>
          </a:p>
          <a:p>
            <a:pPr marL="0" indent="0">
              <a:buNone/>
            </a:pPr>
            <a:r>
              <a:rPr lang="en-US" sz="1600" dirty="0"/>
              <a:t>Michigan Department of Health &amp; Human Services</a:t>
            </a:r>
          </a:p>
          <a:p>
            <a:pPr marL="0" indent="0">
              <a:buNone/>
            </a:pPr>
            <a:r>
              <a:rPr lang="en-US" sz="1600" u="sng" dirty="0">
                <a:solidFill>
                  <a:srgbClr val="0B87D6"/>
                </a:solidFill>
              </a:rPr>
              <a:t>MuellerM1@michigan.gov</a:t>
            </a:r>
          </a:p>
          <a:p>
            <a:pPr marL="0" indent="0">
              <a:buNone/>
            </a:pPr>
            <a:endParaRPr lang="en-US" sz="2400" dirty="0"/>
          </a:p>
        </p:txBody>
      </p:sp>
      <p:sp>
        <p:nvSpPr>
          <p:cNvPr id="4" name="Content Placeholder 3"/>
          <p:cNvSpPr>
            <a:spLocks noGrp="1"/>
          </p:cNvSpPr>
          <p:nvPr>
            <p:ph sz="half" idx="2"/>
          </p:nvPr>
        </p:nvSpPr>
        <p:spPr>
          <a:xfrm>
            <a:off x="1595120" y="3740572"/>
            <a:ext cx="4937760" cy="2321562"/>
          </a:xfrm>
        </p:spPr>
        <p:txBody>
          <a:bodyPr>
            <a:normAutofit lnSpcReduction="10000"/>
          </a:bodyPr>
          <a:lstStyle/>
          <a:p>
            <a:pPr marL="0" indent="0">
              <a:buNone/>
            </a:pPr>
            <a:r>
              <a:rPr lang="en-US" sz="2400" b="1" dirty="0"/>
              <a:t>Lauren </a:t>
            </a:r>
            <a:r>
              <a:rPr lang="en-US" sz="2400" b="1" dirty="0" err="1"/>
              <a:t>Kazee</a:t>
            </a:r>
            <a:r>
              <a:rPr lang="en-US" sz="2400" b="1" dirty="0"/>
              <a:t>, LMSW</a:t>
            </a:r>
          </a:p>
          <a:p>
            <a:pPr marL="0" indent="0">
              <a:buNone/>
            </a:pPr>
            <a:r>
              <a:rPr lang="en-US" dirty="0"/>
              <a:t>Mental Health </a:t>
            </a:r>
            <a:r>
              <a:rPr lang="en-US" dirty="0" smtClean="0"/>
              <a:t>Consultant Michigan Department </a:t>
            </a:r>
            <a:r>
              <a:rPr lang="en-US" dirty="0"/>
              <a:t>of Education</a:t>
            </a:r>
          </a:p>
          <a:p>
            <a:pPr marL="0" indent="0">
              <a:buNone/>
            </a:pPr>
            <a:r>
              <a:rPr lang="en-US" sz="1600" dirty="0"/>
              <a:t>Michigan </a:t>
            </a:r>
            <a:r>
              <a:rPr lang="en-US" sz="1600" dirty="0" smtClean="0"/>
              <a:t>Department </a:t>
            </a:r>
            <a:r>
              <a:rPr lang="en-US" sz="1600" dirty="0"/>
              <a:t>of Health </a:t>
            </a:r>
            <a:r>
              <a:rPr lang="en-US" sz="1600" dirty="0" smtClean="0"/>
              <a:t>&amp; Human </a:t>
            </a:r>
            <a:r>
              <a:rPr lang="en-US" sz="1600" dirty="0"/>
              <a:t>Services</a:t>
            </a:r>
          </a:p>
          <a:p>
            <a:pPr marL="0" indent="0">
              <a:buNone/>
            </a:pPr>
            <a:r>
              <a:rPr lang="en-US" sz="1600" u="sng" dirty="0" smtClean="0">
                <a:solidFill>
                  <a:srgbClr val="0B87D6"/>
                </a:solidFill>
              </a:rPr>
              <a:t>KazeeL@michigan.gov</a:t>
            </a:r>
            <a:endParaRPr lang="en-US" sz="1600" u="sng" dirty="0">
              <a:solidFill>
                <a:srgbClr val="0B87D6"/>
              </a:solidFill>
            </a:endParaRPr>
          </a:p>
          <a:p>
            <a:pPr marL="0" indent="0">
              <a:buNone/>
            </a:pPr>
            <a:endParaRPr lang="en-US" sz="2400" dirty="0"/>
          </a:p>
        </p:txBody>
      </p:sp>
    </p:spTree>
    <p:extLst>
      <p:ext uri="{BB962C8B-B14F-4D97-AF65-F5344CB8AC3E}">
        <p14:creationId xmlns:p14="http://schemas.microsoft.com/office/powerpoint/2010/main" val="21287594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Grp="1" noChangeArrowheads="1"/>
          </p:cNvSpPr>
          <p:nvPr>
            <p:ph type="title"/>
          </p:nvPr>
        </p:nvSpPr>
        <p:spPr>
          <a:xfrm>
            <a:off x="1066800" y="286603"/>
            <a:ext cx="10058400" cy="1450757"/>
          </a:xfrm>
        </p:spPr>
        <p:txBody>
          <a:bodyPr/>
          <a:lstStyle/>
          <a:p>
            <a:r>
              <a:rPr lang="en-US" dirty="0" smtClean="0"/>
              <a:t>Trauma….</a:t>
            </a:r>
            <a:endParaRPr lang="en-US" dirty="0"/>
          </a:p>
        </p:txBody>
      </p:sp>
      <p:sp>
        <p:nvSpPr>
          <p:cNvPr id="5126" name="Rectangle 6"/>
          <p:cNvSpPr>
            <a:spLocks noGrp="1" noChangeArrowheads="1"/>
          </p:cNvSpPr>
          <p:nvPr>
            <p:ph idx="1"/>
          </p:nvPr>
        </p:nvSpPr>
        <p:spPr>
          <a:xfrm>
            <a:off x="1066800" y="2522338"/>
            <a:ext cx="10058400" cy="3793594"/>
          </a:xfrm>
        </p:spPr>
        <p:txBody>
          <a:bodyPr>
            <a:normAutofit/>
          </a:bodyPr>
          <a:lstStyle/>
          <a:p>
            <a:pPr marL="347663" indent="-347663">
              <a:buSzPct val="125000"/>
              <a:buFont typeface="Arial" panose="020B0604020202020204" pitchFamily="34" charset="0"/>
              <a:buChar char="•"/>
            </a:pPr>
            <a:r>
              <a:rPr lang="en-US" sz="2800" dirty="0"/>
              <a:t>is pervasive </a:t>
            </a:r>
          </a:p>
          <a:p>
            <a:pPr marL="347663" indent="-347663">
              <a:buSzPct val="125000"/>
              <a:buFont typeface="Arial" panose="020B0604020202020204" pitchFamily="34" charset="0"/>
              <a:buChar char="•"/>
            </a:pPr>
            <a:r>
              <a:rPr lang="en-US" sz="2800" dirty="0"/>
              <a:t>can impact childhood development and behavior</a:t>
            </a:r>
          </a:p>
          <a:p>
            <a:pPr marL="347663" indent="-347663">
              <a:buSzPct val="125000"/>
              <a:buFont typeface="Arial" panose="020B0604020202020204" pitchFamily="34" charset="0"/>
              <a:buChar char="•"/>
            </a:pPr>
            <a:r>
              <a:rPr lang="en-US" sz="2800" dirty="0"/>
              <a:t>has a far reaching and long lasting impact</a:t>
            </a:r>
          </a:p>
          <a:p>
            <a:pPr marL="347663" indent="-347663">
              <a:buSzPct val="125000"/>
              <a:buFont typeface="Arial" panose="020B0604020202020204" pitchFamily="34" charset="0"/>
              <a:buChar char="•"/>
            </a:pPr>
            <a:r>
              <a:rPr lang="en-US" sz="2800" dirty="0"/>
              <a:t>affects how youth and families approach services designed to help </a:t>
            </a:r>
            <a:r>
              <a:rPr lang="en-US" sz="2800" dirty="0" smtClean="0"/>
              <a:t>them</a:t>
            </a:r>
            <a:endParaRPr lang="en-US" sz="2800" dirty="0"/>
          </a:p>
        </p:txBody>
      </p:sp>
    </p:spTree>
    <p:extLst>
      <p:ext uri="{BB962C8B-B14F-4D97-AF65-F5344CB8AC3E}">
        <p14:creationId xmlns:p14="http://schemas.microsoft.com/office/powerpoint/2010/main" val="6372366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6759"/>
            <a:ext cx="10058400" cy="1114425"/>
          </a:xfrm>
        </p:spPr>
        <p:txBody>
          <a:bodyPr>
            <a:noAutofit/>
          </a:bodyPr>
          <a:lstStyle/>
          <a:p>
            <a:r>
              <a:rPr lang="en-US" sz="4000" b="1" dirty="0">
                <a:solidFill>
                  <a:schemeClr val="tx1"/>
                </a:solidFill>
              </a:rPr>
              <a:t>Long Term Impacts: </a:t>
            </a:r>
            <a:r>
              <a:rPr lang="en-US" sz="4000" dirty="0" smtClean="0">
                <a:solidFill>
                  <a:schemeClr val="tx1"/>
                </a:solidFill>
              </a:rPr>
              <a:t/>
            </a:r>
            <a:br>
              <a:rPr lang="en-US" sz="4000" dirty="0" smtClean="0">
                <a:solidFill>
                  <a:schemeClr val="tx1"/>
                </a:solidFill>
              </a:rPr>
            </a:br>
            <a:r>
              <a:rPr lang="en-US" sz="3200" dirty="0" smtClean="0">
                <a:solidFill>
                  <a:schemeClr val="tx1"/>
                </a:solidFill>
              </a:rPr>
              <a:t>The </a:t>
            </a:r>
            <a:r>
              <a:rPr lang="en-US" sz="3200" dirty="0">
                <a:solidFill>
                  <a:schemeClr val="tx1"/>
                </a:solidFill>
              </a:rPr>
              <a:t>Adverse Childhood Experiences (ACE) Study</a:t>
            </a:r>
            <a:endParaRPr lang="en-US" sz="3600" dirty="0">
              <a:solidFill>
                <a:schemeClr val="tx1"/>
              </a:solidFill>
            </a:endParaRPr>
          </a:p>
        </p:txBody>
      </p:sp>
      <p:sp>
        <p:nvSpPr>
          <p:cNvPr id="3" name="Content Placeholder 2"/>
          <p:cNvSpPr>
            <a:spLocks noGrp="1"/>
          </p:cNvSpPr>
          <p:nvPr>
            <p:ph idx="1"/>
          </p:nvPr>
        </p:nvSpPr>
        <p:spPr>
          <a:xfrm>
            <a:off x="1066800" y="3048000"/>
            <a:ext cx="10058400" cy="2960914"/>
          </a:xfrm>
        </p:spPr>
        <p:txBody>
          <a:bodyPr>
            <a:normAutofit/>
          </a:bodyPr>
          <a:lstStyle/>
          <a:p>
            <a:pPr marL="347663" indent="-347663">
              <a:buSzPct val="125000"/>
              <a:buFont typeface="Arial" panose="020B0604020202020204" pitchFamily="34" charset="0"/>
              <a:buChar char="•"/>
            </a:pPr>
            <a:r>
              <a:rPr lang="en-US" sz="2800" dirty="0"/>
              <a:t>1997 study conducted by CDC &amp; Kaiser Permanente</a:t>
            </a:r>
          </a:p>
          <a:p>
            <a:pPr marL="347663" indent="-347663">
              <a:buSzPct val="125000"/>
              <a:buFont typeface="Arial" panose="020B0604020202020204" pitchFamily="34" charset="0"/>
              <a:buChar char="•"/>
            </a:pPr>
            <a:r>
              <a:rPr lang="en-US" sz="2800" dirty="0"/>
              <a:t>Surveyed 17,000 adults (middle aged, white, middle income)</a:t>
            </a:r>
          </a:p>
          <a:p>
            <a:pPr marL="347663" indent="-347663">
              <a:buSzPct val="125000"/>
              <a:buFont typeface="Arial" panose="020B0604020202020204" pitchFamily="34" charset="0"/>
              <a:buChar char="•"/>
            </a:pPr>
            <a:r>
              <a:rPr lang="en-US" sz="2800" dirty="0"/>
              <a:t>Counted adverse childhood experiences (up to 10)</a:t>
            </a:r>
          </a:p>
          <a:p>
            <a:pPr marL="347663" indent="-347663">
              <a:buSzPct val="125000"/>
              <a:buFont typeface="Arial" panose="020B0604020202020204" pitchFamily="34" charset="0"/>
              <a:buChar char="•"/>
            </a:pPr>
            <a:r>
              <a:rPr lang="en-US" sz="2800" dirty="0"/>
              <a:t>2/3 had at least one ACE; 12% had 4 or </a:t>
            </a:r>
            <a:r>
              <a:rPr lang="en-US" sz="2800" dirty="0" smtClean="0"/>
              <a:t>more</a:t>
            </a:r>
            <a:endParaRPr lang="en-US" sz="2800" dirty="0"/>
          </a:p>
        </p:txBody>
      </p:sp>
      <p:sp>
        <p:nvSpPr>
          <p:cNvPr id="5" name="Rectangle 4"/>
          <p:cNvSpPr/>
          <p:nvPr/>
        </p:nvSpPr>
        <p:spPr>
          <a:xfrm>
            <a:off x="3484136" y="6439449"/>
            <a:ext cx="5212004" cy="338554"/>
          </a:xfrm>
          <a:prstGeom prst="rect">
            <a:avLst/>
          </a:prstGeom>
        </p:spPr>
        <p:txBody>
          <a:bodyPr wrap="none">
            <a:spAutoFit/>
          </a:bodyPr>
          <a:lstStyle/>
          <a:p>
            <a:pPr marL="42863" indent="0" algn="ctr">
              <a:buNone/>
            </a:pPr>
            <a:r>
              <a:rPr lang="en-US" sz="1600" dirty="0">
                <a:solidFill>
                  <a:schemeClr val="bg1"/>
                </a:solidFill>
              </a:rPr>
              <a:t>Principal Investigators: R. </a:t>
            </a:r>
            <a:r>
              <a:rPr lang="en-US" sz="1600" dirty="0" err="1">
                <a:solidFill>
                  <a:schemeClr val="bg1"/>
                </a:solidFill>
              </a:rPr>
              <a:t>Anda</a:t>
            </a:r>
            <a:r>
              <a:rPr lang="en-US" sz="1600" dirty="0">
                <a:solidFill>
                  <a:schemeClr val="bg1"/>
                </a:solidFill>
              </a:rPr>
              <a:t>, MD, MS and V. </a:t>
            </a:r>
            <a:r>
              <a:rPr lang="en-US" sz="1600" dirty="0" err="1">
                <a:solidFill>
                  <a:schemeClr val="bg1"/>
                </a:solidFill>
              </a:rPr>
              <a:t>Felitti</a:t>
            </a:r>
            <a:r>
              <a:rPr lang="en-US" sz="1600" dirty="0">
                <a:solidFill>
                  <a:schemeClr val="bg1"/>
                </a:solidFill>
              </a:rPr>
              <a:t>, MD</a:t>
            </a:r>
          </a:p>
        </p:txBody>
      </p:sp>
    </p:spTree>
    <p:extLst>
      <p:ext uri="{BB962C8B-B14F-4D97-AF65-F5344CB8AC3E}">
        <p14:creationId xmlns:p14="http://schemas.microsoft.com/office/powerpoint/2010/main" val="17568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6759"/>
            <a:ext cx="10058400" cy="1114425"/>
          </a:xfrm>
        </p:spPr>
        <p:txBody>
          <a:bodyPr>
            <a:noAutofit/>
          </a:bodyPr>
          <a:lstStyle/>
          <a:p>
            <a:r>
              <a:rPr lang="en-US" sz="4000" b="1" dirty="0" smtClean="0">
                <a:solidFill>
                  <a:schemeClr val="tx1"/>
                </a:solidFill>
              </a:rPr>
              <a:t>Trauma’s Prevalence in Michigan</a:t>
            </a:r>
            <a:endParaRPr lang="en-US" sz="3600" dirty="0">
              <a:solidFill>
                <a:schemeClr val="tx1"/>
              </a:solidFill>
            </a:endParaRPr>
          </a:p>
        </p:txBody>
      </p:sp>
      <p:sp>
        <p:nvSpPr>
          <p:cNvPr id="5" name="Rectangle 4"/>
          <p:cNvSpPr/>
          <p:nvPr/>
        </p:nvSpPr>
        <p:spPr>
          <a:xfrm>
            <a:off x="2845918" y="6439449"/>
            <a:ext cx="6488444" cy="338554"/>
          </a:xfrm>
          <a:prstGeom prst="rect">
            <a:avLst/>
          </a:prstGeom>
        </p:spPr>
        <p:txBody>
          <a:bodyPr wrap="none">
            <a:spAutoFit/>
          </a:bodyPr>
          <a:lstStyle/>
          <a:p>
            <a:pPr marL="42863" algn="ctr"/>
            <a:r>
              <a:rPr lang="en-US" sz="1600" baseline="30000" dirty="0" smtClean="0">
                <a:ln w="0"/>
                <a:solidFill>
                  <a:schemeClr val="bg1"/>
                </a:solidFill>
              </a:rPr>
              <a:t>1</a:t>
            </a:r>
            <a:r>
              <a:rPr lang="en-US" sz="1600" dirty="0" smtClean="0">
                <a:ln w="0"/>
                <a:solidFill>
                  <a:schemeClr val="bg1"/>
                </a:solidFill>
              </a:rPr>
              <a:t> - 2013 MIBRFSS  			 </a:t>
            </a:r>
            <a:r>
              <a:rPr lang="en-US" sz="1600" baseline="30000" dirty="0" smtClean="0">
                <a:ln w="0"/>
                <a:solidFill>
                  <a:schemeClr val="bg1"/>
                </a:solidFill>
              </a:rPr>
              <a:t>2</a:t>
            </a:r>
            <a:r>
              <a:rPr lang="en-US" sz="1600" dirty="0" smtClean="0">
                <a:ln w="0"/>
                <a:solidFill>
                  <a:schemeClr val="bg1"/>
                </a:solidFill>
              </a:rPr>
              <a:t> </a:t>
            </a:r>
            <a:r>
              <a:rPr lang="en-US" sz="1600" dirty="0">
                <a:ln w="0"/>
                <a:solidFill>
                  <a:schemeClr val="bg1"/>
                </a:solidFill>
              </a:rPr>
              <a:t>- 2011-12 National Survey of Children’s Health</a:t>
            </a:r>
            <a:endParaRPr lang="en-US" sz="1600" dirty="0">
              <a:solidFill>
                <a:schemeClr val="bg1"/>
              </a:solidFill>
            </a:endParaRPr>
          </a:p>
        </p:txBody>
      </p:sp>
      <p:grpSp>
        <p:nvGrpSpPr>
          <p:cNvPr id="25" name="Group 24"/>
          <p:cNvGrpSpPr/>
          <p:nvPr/>
        </p:nvGrpSpPr>
        <p:grpSpPr>
          <a:xfrm>
            <a:off x="1224730" y="1964704"/>
            <a:ext cx="9900470" cy="731520"/>
            <a:chOff x="1364587" y="2184838"/>
            <a:chExt cx="7059609" cy="731520"/>
          </a:xfrm>
        </p:grpSpPr>
        <p:sp>
          <p:nvSpPr>
            <p:cNvPr id="19" name="Rectangle 18"/>
            <p:cNvSpPr/>
            <p:nvPr/>
          </p:nvSpPr>
          <p:spPr>
            <a:xfrm>
              <a:off x="1364587" y="2184838"/>
              <a:ext cx="7059609" cy="731520"/>
            </a:xfrm>
            <a:prstGeom prst="rect">
              <a:avLst/>
            </a:prstGeom>
            <a:solidFill>
              <a:srgbClr val="2683C6"/>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4" name="Rectangle 13"/>
            <p:cNvSpPr/>
            <p:nvPr/>
          </p:nvSpPr>
          <p:spPr>
            <a:xfrm>
              <a:off x="1364588" y="2184838"/>
              <a:ext cx="1204800" cy="731520"/>
            </a:xfrm>
            <a:prstGeom prst="rect">
              <a:avLst/>
            </a:prstGeom>
            <a:solidFill>
              <a:srgbClr val="1CADE4"/>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pSp>
      <p:grpSp>
        <p:nvGrpSpPr>
          <p:cNvPr id="26" name="Group 25"/>
          <p:cNvGrpSpPr/>
          <p:nvPr/>
        </p:nvGrpSpPr>
        <p:grpSpPr>
          <a:xfrm>
            <a:off x="1224732" y="2755231"/>
            <a:ext cx="9900468" cy="731520"/>
            <a:chOff x="1364587" y="2994862"/>
            <a:chExt cx="7059609" cy="731520"/>
          </a:xfrm>
        </p:grpSpPr>
        <p:sp>
          <p:nvSpPr>
            <p:cNvPr id="20" name="Rectangle 19"/>
            <p:cNvSpPr/>
            <p:nvPr/>
          </p:nvSpPr>
          <p:spPr>
            <a:xfrm>
              <a:off x="1364587" y="2994862"/>
              <a:ext cx="7059609" cy="731520"/>
            </a:xfrm>
            <a:prstGeom prst="rect">
              <a:avLst/>
            </a:prstGeom>
            <a:solidFill>
              <a:srgbClr val="2683C6"/>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5" name="Rectangle 14"/>
            <p:cNvSpPr/>
            <p:nvPr/>
          </p:nvSpPr>
          <p:spPr>
            <a:xfrm>
              <a:off x="1364588" y="2994862"/>
              <a:ext cx="826544" cy="731520"/>
            </a:xfrm>
            <a:prstGeom prst="rect">
              <a:avLst/>
            </a:prstGeom>
            <a:solidFill>
              <a:srgbClr val="1CADE4"/>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pSp>
      <p:grpSp>
        <p:nvGrpSpPr>
          <p:cNvPr id="27" name="Group 26"/>
          <p:cNvGrpSpPr/>
          <p:nvPr/>
        </p:nvGrpSpPr>
        <p:grpSpPr>
          <a:xfrm>
            <a:off x="1233199" y="3538826"/>
            <a:ext cx="9900470" cy="731520"/>
            <a:chOff x="1364587" y="3684674"/>
            <a:chExt cx="7059609" cy="731520"/>
          </a:xfrm>
        </p:grpSpPr>
        <p:sp>
          <p:nvSpPr>
            <p:cNvPr id="21" name="Rectangle 20"/>
            <p:cNvSpPr/>
            <p:nvPr/>
          </p:nvSpPr>
          <p:spPr>
            <a:xfrm>
              <a:off x="1364587" y="3684674"/>
              <a:ext cx="7059609" cy="731520"/>
            </a:xfrm>
            <a:prstGeom prst="rect">
              <a:avLst/>
            </a:prstGeom>
            <a:solidFill>
              <a:srgbClr val="2683C6"/>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6" name="Rectangle 15"/>
            <p:cNvSpPr/>
            <p:nvPr/>
          </p:nvSpPr>
          <p:spPr>
            <a:xfrm>
              <a:off x="1364587" y="3684674"/>
              <a:ext cx="2031344" cy="731520"/>
            </a:xfrm>
            <a:prstGeom prst="rect">
              <a:avLst/>
            </a:prstGeom>
            <a:solidFill>
              <a:srgbClr val="1CADE4"/>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pSp>
      <p:grpSp>
        <p:nvGrpSpPr>
          <p:cNvPr id="28" name="Group 27"/>
          <p:cNvGrpSpPr/>
          <p:nvPr/>
        </p:nvGrpSpPr>
        <p:grpSpPr>
          <a:xfrm>
            <a:off x="1224731" y="4325887"/>
            <a:ext cx="9900470" cy="731520"/>
            <a:chOff x="1364586" y="4573853"/>
            <a:chExt cx="7059609" cy="731520"/>
          </a:xfrm>
        </p:grpSpPr>
        <p:sp>
          <p:nvSpPr>
            <p:cNvPr id="22" name="Rectangle 21"/>
            <p:cNvSpPr/>
            <p:nvPr/>
          </p:nvSpPr>
          <p:spPr>
            <a:xfrm>
              <a:off x="1364586" y="4573853"/>
              <a:ext cx="7059609" cy="731520"/>
            </a:xfrm>
            <a:prstGeom prst="rect">
              <a:avLst/>
            </a:prstGeom>
            <a:solidFill>
              <a:srgbClr val="2683C6"/>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7" name="Rectangle 16"/>
            <p:cNvSpPr/>
            <p:nvPr/>
          </p:nvSpPr>
          <p:spPr>
            <a:xfrm>
              <a:off x="1364587" y="4573853"/>
              <a:ext cx="2928534" cy="731520"/>
            </a:xfrm>
            <a:prstGeom prst="rect">
              <a:avLst/>
            </a:prstGeom>
            <a:solidFill>
              <a:srgbClr val="1CADE4"/>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pSp>
      <p:grpSp>
        <p:nvGrpSpPr>
          <p:cNvPr id="29" name="Group 28"/>
          <p:cNvGrpSpPr/>
          <p:nvPr/>
        </p:nvGrpSpPr>
        <p:grpSpPr>
          <a:xfrm>
            <a:off x="1224729" y="5112946"/>
            <a:ext cx="9900470" cy="731520"/>
            <a:chOff x="1364586" y="5248410"/>
            <a:chExt cx="7059609" cy="731520"/>
          </a:xfrm>
        </p:grpSpPr>
        <p:sp>
          <p:nvSpPr>
            <p:cNvPr id="23" name="Rectangle 22"/>
            <p:cNvSpPr/>
            <p:nvPr/>
          </p:nvSpPr>
          <p:spPr>
            <a:xfrm>
              <a:off x="1364586" y="5248410"/>
              <a:ext cx="7059609" cy="731520"/>
            </a:xfrm>
            <a:prstGeom prst="rect">
              <a:avLst/>
            </a:prstGeom>
            <a:solidFill>
              <a:srgbClr val="2683C6"/>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8" name="Rectangle 17"/>
            <p:cNvSpPr/>
            <p:nvPr/>
          </p:nvSpPr>
          <p:spPr>
            <a:xfrm>
              <a:off x="1364586" y="5248410"/>
              <a:ext cx="3389949" cy="731520"/>
            </a:xfrm>
            <a:prstGeom prst="rect">
              <a:avLst/>
            </a:prstGeom>
            <a:solidFill>
              <a:srgbClr val="1CADE4"/>
            </a:solidFill>
            <a:ln>
              <a:solidFill>
                <a:srgbClr val="1CADE4"/>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pSp>
      <p:sp>
        <p:nvSpPr>
          <p:cNvPr id="30" name="Rectangle 29"/>
          <p:cNvSpPr/>
          <p:nvPr/>
        </p:nvSpPr>
        <p:spPr>
          <a:xfrm>
            <a:off x="1233196" y="2068854"/>
            <a:ext cx="1204799" cy="523220"/>
          </a:xfrm>
          <a:prstGeom prst="rect">
            <a:avLst/>
          </a:prstGeom>
          <a:noFill/>
        </p:spPr>
        <p:txBody>
          <a:bodyPr wrap="square" lIns="91440" tIns="45720" rIns="91440" bIns="45720">
            <a:spAutoFit/>
          </a:bodyPr>
          <a:lstStyle/>
          <a:p>
            <a:r>
              <a:rPr lang="en-US" sz="2800" b="0" cap="none" spc="0" dirty="0" smtClean="0">
                <a:ln w="0"/>
                <a:solidFill>
                  <a:schemeClr val="bg1"/>
                </a:solidFill>
                <a:effectLst>
                  <a:outerShdw blurRad="38100" dist="19050" dir="2700000" algn="tl" rotWithShape="0">
                    <a:schemeClr val="dk1">
                      <a:alpha val="40000"/>
                    </a:schemeClr>
                  </a:outerShdw>
                </a:effectLst>
              </a:rPr>
              <a:t>17%</a:t>
            </a:r>
            <a:endParaRPr lang="en-US" sz="2800" b="0" cap="none" spc="0" dirty="0">
              <a:ln w="0"/>
              <a:solidFill>
                <a:schemeClr val="bg1"/>
              </a:solidFill>
              <a:effectLst>
                <a:outerShdw blurRad="38100" dist="19050" dir="2700000" algn="tl" rotWithShape="0">
                  <a:schemeClr val="dk1">
                    <a:alpha val="40000"/>
                  </a:schemeClr>
                </a:outerShdw>
              </a:effectLst>
            </a:endParaRPr>
          </a:p>
        </p:txBody>
      </p:sp>
      <p:sp>
        <p:nvSpPr>
          <p:cNvPr id="31" name="Rectangle 30"/>
          <p:cNvSpPr/>
          <p:nvPr/>
        </p:nvSpPr>
        <p:spPr>
          <a:xfrm>
            <a:off x="1233199" y="2825136"/>
            <a:ext cx="826543" cy="523220"/>
          </a:xfrm>
          <a:prstGeom prst="rect">
            <a:avLst/>
          </a:prstGeom>
          <a:noFill/>
        </p:spPr>
        <p:txBody>
          <a:bodyPr wrap="square" lIns="91440" tIns="45720" rIns="91440" bIns="45720">
            <a:spAutoFit/>
          </a:bodyPr>
          <a:lstStyle/>
          <a:p>
            <a:r>
              <a:rPr lang="en-US" sz="2800" b="0" cap="none" spc="0" dirty="0" smtClean="0">
                <a:ln w="0"/>
                <a:solidFill>
                  <a:schemeClr val="bg1"/>
                </a:solidFill>
                <a:effectLst>
                  <a:outerShdw blurRad="38100" dist="19050" dir="2700000" algn="tl" rotWithShape="0">
                    <a:schemeClr val="dk1">
                      <a:alpha val="40000"/>
                    </a:schemeClr>
                  </a:outerShdw>
                </a:effectLst>
              </a:rPr>
              <a:t>11%</a:t>
            </a:r>
            <a:endParaRPr lang="en-US" sz="2800" b="0" cap="none" spc="0" dirty="0">
              <a:ln w="0"/>
              <a:solidFill>
                <a:schemeClr val="bg1"/>
              </a:solidFill>
              <a:effectLst>
                <a:outerShdw blurRad="38100" dist="19050" dir="2700000" algn="tl" rotWithShape="0">
                  <a:schemeClr val="dk1">
                    <a:alpha val="40000"/>
                  </a:schemeClr>
                </a:outerShdw>
              </a:effectLst>
            </a:endParaRPr>
          </a:p>
        </p:txBody>
      </p:sp>
      <p:sp>
        <p:nvSpPr>
          <p:cNvPr id="32" name="Rectangle 31"/>
          <p:cNvSpPr/>
          <p:nvPr/>
        </p:nvSpPr>
        <p:spPr>
          <a:xfrm>
            <a:off x="1233195" y="3642975"/>
            <a:ext cx="2031346" cy="523220"/>
          </a:xfrm>
          <a:prstGeom prst="rect">
            <a:avLst/>
          </a:prstGeom>
          <a:noFill/>
        </p:spPr>
        <p:txBody>
          <a:bodyPr wrap="square" lIns="91440" tIns="45720" rIns="91440" bIns="45720">
            <a:spAutoFit/>
          </a:bodyPr>
          <a:lstStyle/>
          <a:p>
            <a:r>
              <a:rPr lang="en-US" sz="2800" b="0" cap="none" spc="0" dirty="0" smtClean="0">
                <a:ln w="0"/>
                <a:solidFill>
                  <a:schemeClr val="bg1"/>
                </a:solidFill>
                <a:effectLst>
                  <a:outerShdw blurRad="38100" dist="19050" dir="2700000" algn="tl" rotWithShape="0">
                    <a:schemeClr val="dk1">
                      <a:alpha val="40000"/>
                    </a:schemeClr>
                  </a:outerShdw>
                </a:effectLst>
              </a:rPr>
              <a:t>28.5%</a:t>
            </a:r>
            <a:endParaRPr lang="en-US" sz="2800" b="0" cap="none" spc="0" dirty="0">
              <a:ln w="0"/>
              <a:solidFill>
                <a:schemeClr val="bg1"/>
              </a:solidFill>
              <a:effectLst>
                <a:outerShdw blurRad="38100" dist="19050" dir="2700000" algn="tl" rotWithShape="0">
                  <a:schemeClr val="dk1">
                    <a:alpha val="40000"/>
                  </a:schemeClr>
                </a:outerShdw>
              </a:effectLst>
            </a:endParaRPr>
          </a:p>
        </p:txBody>
      </p:sp>
      <p:sp>
        <p:nvSpPr>
          <p:cNvPr id="33" name="Rectangle 32"/>
          <p:cNvSpPr/>
          <p:nvPr/>
        </p:nvSpPr>
        <p:spPr>
          <a:xfrm>
            <a:off x="1233199" y="4430037"/>
            <a:ext cx="2928534" cy="523220"/>
          </a:xfrm>
          <a:prstGeom prst="rect">
            <a:avLst/>
          </a:prstGeom>
          <a:noFill/>
        </p:spPr>
        <p:txBody>
          <a:bodyPr wrap="square" lIns="91440" tIns="45720" rIns="91440" bIns="45720">
            <a:spAutoFit/>
          </a:bodyPr>
          <a:lstStyle/>
          <a:p>
            <a:r>
              <a:rPr lang="en-US" sz="2800" b="0" cap="none" spc="0" dirty="0" smtClean="0">
                <a:ln w="0"/>
                <a:solidFill>
                  <a:schemeClr val="bg1"/>
                </a:solidFill>
                <a:effectLst>
                  <a:outerShdw blurRad="38100" dist="19050" dir="2700000" algn="tl" rotWithShape="0">
                    <a:schemeClr val="dk1">
                      <a:alpha val="40000"/>
                    </a:schemeClr>
                  </a:outerShdw>
                </a:effectLst>
              </a:rPr>
              <a:t>42.2%</a:t>
            </a:r>
            <a:endParaRPr lang="en-US" sz="2800" b="0" cap="none" spc="0" dirty="0">
              <a:ln w="0"/>
              <a:solidFill>
                <a:schemeClr val="bg1"/>
              </a:solidFill>
              <a:effectLst>
                <a:outerShdw blurRad="38100" dist="19050" dir="2700000" algn="tl" rotWithShape="0">
                  <a:schemeClr val="dk1">
                    <a:alpha val="40000"/>
                  </a:schemeClr>
                </a:outerShdw>
              </a:effectLst>
            </a:endParaRPr>
          </a:p>
        </p:txBody>
      </p:sp>
      <p:sp>
        <p:nvSpPr>
          <p:cNvPr id="34" name="Rectangle 33"/>
          <p:cNvSpPr/>
          <p:nvPr/>
        </p:nvSpPr>
        <p:spPr>
          <a:xfrm>
            <a:off x="1233195" y="5217096"/>
            <a:ext cx="3389950" cy="523220"/>
          </a:xfrm>
          <a:prstGeom prst="rect">
            <a:avLst/>
          </a:prstGeom>
          <a:noFill/>
        </p:spPr>
        <p:txBody>
          <a:bodyPr wrap="square" lIns="91440" tIns="45720" rIns="91440" bIns="45720">
            <a:spAutoFit/>
          </a:bodyPr>
          <a:lstStyle/>
          <a:p>
            <a:r>
              <a:rPr lang="en-US" sz="2800" b="0" cap="none" spc="0" dirty="0" smtClean="0">
                <a:ln w="0"/>
                <a:solidFill>
                  <a:schemeClr val="bg1"/>
                </a:solidFill>
                <a:effectLst>
                  <a:outerShdw blurRad="38100" dist="19050" dir="2700000" algn="tl" rotWithShape="0">
                    <a:schemeClr val="dk1">
                      <a:alpha val="40000"/>
                    </a:schemeClr>
                  </a:outerShdw>
                </a:effectLst>
              </a:rPr>
              <a:t>48.7%</a:t>
            </a:r>
            <a:endParaRPr lang="en-US" sz="2800" b="0" cap="none" spc="0" dirty="0">
              <a:ln w="0"/>
              <a:solidFill>
                <a:schemeClr val="bg1"/>
              </a:solidFill>
              <a:effectLst>
                <a:outerShdw blurRad="38100" dist="19050" dir="2700000" algn="tl" rotWithShape="0">
                  <a:schemeClr val="dk1">
                    <a:alpha val="40000"/>
                  </a:schemeClr>
                </a:outerShdw>
              </a:effectLst>
            </a:endParaRPr>
          </a:p>
        </p:txBody>
      </p:sp>
      <p:sp>
        <p:nvSpPr>
          <p:cNvPr id="35" name="Rectangle 34"/>
          <p:cNvSpPr/>
          <p:nvPr/>
        </p:nvSpPr>
        <p:spPr>
          <a:xfrm>
            <a:off x="4161733" y="2156782"/>
            <a:ext cx="6904198" cy="338554"/>
          </a:xfrm>
          <a:prstGeom prst="rect">
            <a:avLst/>
          </a:prstGeom>
          <a:noFill/>
        </p:spPr>
        <p:txBody>
          <a:bodyPr wrap="square" lIns="91440" tIns="45720" rIns="91440" bIns="45720">
            <a:spAutoFit/>
          </a:bodyPr>
          <a:lstStyle/>
          <a:p>
            <a:pPr algn="r"/>
            <a:r>
              <a:rPr lang="en-US" sz="1600" dirty="0" smtClean="0">
                <a:ln w="0"/>
                <a:solidFill>
                  <a:schemeClr val="bg1"/>
                </a:solidFill>
              </a:rPr>
              <a:t>Michigan a</a:t>
            </a:r>
            <a:r>
              <a:rPr lang="en-US" sz="1600" b="0" cap="none" spc="0" dirty="0" smtClean="0">
                <a:ln w="0"/>
                <a:solidFill>
                  <a:schemeClr val="bg1"/>
                </a:solidFill>
              </a:rPr>
              <a:t>dults reported experiencing physical abuse before the age of 18 </a:t>
            </a:r>
            <a:r>
              <a:rPr lang="en-US" baseline="30000" dirty="0" smtClean="0">
                <a:ln w="0"/>
                <a:solidFill>
                  <a:schemeClr val="bg1"/>
                </a:solidFill>
              </a:rPr>
              <a:t>1</a:t>
            </a:r>
            <a:endParaRPr lang="en-US" sz="1600" b="0" cap="none" spc="0" baseline="30000" dirty="0" smtClean="0">
              <a:ln w="0"/>
              <a:solidFill>
                <a:schemeClr val="bg1"/>
              </a:solidFill>
            </a:endParaRPr>
          </a:p>
        </p:txBody>
      </p:sp>
      <p:sp>
        <p:nvSpPr>
          <p:cNvPr id="37" name="Rectangle 36"/>
          <p:cNvSpPr/>
          <p:nvPr/>
        </p:nvSpPr>
        <p:spPr>
          <a:xfrm>
            <a:off x="4161733" y="2944631"/>
            <a:ext cx="6904198" cy="338554"/>
          </a:xfrm>
          <a:prstGeom prst="rect">
            <a:avLst/>
          </a:prstGeom>
          <a:noFill/>
        </p:spPr>
        <p:txBody>
          <a:bodyPr wrap="square" lIns="91440" tIns="45720" rIns="91440" bIns="45720">
            <a:spAutoFit/>
          </a:bodyPr>
          <a:lstStyle/>
          <a:p>
            <a:pPr algn="r"/>
            <a:r>
              <a:rPr lang="en-US" sz="1600" dirty="0" smtClean="0">
                <a:ln w="0"/>
                <a:solidFill>
                  <a:schemeClr val="bg1"/>
                </a:solidFill>
              </a:rPr>
              <a:t>Michigan a</a:t>
            </a:r>
            <a:r>
              <a:rPr lang="en-US" sz="1600" b="0" cap="none" spc="0" dirty="0" smtClean="0">
                <a:ln w="0"/>
                <a:solidFill>
                  <a:schemeClr val="bg1"/>
                </a:solidFill>
              </a:rPr>
              <a:t>dults reported sexual abuse</a:t>
            </a:r>
            <a:r>
              <a:rPr lang="en-US" sz="1600" baseline="30000" dirty="0">
                <a:ln w="0"/>
                <a:solidFill>
                  <a:schemeClr val="bg1"/>
                </a:solidFill>
              </a:rPr>
              <a:t> 1</a:t>
            </a:r>
            <a:endParaRPr lang="en-US" sz="1600" b="0" cap="none" spc="0" dirty="0" smtClean="0">
              <a:ln w="0"/>
              <a:solidFill>
                <a:schemeClr val="bg1"/>
              </a:solidFill>
            </a:endParaRPr>
          </a:p>
        </p:txBody>
      </p:sp>
      <p:sp>
        <p:nvSpPr>
          <p:cNvPr id="38" name="Rectangle 37"/>
          <p:cNvSpPr/>
          <p:nvPr/>
        </p:nvSpPr>
        <p:spPr>
          <a:xfrm>
            <a:off x="4161733" y="3735308"/>
            <a:ext cx="6904198" cy="338554"/>
          </a:xfrm>
          <a:prstGeom prst="rect">
            <a:avLst/>
          </a:prstGeom>
          <a:noFill/>
        </p:spPr>
        <p:txBody>
          <a:bodyPr wrap="square" lIns="91440" tIns="45720" rIns="91440" bIns="45720">
            <a:spAutoFit/>
          </a:bodyPr>
          <a:lstStyle/>
          <a:p>
            <a:pPr algn="r"/>
            <a:r>
              <a:rPr lang="en-US" sz="1600" dirty="0" smtClean="0">
                <a:ln w="0"/>
                <a:solidFill>
                  <a:schemeClr val="bg1"/>
                </a:solidFill>
              </a:rPr>
              <a:t>Michigan children 0-17 </a:t>
            </a:r>
            <a:r>
              <a:rPr lang="en-US" sz="1600" b="0" cap="none" spc="0" dirty="0" smtClean="0">
                <a:ln w="0"/>
                <a:solidFill>
                  <a:schemeClr val="bg1"/>
                </a:solidFill>
              </a:rPr>
              <a:t>reported 2 or more adverse childhood experiences</a:t>
            </a:r>
            <a:r>
              <a:rPr lang="en-US" sz="1600" baseline="30000" dirty="0">
                <a:ln w="0"/>
                <a:solidFill>
                  <a:schemeClr val="bg1"/>
                </a:solidFill>
              </a:rPr>
              <a:t> </a:t>
            </a:r>
            <a:r>
              <a:rPr lang="en-US" sz="1600" baseline="30000" dirty="0" smtClean="0">
                <a:ln w="0"/>
                <a:solidFill>
                  <a:schemeClr val="bg1"/>
                </a:solidFill>
              </a:rPr>
              <a:t>2</a:t>
            </a:r>
            <a:endParaRPr lang="en-US" sz="1600" b="0" cap="none" spc="0" dirty="0" smtClean="0">
              <a:ln w="0"/>
              <a:solidFill>
                <a:schemeClr val="bg1"/>
              </a:solidFill>
            </a:endParaRPr>
          </a:p>
        </p:txBody>
      </p:sp>
      <p:sp>
        <p:nvSpPr>
          <p:cNvPr id="39" name="Rectangle 38"/>
          <p:cNvSpPr/>
          <p:nvPr/>
        </p:nvSpPr>
        <p:spPr>
          <a:xfrm>
            <a:off x="5331739" y="4383869"/>
            <a:ext cx="5734192" cy="584775"/>
          </a:xfrm>
          <a:prstGeom prst="rect">
            <a:avLst/>
          </a:prstGeom>
          <a:noFill/>
        </p:spPr>
        <p:txBody>
          <a:bodyPr wrap="square" lIns="91440" tIns="45720" rIns="91440" bIns="45720">
            <a:spAutoFit/>
          </a:bodyPr>
          <a:lstStyle/>
          <a:p>
            <a:pPr algn="r"/>
            <a:r>
              <a:rPr lang="en-US" sz="1600" dirty="0" smtClean="0">
                <a:ln w="0"/>
                <a:solidFill>
                  <a:schemeClr val="bg1"/>
                </a:solidFill>
              </a:rPr>
              <a:t>Michigan children whose household income is 0-99% of FPL </a:t>
            </a:r>
            <a:r>
              <a:rPr lang="en-US" sz="1600" b="0" cap="none" spc="0" dirty="0" smtClean="0">
                <a:ln w="0"/>
                <a:solidFill>
                  <a:schemeClr val="bg1"/>
                </a:solidFill>
              </a:rPr>
              <a:t>reported 2 or more adverse childhood experiences </a:t>
            </a:r>
            <a:r>
              <a:rPr lang="en-US" sz="1600" baseline="30000" dirty="0">
                <a:ln w="0"/>
                <a:solidFill>
                  <a:schemeClr val="bg1"/>
                </a:solidFill>
              </a:rPr>
              <a:t>2</a:t>
            </a:r>
            <a:endParaRPr lang="en-US" sz="1600" b="0" cap="none" spc="0" dirty="0" smtClean="0">
              <a:ln w="0"/>
              <a:solidFill>
                <a:schemeClr val="bg1"/>
              </a:solidFill>
            </a:endParaRPr>
          </a:p>
        </p:txBody>
      </p:sp>
      <p:sp>
        <p:nvSpPr>
          <p:cNvPr id="40" name="Rectangle 39"/>
          <p:cNvSpPr/>
          <p:nvPr/>
        </p:nvSpPr>
        <p:spPr>
          <a:xfrm>
            <a:off x="5987295" y="5165848"/>
            <a:ext cx="5078636" cy="584775"/>
          </a:xfrm>
          <a:prstGeom prst="rect">
            <a:avLst/>
          </a:prstGeom>
          <a:noFill/>
        </p:spPr>
        <p:txBody>
          <a:bodyPr wrap="square" lIns="91440" tIns="45720" rIns="91440" bIns="45720">
            <a:spAutoFit/>
          </a:bodyPr>
          <a:lstStyle/>
          <a:p>
            <a:pPr algn="r"/>
            <a:r>
              <a:rPr lang="en-US" sz="1600" dirty="0" smtClean="0">
                <a:ln w="0"/>
                <a:solidFill>
                  <a:schemeClr val="bg1"/>
                </a:solidFill>
              </a:rPr>
              <a:t>Those who receive Children’s Special Health Care Services reported 2 or more adverse experiences </a:t>
            </a:r>
            <a:r>
              <a:rPr lang="en-US" sz="1600" baseline="30000" dirty="0">
                <a:ln w="0"/>
                <a:solidFill>
                  <a:schemeClr val="bg1"/>
                </a:solidFill>
              </a:rPr>
              <a:t>2</a:t>
            </a:r>
            <a:endParaRPr lang="en-US" sz="1600" b="0" cap="none" spc="0" dirty="0" smtClean="0">
              <a:ln w="0"/>
              <a:solidFill>
                <a:schemeClr val="bg1"/>
              </a:solidFill>
            </a:endParaRPr>
          </a:p>
        </p:txBody>
      </p:sp>
    </p:spTree>
    <p:extLst>
      <p:ext uri="{BB962C8B-B14F-4D97-AF65-F5344CB8AC3E}">
        <p14:creationId xmlns:p14="http://schemas.microsoft.com/office/powerpoint/2010/main" val="33653039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66800" y="225288"/>
            <a:ext cx="10058400" cy="1510379"/>
          </a:xfrm>
        </p:spPr>
        <p:txBody>
          <a:bodyPr>
            <a:normAutofit/>
          </a:bodyPr>
          <a:lstStyle/>
          <a:p>
            <a:r>
              <a:rPr lang="en-US" sz="3600" dirty="0">
                <a:solidFill>
                  <a:schemeClr val="tx1"/>
                </a:solidFill>
              </a:rPr>
              <a:t>Findings: As ACE Score    ,  So Does Risk For: </a:t>
            </a:r>
            <a:r>
              <a:rPr lang="en-US" sz="3600" dirty="0" smtClean="0">
                <a:solidFill>
                  <a:schemeClr val="tx1"/>
                </a:solidFill>
              </a:rPr>
              <a:t/>
            </a:r>
            <a:br>
              <a:rPr lang="en-US" sz="3600" dirty="0" smtClean="0">
                <a:solidFill>
                  <a:schemeClr val="tx1"/>
                </a:solidFill>
              </a:rPr>
            </a:br>
            <a:r>
              <a:rPr lang="en-US" sz="2400" dirty="0" smtClean="0">
                <a:solidFill>
                  <a:schemeClr val="tx1"/>
                </a:solidFill>
              </a:rPr>
              <a:t>(</a:t>
            </a:r>
            <a:r>
              <a:rPr lang="en-US" sz="2400" dirty="0">
                <a:solidFill>
                  <a:schemeClr val="tx1"/>
                </a:solidFill>
              </a:rPr>
              <a:t>ACE Score 4 or More)</a:t>
            </a:r>
          </a:p>
        </p:txBody>
      </p:sp>
      <p:sp>
        <p:nvSpPr>
          <p:cNvPr id="46082" name="Rectangle 3"/>
          <p:cNvSpPr>
            <a:spLocks noGrp="1" noChangeArrowheads="1"/>
          </p:cNvSpPr>
          <p:nvPr>
            <p:ph idx="1"/>
          </p:nvPr>
        </p:nvSpPr>
        <p:spPr>
          <a:xfrm>
            <a:off x="1066800" y="2897367"/>
            <a:ext cx="4663440" cy="3562350"/>
          </a:xfrm>
        </p:spPr>
        <p:txBody>
          <a:bodyPr>
            <a:normAutofit/>
          </a:bodyPr>
          <a:lstStyle/>
          <a:p>
            <a:pPr marL="382588" lvl="1" indent="-382588" eaLnBrk="1" hangingPunct="1">
              <a:buSzPct val="125000"/>
              <a:buFont typeface="Arial" panose="020B0604020202020204" pitchFamily="34" charset="0"/>
              <a:buChar char="•"/>
            </a:pPr>
            <a:r>
              <a:rPr lang="en-US" sz="2800" dirty="0" smtClean="0"/>
              <a:t>Smoking (2.2) </a:t>
            </a:r>
          </a:p>
          <a:p>
            <a:pPr marL="382588" lvl="1" indent="-382588">
              <a:buSzPct val="125000"/>
              <a:buFont typeface="Arial" panose="020B0604020202020204" pitchFamily="34" charset="0"/>
              <a:buChar char="•"/>
            </a:pPr>
            <a:r>
              <a:rPr lang="en-US" sz="2800" dirty="0" smtClean="0"/>
              <a:t>Multiple sexual partners (3.2)</a:t>
            </a:r>
          </a:p>
          <a:p>
            <a:pPr marL="382588" lvl="1" indent="-382588" eaLnBrk="1" hangingPunct="1">
              <a:buSzPct val="125000"/>
              <a:buFont typeface="Arial" panose="020B0604020202020204" pitchFamily="34" charset="0"/>
              <a:buChar char="•"/>
            </a:pPr>
            <a:r>
              <a:rPr lang="en-US" sz="2800" dirty="0" smtClean="0"/>
              <a:t>Adult alcoholism (7.4)</a:t>
            </a:r>
          </a:p>
          <a:p>
            <a:pPr marL="382588" lvl="1" indent="-382588" eaLnBrk="1" hangingPunct="1">
              <a:buSzPct val="125000"/>
              <a:buFont typeface="Arial" panose="020B0604020202020204" pitchFamily="34" charset="0"/>
              <a:buChar char="•"/>
            </a:pPr>
            <a:r>
              <a:rPr lang="en-US" sz="2800" dirty="0" smtClean="0"/>
              <a:t>Drug use (4.7)</a:t>
            </a:r>
          </a:p>
          <a:p>
            <a:pPr marL="382588" lvl="1" indent="-382588">
              <a:buSzPct val="125000"/>
              <a:buFont typeface="Arial" panose="020B0604020202020204" pitchFamily="34" charset="0"/>
              <a:buChar char="•"/>
            </a:pPr>
            <a:r>
              <a:rPr lang="en-US" sz="2800" dirty="0" smtClean="0"/>
              <a:t>STDs (2.5) </a:t>
            </a:r>
          </a:p>
          <a:p>
            <a:pPr marL="382588" lvl="1" indent="-382588">
              <a:buSzPct val="125000"/>
              <a:buFont typeface="Arial" panose="020B0604020202020204" pitchFamily="34" charset="0"/>
              <a:buChar char="•"/>
            </a:pPr>
            <a:r>
              <a:rPr lang="en-US" sz="2800" dirty="0" smtClean="0"/>
              <a:t>Depression (4.6)</a:t>
            </a:r>
          </a:p>
        </p:txBody>
      </p:sp>
      <p:sp>
        <p:nvSpPr>
          <p:cNvPr id="2" name="Up Arrow 1"/>
          <p:cNvSpPr/>
          <p:nvPr/>
        </p:nvSpPr>
        <p:spPr>
          <a:xfrm>
            <a:off x="5145528" y="732160"/>
            <a:ext cx="412838" cy="549921"/>
          </a:xfrm>
          <a:prstGeom prst="upArrow">
            <a:avLst>
              <a:gd name="adj1" fmla="val 39518"/>
              <a:gd name="adj2" fmla="val 55241"/>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 name="Rectangle 3"/>
          <p:cNvSpPr txBox="1">
            <a:spLocks noChangeArrowheads="1"/>
          </p:cNvSpPr>
          <p:nvPr/>
        </p:nvSpPr>
        <p:spPr>
          <a:xfrm>
            <a:off x="6553200" y="2855032"/>
            <a:ext cx="4572000" cy="3562350"/>
          </a:xfrm>
          <a:prstGeom prst="rect">
            <a:avLst/>
          </a:prstGeom>
        </p:spPr>
        <p:txBody>
          <a:bodyPr vert="horz" lIns="91440" tIns="45720" rIns="91440" bIns="45720" rtlCol="0">
            <a:normAutofit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347663" lvl="1" indent="-347663">
              <a:buSzPct val="125000"/>
              <a:buFont typeface="Arial" panose="020B0604020202020204" pitchFamily="34" charset="0"/>
              <a:buChar char="•"/>
            </a:pPr>
            <a:r>
              <a:rPr lang="en-US" sz="2800" dirty="0">
                <a:solidFill>
                  <a:schemeClr val="tx1"/>
                </a:solidFill>
              </a:rPr>
              <a:t>Suicide attempts (12.2)</a:t>
            </a:r>
          </a:p>
          <a:p>
            <a:pPr marL="347663" lvl="1" indent="-347663">
              <a:buSzPct val="125000"/>
              <a:buFont typeface="Arial" panose="020B0604020202020204" pitchFamily="34" charset="0"/>
              <a:buChar char="•"/>
            </a:pPr>
            <a:r>
              <a:rPr lang="en-US" sz="2800" dirty="0" smtClean="0">
                <a:solidFill>
                  <a:schemeClr val="tx1"/>
                </a:solidFill>
              </a:rPr>
              <a:t>Pulmonary disease (3.9)</a:t>
            </a:r>
          </a:p>
          <a:p>
            <a:pPr marL="347663" lvl="1" indent="-347663">
              <a:buSzPct val="125000"/>
              <a:buFont typeface="Arial" panose="020B0604020202020204" pitchFamily="34" charset="0"/>
              <a:buChar char="•"/>
            </a:pPr>
            <a:r>
              <a:rPr lang="en-US" sz="2800" dirty="0" smtClean="0">
                <a:solidFill>
                  <a:schemeClr val="tx1"/>
                </a:solidFill>
              </a:rPr>
              <a:t>Heart disease (2.2)</a:t>
            </a:r>
          </a:p>
          <a:p>
            <a:pPr marL="347663" lvl="1" indent="-347663">
              <a:buSzPct val="125000"/>
              <a:buFont typeface="Arial" panose="020B0604020202020204" pitchFamily="34" charset="0"/>
              <a:buChar char="•"/>
            </a:pPr>
            <a:r>
              <a:rPr lang="en-US" sz="2800" dirty="0" smtClean="0">
                <a:solidFill>
                  <a:schemeClr val="tx1"/>
                </a:solidFill>
              </a:rPr>
              <a:t>Liver disease (2.4)</a:t>
            </a:r>
          </a:p>
          <a:p>
            <a:pPr marL="347663" lvl="1" indent="-347663">
              <a:buSzPct val="125000"/>
              <a:buFont typeface="Arial" panose="020B0604020202020204" pitchFamily="34" charset="0"/>
              <a:buChar char="•"/>
            </a:pPr>
            <a:r>
              <a:rPr lang="en-US" sz="2800" dirty="0" smtClean="0">
                <a:solidFill>
                  <a:schemeClr val="tx1"/>
                </a:solidFill>
              </a:rPr>
              <a:t>Lost time from work (2.5)</a:t>
            </a:r>
          </a:p>
          <a:p>
            <a:pPr marL="347663" lvl="1" indent="-347663">
              <a:buSzPct val="125000"/>
              <a:buFont typeface="Arial" panose="020B0604020202020204" pitchFamily="34" charset="0"/>
              <a:buChar char="•"/>
            </a:pPr>
            <a:r>
              <a:rPr lang="en-US" sz="2800" dirty="0" smtClean="0">
                <a:solidFill>
                  <a:schemeClr val="tx1"/>
                </a:solidFill>
              </a:rPr>
              <a:t>Early death </a:t>
            </a:r>
            <a:br>
              <a:rPr lang="en-US" sz="2800" dirty="0" smtClean="0">
                <a:solidFill>
                  <a:schemeClr val="tx1"/>
                </a:solidFill>
              </a:rPr>
            </a:br>
            <a:r>
              <a:rPr lang="en-US" sz="1800" dirty="0" smtClean="0">
                <a:solidFill>
                  <a:schemeClr val="tx1"/>
                </a:solidFill>
              </a:rPr>
              <a:t>(Those with ACE score of 6 or more, died 20 years earlier)</a:t>
            </a:r>
            <a:endParaRPr lang="en-US" sz="3200" dirty="0" smtClean="0">
              <a:solidFill>
                <a:schemeClr val="tx1"/>
              </a:solidFill>
            </a:endParaRPr>
          </a:p>
        </p:txBody>
      </p:sp>
    </p:spTree>
    <p:extLst>
      <p:ext uri="{BB962C8B-B14F-4D97-AF65-F5344CB8AC3E}">
        <p14:creationId xmlns:p14="http://schemas.microsoft.com/office/powerpoint/2010/main" val="23851822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E015D92125FF4EB74E522543994971" ma:contentTypeVersion="0" ma:contentTypeDescription="Create a new document." ma:contentTypeScope="" ma:versionID="9898a58f4634e618af94fe760b488644">
  <xsd:schema xmlns:xsd="http://www.w3.org/2001/XMLSchema" xmlns:xs="http://www.w3.org/2001/XMLSchema" xmlns:p="http://schemas.microsoft.com/office/2006/metadata/properties" targetNamespace="http://schemas.microsoft.com/office/2006/metadata/properties" ma:root="true" ma:fieldsID="aa1222beb234debe96d12a98d24ff8a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07C25B-DEEB-49E6-8630-F990F49B76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8B8C6C3-BA41-47D3-819A-22115AC77BB7}">
  <ds:schemaRefs>
    <ds:schemaRef ds:uri="http://schemas.microsoft.com/sharepoint/v3/contenttype/forms"/>
  </ds:schemaRefs>
</ds:datastoreItem>
</file>

<file path=customXml/itemProps3.xml><?xml version="1.0" encoding="utf-8"?>
<ds:datastoreItem xmlns:ds="http://schemas.openxmlformats.org/officeDocument/2006/customXml" ds:itemID="{0948335A-9968-475F-8195-A63EE362676B}">
  <ds:schemaRefs>
    <ds:schemaRef ds:uri="http://schemas.microsoft.com/office/2006/metadata/properties"/>
    <ds:schemaRef ds:uri="http://schemas.openxmlformats.org/package/2006/metadata/core-properties"/>
    <ds:schemaRef ds:uri="http://schemas.microsoft.com/office/2006/documentManagement/types"/>
    <ds:schemaRef ds:uri="http://purl.org/dc/terms/"/>
    <ds:schemaRef ds:uri="http://www.w3.org/XML/1998/namespace"/>
    <ds:schemaRef ds:uri="http://purl.org/dc/elements/1.1/"/>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Retrospect</Template>
  <TotalTime>16096</TotalTime>
  <Words>4657</Words>
  <Application>Microsoft Office PowerPoint</Application>
  <PresentationFormat>Widescreen</PresentationFormat>
  <Paragraphs>594</Paragraphs>
  <Slides>56</Slides>
  <Notes>56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Aharoni</vt:lpstr>
      <vt:lpstr>Arial</vt:lpstr>
      <vt:lpstr>Calibri</vt:lpstr>
      <vt:lpstr>Calibri Light</vt:lpstr>
      <vt:lpstr>Symbol</vt:lpstr>
      <vt:lpstr>Times New Roman</vt:lpstr>
      <vt:lpstr>Wingdings</vt:lpstr>
      <vt:lpstr>Retrospect</vt:lpstr>
      <vt:lpstr>Being Trauma Informed &amp; Responsive  </vt:lpstr>
      <vt:lpstr>The Training Environment</vt:lpstr>
      <vt:lpstr>PART I:  Trauma &amp; Sensory Processing 101</vt:lpstr>
      <vt:lpstr>Part I Objectives</vt:lpstr>
      <vt:lpstr>Defining Trauma (3Es)</vt:lpstr>
      <vt:lpstr>Trauma….</vt:lpstr>
      <vt:lpstr>Long Term Impacts:  The Adverse Childhood Experiences (ACE) Study</vt:lpstr>
      <vt:lpstr>Trauma’s Prevalence in Michigan</vt:lpstr>
      <vt:lpstr>Findings: As ACE Score    ,  So Does Risk For:  (ACE Score 4 or More)</vt:lpstr>
      <vt:lpstr>3 Primary Categories of Response</vt:lpstr>
      <vt:lpstr>Impact of Trauma &amp; Toxic Stress</vt:lpstr>
      <vt:lpstr>Behaviors we see…</vt:lpstr>
      <vt:lpstr>Trauma Triggers (Reminders)</vt:lpstr>
      <vt:lpstr>Explaining The Brain  to Children &amp; Adolescents</vt:lpstr>
      <vt:lpstr>PowerPoint Presentation</vt:lpstr>
      <vt:lpstr>Sensory Processing and Trauma</vt:lpstr>
      <vt:lpstr>Sensory Over-Responsivity</vt:lpstr>
      <vt:lpstr>Sensory Under-Responsivity</vt:lpstr>
      <vt:lpstr>Sensory Seeking or Craving</vt:lpstr>
      <vt:lpstr>Good News: The Amazing Brain</vt:lpstr>
      <vt:lpstr>Pause</vt:lpstr>
      <vt:lpstr>Compassion Fatigue</vt:lpstr>
      <vt:lpstr>Symptoms of Compassion Fatigue/Vicarious Trauma</vt:lpstr>
      <vt:lpstr>The ABC Approach</vt:lpstr>
      <vt:lpstr>Personal &amp; Professional Boundaries</vt:lpstr>
      <vt:lpstr>Organizational Strategies to Prevent Secondary Trauma</vt:lpstr>
      <vt:lpstr>PART II:  Trauma &amp; Sensory Related Strategies</vt:lpstr>
      <vt:lpstr>Part II Objectives</vt:lpstr>
      <vt:lpstr>Trauma Informed Services</vt:lpstr>
      <vt:lpstr>Why is This Important?</vt:lpstr>
      <vt:lpstr>Why Trauma Informed Services?</vt:lpstr>
      <vt:lpstr>What Does It Mean to Provide  Trauma Informed Services?</vt:lpstr>
      <vt:lpstr>Trauma-Informed Professionals…</vt:lpstr>
      <vt:lpstr>Trauma Informed Services: Key Principles</vt:lpstr>
      <vt:lpstr>Elements of Trauma Informed Environments </vt:lpstr>
      <vt:lpstr>A JOURNEY….</vt:lpstr>
      <vt:lpstr>Overall…. </vt:lpstr>
      <vt:lpstr>Handling Disclosures of Trauma</vt:lpstr>
      <vt:lpstr>Pause</vt:lpstr>
      <vt:lpstr>PowerPoint Presentation</vt:lpstr>
      <vt:lpstr>Start at the Bottom: Regulate</vt:lpstr>
      <vt:lpstr>Regulate:  Consider the Environment</vt:lpstr>
      <vt:lpstr>Regulate: Proactive Strategies</vt:lpstr>
      <vt:lpstr>Here’s Some Recommendations</vt:lpstr>
      <vt:lpstr>Sensory Strategies for Over-Responders</vt:lpstr>
      <vt:lpstr>Sensory Strategies for Under-Responders</vt:lpstr>
      <vt:lpstr>Strategies For Sensory Seekers (Cravers)</vt:lpstr>
      <vt:lpstr>Next Step Up: Relate</vt:lpstr>
      <vt:lpstr>Relate</vt:lpstr>
      <vt:lpstr>Relate: Build Empathy with Youth</vt:lpstr>
      <vt:lpstr>At the Top: Reason</vt:lpstr>
      <vt:lpstr>Reason</vt:lpstr>
      <vt:lpstr>Trauma and Sensory Friendly Environments</vt:lpstr>
      <vt:lpstr>Next Steps</vt:lpstr>
      <vt:lpstr>References</vt:lpstr>
      <vt:lpstr>Contact: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Trauma Informed &amp; Responsive Education PART I: Trauma &amp; Sensory Processing 101</dc:title>
  <dc:creator>MDHHS</dc:creator>
  <cp:keywords>MDHHS; Trauma; Informed; Responsive</cp:keywords>
  <cp:lastModifiedBy>Simmons, Scott (DTMB)</cp:lastModifiedBy>
  <cp:revision>249</cp:revision>
  <cp:lastPrinted>2016-06-28T15:39:58Z</cp:lastPrinted>
  <dcterms:created xsi:type="dcterms:W3CDTF">2016-06-08T15:34:01Z</dcterms:created>
  <dcterms:modified xsi:type="dcterms:W3CDTF">2017-08-17T15:21:05Z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0x01010049E015D92125FF4EB74E522543994971</vt:lpwstr>
  </property>
</Properties>
</file>