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4"/>
  </p:sldMasterIdLst>
  <p:notesMasterIdLst>
    <p:notesMasterId r:id="rId36"/>
  </p:notesMasterIdLst>
  <p:sldIdLst>
    <p:sldId id="256" r:id="rId5"/>
    <p:sldId id="257" r:id="rId6"/>
    <p:sldId id="258" r:id="rId7"/>
    <p:sldId id="259" r:id="rId8"/>
    <p:sldId id="260" r:id="rId9"/>
    <p:sldId id="308" r:id="rId10"/>
    <p:sldId id="335" r:id="rId11"/>
    <p:sldId id="333" r:id="rId12"/>
    <p:sldId id="310" r:id="rId13"/>
    <p:sldId id="336" r:id="rId14"/>
    <p:sldId id="312" r:id="rId15"/>
    <p:sldId id="313" r:id="rId16"/>
    <p:sldId id="314" r:id="rId17"/>
    <p:sldId id="315" r:id="rId18"/>
    <p:sldId id="317" r:id="rId19"/>
    <p:sldId id="318" r:id="rId20"/>
    <p:sldId id="319" r:id="rId21"/>
    <p:sldId id="320" r:id="rId22"/>
    <p:sldId id="332" r:id="rId23"/>
    <p:sldId id="321" r:id="rId24"/>
    <p:sldId id="334" r:id="rId25"/>
    <p:sldId id="322" r:id="rId26"/>
    <p:sldId id="323" r:id="rId27"/>
    <p:sldId id="324" r:id="rId28"/>
    <p:sldId id="325" r:id="rId29"/>
    <p:sldId id="326" r:id="rId30"/>
    <p:sldId id="327" r:id="rId31"/>
    <p:sldId id="328" r:id="rId32"/>
    <p:sldId id="329" r:id="rId33"/>
    <p:sldId id="330" r:id="rId34"/>
    <p:sldId id="33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C89537-5911-FCE2-10B7-C973ACE5B642}" name="Hahn, Molly" initials="HM" userId="S::MHahn@pcgus.com::7f653503-8858-49e8-827f-ced90fd2f8f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95B7"/>
    <a:srgbClr val="C37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16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7F32A-1047-456B-82E8-02F1EF7FC018}"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BBBE42-9621-4011-826D-F7779D1FF60C}" type="slidenum">
              <a:rPr lang="en-US" smtClean="0"/>
              <a:t>‹#›</a:t>
            </a:fld>
            <a:endParaRPr lang="en-US"/>
          </a:p>
        </p:txBody>
      </p:sp>
    </p:spTree>
    <p:extLst>
      <p:ext uri="{BB962C8B-B14F-4D97-AF65-F5344CB8AC3E}">
        <p14:creationId xmlns:p14="http://schemas.microsoft.com/office/powerpoint/2010/main" val="1179174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6828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835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C9A386-3CFB-4B2A-A59B-0B7E745ED21F}"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248022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203085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3972714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93916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1999905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307980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86991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985272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3074596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7"/>
        <p:cNvGrpSpPr/>
        <p:nvPr/>
      </p:nvGrpSpPr>
      <p:grpSpPr>
        <a:xfrm>
          <a:off x="0" y="0"/>
          <a:ext cx="0" cy="0"/>
          <a:chOff x="0" y="0"/>
          <a:chExt cx="0" cy="0"/>
        </a:xfrm>
      </p:grpSpPr>
      <p:sp>
        <p:nvSpPr>
          <p:cNvPr id="38" name="Google Shape;38;p9"/>
          <p:cNvSpPr txBox="1">
            <a:spLocks noGrp="1"/>
          </p:cNvSpPr>
          <p:nvPr>
            <p:ph type="body" idx="1"/>
          </p:nvPr>
        </p:nvSpPr>
        <p:spPr>
          <a:xfrm>
            <a:off x="2139233" y="4960667"/>
            <a:ext cx="7913600" cy="692800"/>
          </a:xfrm>
          <a:prstGeom prst="rect">
            <a:avLst/>
          </a:prstGeom>
        </p:spPr>
        <p:txBody>
          <a:bodyPr spcFirstLastPara="1" wrap="square" lIns="91425" tIns="91425" rIns="91425" bIns="91425" anchor="b" anchorCtr="0">
            <a:noAutofit/>
          </a:bodyPr>
          <a:lstStyle>
            <a:lvl1pPr marL="609585" lvl="0" indent="-304792" algn="ctr">
              <a:spcBef>
                <a:spcPts val="480"/>
              </a:spcBef>
              <a:spcAft>
                <a:spcPts val="0"/>
              </a:spcAft>
              <a:buSzPts val="1800"/>
              <a:buNone/>
              <a:defRPr sz="2400">
                <a:solidFill>
                  <a:srgbClr val="2A95B7"/>
                </a:solidFill>
              </a:defRPr>
            </a:lvl1pPr>
          </a:lstStyle>
          <a:p>
            <a:pPr lvl="0"/>
            <a:r>
              <a:rPr lang="en-US"/>
              <a:t>Click to edit Master text styles</a:t>
            </a:r>
          </a:p>
        </p:txBody>
      </p:sp>
      <p:sp>
        <p:nvSpPr>
          <p:cNvPr id="39" name="Google Shape;39;p9"/>
          <p:cNvSpPr txBox="1">
            <a:spLocks noGrp="1"/>
          </p:cNvSpPr>
          <p:nvPr>
            <p:ph type="sldNum" idx="12"/>
          </p:nvPr>
        </p:nvSpPr>
        <p:spPr>
          <a:xfrm>
            <a:off x="11460400" y="6453000"/>
            <a:ext cx="7316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5F9C55CA-9469-4AF0-B383-C1DB8FAF9947}" type="slidenum">
              <a:rPr lang="en-US" smtClean="0"/>
              <a:t>‹#›</a:t>
            </a:fld>
            <a:endParaRPr lang="en-US"/>
          </a:p>
        </p:txBody>
      </p:sp>
    </p:spTree>
    <p:extLst>
      <p:ext uri="{BB962C8B-B14F-4D97-AF65-F5344CB8AC3E}">
        <p14:creationId xmlns:p14="http://schemas.microsoft.com/office/powerpoint/2010/main" val="2335996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1399333" y="1061567"/>
            <a:ext cx="9361200" cy="1000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a:p>
        </p:txBody>
      </p:sp>
      <p:sp>
        <p:nvSpPr>
          <p:cNvPr id="25" name="Google Shape;25;p6"/>
          <p:cNvSpPr txBox="1">
            <a:spLocks noGrp="1"/>
          </p:cNvSpPr>
          <p:nvPr>
            <p:ph type="body" idx="1"/>
          </p:nvPr>
        </p:nvSpPr>
        <p:spPr>
          <a:xfrm>
            <a:off x="1399333" y="1946200"/>
            <a:ext cx="4557200" cy="36672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0"/>
              </a:spcBef>
              <a:spcAft>
                <a:spcPts val="0"/>
              </a:spcAft>
              <a:buSzPts val="2000"/>
              <a:buChar char="+"/>
              <a:defRPr sz="2667"/>
            </a:lvl2pPr>
            <a:lvl3pPr marL="1828754" lvl="2" indent="-474121">
              <a:spcBef>
                <a:spcPts val="0"/>
              </a:spcBef>
              <a:spcAft>
                <a:spcPts val="0"/>
              </a:spcAft>
              <a:buSzPts val="2000"/>
              <a:buChar char="+"/>
              <a:defRPr sz="2667"/>
            </a:lvl3pPr>
            <a:lvl4pPr marL="2438339" lvl="3" indent="-474121">
              <a:spcBef>
                <a:spcPts val="0"/>
              </a:spcBef>
              <a:spcAft>
                <a:spcPts val="0"/>
              </a:spcAft>
              <a:buSzPts val="2000"/>
              <a:buChar char="+"/>
              <a:defRPr sz="2667"/>
            </a:lvl4pPr>
            <a:lvl5pPr marL="3047924" lvl="4" indent="-474121">
              <a:spcBef>
                <a:spcPts val="0"/>
              </a:spcBef>
              <a:spcAft>
                <a:spcPts val="0"/>
              </a:spcAft>
              <a:buSzPts val="2000"/>
              <a:buChar char="+"/>
              <a:defRPr sz="2667"/>
            </a:lvl5pPr>
            <a:lvl6pPr marL="3657509" lvl="5" indent="-474121">
              <a:spcBef>
                <a:spcPts val="0"/>
              </a:spcBef>
              <a:spcAft>
                <a:spcPts val="0"/>
              </a:spcAft>
              <a:buSzPts val="2000"/>
              <a:buChar char="+"/>
              <a:defRPr sz="2667"/>
            </a:lvl6pPr>
            <a:lvl7pPr marL="4267093" lvl="6" indent="-474121">
              <a:spcBef>
                <a:spcPts val="0"/>
              </a:spcBef>
              <a:spcAft>
                <a:spcPts val="0"/>
              </a:spcAft>
              <a:buSzPts val="2000"/>
              <a:buChar char="+"/>
              <a:defRPr sz="2667"/>
            </a:lvl7pPr>
            <a:lvl8pPr marL="4876678" lvl="7" indent="-474121">
              <a:spcBef>
                <a:spcPts val="0"/>
              </a:spcBef>
              <a:spcAft>
                <a:spcPts val="0"/>
              </a:spcAft>
              <a:buSzPts val="2000"/>
              <a:buChar char="+"/>
              <a:defRPr sz="2667"/>
            </a:lvl8pPr>
            <a:lvl9pPr marL="5486263" lvl="8" indent="-474121">
              <a:spcBef>
                <a:spcPts val="0"/>
              </a:spcBef>
              <a:spcAft>
                <a:spcPts val="0"/>
              </a:spcAft>
              <a:buSzPts val="2000"/>
              <a:buChar char="+"/>
              <a:defRPr sz="2667"/>
            </a:lvl9pPr>
          </a:lstStyle>
          <a:p>
            <a:pPr lvl="0"/>
            <a:r>
              <a:rPr lang="en-US"/>
              <a:t>Click to edit Master text styles</a:t>
            </a:r>
          </a:p>
        </p:txBody>
      </p:sp>
      <p:sp>
        <p:nvSpPr>
          <p:cNvPr id="26" name="Google Shape;26;p6"/>
          <p:cNvSpPr txBox="1">
            <a:spLocks noGrp="1"/>
          </p:cNvSpPr>
          <p:nvPr>
            <p:ph type="body" idx="2"/>
          </p:nvPr>
        </p:nvSpPr>
        <p:spPr>
          <a:xfrm>
            <a:off x="6235633" y="1946200"/>
            <a:ext cx="4524800" cy="36672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0"/>
              </a:spcBef>
              <a:spcAft>
                <a:spcPts val="0"/>
              </a:spcAft>
              <a:buSzPts val="2000"/>
              <a:buChar char="+"/>
              <a:defRPr sz="2667"/>
            </a:lvl2pPr>
            <a:lvl3pPr marL="1828754" lvl="2" indent="-474121">
              <a:spcBef>
                <a:spcPts val="0"/>
              </a:spcBef>
              <a:spcAft>
                <a:spcPts val="0"/>
              </a:spcAft>
              <a:buSzPts val="2000"/>
              <a:buChar char="+"/>
              <a:defRPr sz="2667"/>
            </a:lvl3pPr>
            <a:lvl4pPr marL="2438339" lvl="3" indent="-474121">
              <a:spcBef>
                <a:spcPts val="0"/>
              </a:spcBef>
              <a:spcAft>
                <a:spcPts val="0"/>
              </a:spcAft>
              <a:buSzPts val="2000"/>
              <a:buChar char="+"/>
              <a:defRPr sz="2667"/>
            </a:lvl4pPr>
            <a:lvl5pPr marL="3047924" lvl="4" indent="-474121">
              <a:spcBef>
                <a:spcPts val="0"/>
              </a:spcBef>
              <a:spcAft>
                <a:spcPts val="0"/>
              </a:spcAft>
              <a:buSzPts val="2000"/>
              <a:buChar char="+"/>
              <a:defRPr sz="2667"/>
            </a:lvl5pPr>
            <a:lvl6pPr marL="3657509" lvl="5" indent="-474121">
              <a:spcBef>
                <a:spcPts val="0"/>
              </a:spcBef>
              <a:spcAft>
                <a:spcPts val="0"/>
              </a:spcAft>
              <a:buSzPts val="2000"/>
              <a:buChar char="+"/>
              <a:defRPr sz="2667"/>
            </a:lvl6pPr>
            <a:lvl7pPr marL="4267093" lvl="6" indent="-474121">
              <a:spcBef>
                <a:spcPts val="0"/>
              </a:spcBef>
              <a:spcAft>
                <a:spcPts val="0"/>
              </a:spcAft>
              <a:buSzPts val="2000"/>
              <a:buChar char="+"/>
              <a:defRPr sz="2667"/>
            </a:lvl7pPr>
            <a:lvl8pPr marL="4876678" lvl="7" indent="-474121">
              <a:spcBef>
                <a:spcPts val="0"/>
              </a:spcBef>
              <a:spcAft>
                <a:spcPts val="0"/>
              </a:spcAft>
              <a:buSzPts val="2000"/>
              <a:buChar char="+"/>
              <a:defRPr sz="2667"/>
            </a:lvl8pPr>
            <a:lvl9pPr marL="5486263" lvl="8" indent="-474121">
              <a:spcBef>
                <a:spcPts val="0"/>
              </a:spcBef>
              <a:spcAft>
                <a:spcPts val="0"/>
              </a:spcAft>
              <a:buSzPts val="2000"/>
              <a:buChar char="+"/>
              <a:defRPr sz="2667"/>
            </a:lvl9pPr>
          </a:lstStyle>
          <a:p>
            <a:pPr lvl="0"/>
            <a:r>
              <a:rPr lang="en-US"/>
              <a:t>Click to edit Master text styles</a:t>
            </a:r>
          </a:p>
        </p:txBody>
      </p:sp>
      <p:sp>
        <p:nvSpPr>
          <p:cNvPr id="27" name="Google Shape;27;p6"/>
          <p:cNvSpPr txBox="1">
            <a:spLocks noGrp="1"/>
          </p:cNvSpPr>
          <p:nvPr>
            <p:ph type="sldNum" idx="12"/>
          </p:nvPr>
        </p:nvSpPr>
        <p:spPr>
          <a:xfrm>
            <a:off x="11460400" y="6453000"/>
            <a:ext cx="7316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5F9C55CA-9469-4AF0-B383-C1DB8FAF9947}" type="slidenum">
              <a:rPr lang="en-US" smtClean="0"/>
              <a:t>‹#›</a:t>
            </a:fld>
            <a:endParaRPr lang="en-US"/>
          </a:p>
        </p:txBody>
      </p:sp>
    </p:spTree>
    <p:extLst>
      <p:ext uri="{BB962C8B-B14F-4D97-AF65-F5344CB8AC3E}">
        <p14:creationId xmlns:p14="http://schemas.microsoft.com/office/powerpoint/2010/main" val="23432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9C9CA7B-DFD4-44B5-8C60-D14B8CD1FB59}"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93444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10/1/2024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35608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10/1/2024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257176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E451C3-0FF4-47C4-B829-773ADF60F88C}" type="datetimeFigureOut">
              <a:rPr lang="en-US" smtClean="0"/>
              <a:t>10/1/2024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158162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AA18ACC-A947-437B-A130-35BD54FDF1E9}" type="datetimeFigureOut">
              <a:rPr lang="en-US" smtClean="0"/>
              <a:t>10/1/2024</a:t>
            </a:fld>
            <a:endParaRPr lang="en-US" dirty="0"/>
          </a:p>
        </p:txBody>
      </p:sp>
      <p:sp>
        <p:nvSpPr>
          <p:cNvPr id="5" name="Footer Placeholder 3"/>
          <p:cNvSpPr>
            <a:spLocks noGrp="1"/>
          </p:cNvSpPr>
          <p:nvPr>
            <p:ph type="ftr" sz="quarter" idx="11"/>
          </p:nvPr>
        </p:nvSpPr>
        <p:spPr/>
        <p:txBody>
          <a:bodyPr/>
          <a:lstStyle/>
          <a:p>
            <a:r>
              <a:rPr lang="en-US"/>
              <a:t>
              </a:t>
            </a:r>
            <a:endParaRPr lang="en-US" dirty="0"/>
          </a:p>
        </p:txBody>
      </p:sp>
      <p:sp>
        <p:nvSpPr>
          <p:cNvPr id="6" name="Slide Number Placeholder 4"/>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318110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8D7E02-BCB8-4D50-A234-369438C08659}" type="datetimeFigureOut">
              <a:rPr lang="en-US" smtClean="0"/>
              <a:t>10/1/2024</a:t>
            </a:fld>
            <a:endParaRPr lang="en-US" dirty="0"/>
          </a:p>
        </p:txBody>
      </p:sp>
      <p:sp>
        <p:nvSpPr>
          <p:cNvPr id="5" name="Footer Placeholder 2"/>
          <p:cNvSpPr>
            <a:spLocks noGrp="1"/>
          </p:cNvSpPr>
          <p:nvPr>
            <p:ph type="ftr" sz="quarter" idx="11"/>
          </p:nvPr>
        </p:nvSpPr>
        <p:spPr/>
        <p:txBody>
          <a:bodyPr/>
          <a:lstStyle/>
          <a:p>
            <a:r>
              <a:rPr lang="en-US"/>
              <a:t>
              </a:t>
            </a:r>
            <a:endParaRPr lang="en-US" dirty="0"/>
          </a:p>
        </p:txBody>
      </p:sp>
      <p:sp>
        <p:nvSpPr>
          <p:cNvPr id="6" name="Slide Number Placeholder 3"/>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81712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6E86A4C-8E40-4F87-A4F0-01A0687C5742}" type="datetimeFigureOut">
              <a:rPr lang="en-US" smtClean="0"/>
              <a:t>10/1/2024</a:t>
            </a:fld>
            <a:endParaRPr lang="en-US" dirty="0"/>
          </a:p>
        </p:txBody>
      </p:sp>
      <p:sp>
        <p:nvSpPr>
          <p:cNvPr id="5" name="Footer Placeholder 5"/>
          <p:cNvSpPr>
            <a:spLocks noGrp="1"/>
          </p:cNvSpPr>
          <p:nvPr>
            <p:ph type="ftr" sz="quarter" idx="11"/>
          </p:nvPr>
        </p:nvSpPr>
        <p:spPr/>
        <p:txBody>
          <a:bodyPr/>
          <a:lstStyle/>
          <a:p>
            <a:r>
              <a:rPr lang="en-US"/>
              <a:t>
              </a:t>
            </a:r>
            <a:endParaRPr lang="en-US" dirty="0"/>
          </a:p>
        </p:txBody>
      </p:sp>
      <p:sp>
        <p:nvSpPr>
          <p:cNvPr id="6" name="Slide Number Placeholder 6"/>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157077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9C55CA-9469-4AF0-B383-C1DB8FAF9947}" type="slidenum">
              <a:rPr lang="en-US" smtClean="0"/>
              <a:t>‹#›</a:t>
            </a:fld>
            <a:endParaRPr lang="en-US"/>
          </a:p>
        </p:txBody>
      </p:sp>
    </p:spTree>
    <p:extLst>
      <p:ext uri="{BB962C8B-B14F-4D97-AF65-F5344CB8AC3E}">
        <p14:creationId xmlns:p14="http://schemas.microsoft.com/office/powerpoint/2010/main" val="130230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1">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2">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3">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4">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451C3-0FF4-47C4-B829-773ADF60F88C}" type="datetimeFigureOut">
              <a:rPr lang="en-US" smtClean="0"/>
              <a:t>10/1/2024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
              </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F9C55CA-9469-4AF0-B383-C1DB8FAF9947}" type="slidenum">
              <a:rPr lang="en-US" smtClean="0"/>
              <a:t>‹#›</a:t>
            </a:fld>
            <a:endParaRPr lang="en-US"/>
          </a:p>
        </p:txBody>
      </p:sp>
    </p:spTree>
    <p:extLst>
      <p:ext uri="{BB962C8B-B14F-4D97-AF65-F5344CB8AC3E}">
        <p14:creationId xmlns:p14="http://schemas.microsoft.com/office/powerpoint/2010/main" val="63140426"/>
      </p:ext>
    </p:extLst>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 id="2147484206" r:id="rId18"/>
    <p:sldLayoutId id="2147484207" r:id="rId19"/>
  </p:sldLayoutIdLst>
  <p:transition>
    <p:fade thruBlk="1"/>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mailto:MIDHHSChild@pcgus.com" TargetMode="External"/><Relationship Id="rId2" Type="http://schemas.openxmlformats.org/officeDocument/2006/relationships/hyperlink" Target="mailto:MIDHHSAdult@pcgus.com" TargetMode="External"/><Relationship Id="rId1" Type="http://schemas.openxmlformats.org/officeDocument/2006/relationships/slideLayout" Target="../slideLayouts/slideLayout19.xml"/><Relationship Id="rId6" Type="http://schemas.openxmlformats.org/officeDocument/2006/relationships/image" Target="../media/image6.png"/><Relationship Id="rId5" Type="http://schemas.openxmlformats.org/officeDocument/2006/relationships/hyperlink" Target="mailto:MIDHHSCPA@pcgus.com" TargetMode="External"/><Relationship Id="rId4" Type="http://schemas.openxmlformats.org/officeDocument/2006/relationships/hyperlink" Target="mailto:MIDHHSFISES@pcgus.co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hyperlink" Target="https://www.michigan.gov/mdhhs/0,5885,7-339-71551_7199---,00.html" TargetMode="External"/><Relationship Id="rId2" Type="http://schemas.openxmlformats.org/officeDocument/2006/relationships/hyperlink" Target="https://stateofmichigan.sharepoint.com/teams/insidedhhs/work/Program-Support/Pages/RMTS.aspx" TargetMode="Externa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hyperlink" Target="mailto:MDHHS-RMTS@Michigan.gov"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MIDHHSAdult@pcgus.com" TargetMode="External"/><Relationship Id="rId7"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 Id="rId6" Type="http://schemas.openxmlformats.org/officeDocument/2006/relationships/hyperlink" Target="mailto:MIDHHSCPA@pcgus.com" TargetMode="External"/><Relationship Id="rId5" Type="http://schemas.openxmlformats.org/officeDocument/2006/relationships/hyperlink" Target="mailto:MIDHHSFISES@pcgus.com" TargetMode="External"/><Relationship Id="rId4" Type="http://schemas.openxmlformats.org/officeDocument/2006/relationships/hyperlink" Target="mailto:MIDHHSChild@pcgus.com"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DHHS-RMTS@michigan.gov"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35285CE-D570-B000-27AE-E9F44E41D5A7}"/>
              </a:ext>
            </a:extLst>
          </p:cNvPr>
          <p:cNvSpPr txBox="1"/>
          <p:nvPr/>
        </p:nvSpPr>
        <p:spPr>
          <a:xfrm>
            <a:off x="1296955" y="3417644"/>
            <a:ext cx="4254759" cy="461665"/>
          </a:xfrm>
          <a:prstGeom prst="rect">
            <a:avLst/>
          </a:prstGeom>
          <a:noFill/>
        </p:spPr>
        <p:txBody>
          <a:bodyPr wrap="square" rtlCol="0">
            <a:spAutoFit/>
          </a:bodyPr>
          <a:lstStyle/>
          <a:p>
            <a:r>
              <a:rPr lang="en-US" sz="2400" b="1" dirty="0">
                <a:latin typeface="Segoe UI" panose="020B0502040204020203" pitchFamily="34" charset="0"/>
                <a:cs typeface="Segoe UI" panose="020B0502040204020203" pitchFamily="34" charset="0"/>
              </a:rPr>
              <a:t>Annual Training</a:t>
            </a:r>
          </a:p>
        </p:txBody>
      </p:sp>
      <p:sp>
        <p:nvSpPr>
          <p:cNvPr id="9" name="TextBox 8">
            <a:extLst>
              <a:ext uri="{FF2B5EF4-FFF2-40B4-BE49-F238E27FC236}">
                <a16:creationId xmlns:a16="http://schemas.microsoft.com/office/drawing/2014/main" id="{F28AD8B4-5DAC-32B5-467B-81863D20E7A4}"/>
              </a:ext>
            </a:extLst>
          </p:cNvPr>
          <p:cNvSpPr txBox="1"/>
          <p:nvPr/>
        </p:nvSpPr>
        <p:spPr>
          <a:xfrm>
            <a:off x="1296955" y="3786976"/>
            <a:ext cx="4254759" cy="400110"/>
          </a:xfrm>
          <a:prstGeom prst="rect">
            <a:avLst/>
          </a:prstGeom>
          <a:noFill/>
        </p:spPr>
        <p:txBody>
          <a:bodyPr wrap="square" rtlCol="0">
            <a:spAutoFit/>
          </a:bodyPr>
          <a:lstStyle/>
          <a:p>
            <a:r>
              <a:rPr lang="en-US" sz="2000" b="1" dirty="0">
                <a:latin typeface="Segoe UI" panose="020B0502040204020203" pitchFamily="34" charset="0"/>
                <a:cs typeface="Segoe UI" panose="020B0502040204020203" pitchFamily="34" charset="0"/>
              </a:rPr>
              <a:t>Fiscal year 2025</a:t>
            </a:r>
          </a:p>
        </p:txBody>
      </p:sp>
      <p:sp>
        <p:nvSpPr>
          <p:cNvPr id="11" name="Title 10">
            <a:extLst>
              <a:ext uri="{FF2B5EF4-FFF2-40B4-BE49-F238E27FC236}">
                <a16:creationId xmlns:a16="http://schemas.microsoft.com/office/drawing/2014/main" id="{684D901E-5A49-9EA6-EB90-D2A3C6C67A71}"/>
              </a:ext>
            </a:extLst>
          </p:cNvPr>
          <p:cNvSpPr>
            <a:spLocks noGrp="1"/>
          </p:cNvSpPr>
          <p:nvPr>
            <p:ph type="ctrTitle"/>
          </p:nvPr>
        </p:nvSpPr>
        <p:spPr>
          <a:xfrm>
            <a:off x="1296955" y="2577491"/>
            <a:ext cx="9418320" cy="941641"/>
          </a:xfrm>
          <a:effectLst>
            <a:outerShdw blurRad="50800" dist="38100" dir="2700000" algn="tl" rotWithShape="0">
              <a:prstClr val="black">
                <a:alpha val="40000"/>
              </a:prstClr>
            </a:outerShdw>
          </a:effectLst>
        </p:spPr>
        <p:txBody>
          <a:bodyPr>
            <a:normAutofit fontScale="90000"/>
          </a:bodyPr>
          <a:lstStyle/>
          <a:p>
            <a:r>
              <a:rPr lang="en-US" sz="5400" dirty="0"/>
              <a:t>Random Moment Time Study</a:t>
            </a:r>
          </a:p>
        </p:txBody>
      </p:sp>
      <p:pic>
        <p:nvPicPr>
          <p:cNvPr id="1026" name="Picture 2">
            <a:extLst>
              <a:ext uri="{FF2B5EF4-FFF2-40B4-BE49-F238E27FC236}">
                <a16:creationId xmlns:a16="http://schemas.microsoft.com/office/drawing/2014/main" id="{18BDE992-5B96-B040-164A-1AD0243A7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833" y="0"/>
            <a:ext cx="2247900" cy="15382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800017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07165" y="2088839"/>
            <a:ext cx="9554818" cy="2699657"/>
          </a:xfrm>
        </p:spPr>
        <p:txBody>
          <a:bodyPr anchor="ctr"/>
          <a:lstStyle/>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Current staff lists are generated new each quarter. Once a quarter begins, MDHHS cannot change who is sampled. If staff leave their positions (or go on leave) after the lists are generated, we are unable to removed them. </a:t>
            </a:r>
          </a:p>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Participants that are unavailable to respond may be sampled, even if we become aware that they are unavailable to respond. </a:t>
            </a:r>
          </a:p>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Missed samples, for any reason, count against MDHHS’s response rate. Employees leaving employment, extended leaves and sick time, and job changes all result in missed samples and that decrease MDHHS’s response rate.</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00138"/>
            <a:ext cx="11223625" cy="646112"/>
          </a:xfrm>
        </p:spPr>
        <p:txBody>
          <a:bodyPr/>
          <a:lstStyle/>
          <a:p>
            <a:pPr algn="ctr" defTabSz="457200"/>
            <a:r>
              <a:rPr lang="en" sz="3600" b="1" dirty="0">
                <a:solidFill>
                  <a:srgbClr val="2A95B7"/>
                </a:solidFill>
                <a:latin typeface="+mn-lt"/>
                <a:ea typeface="+mn-ea"/>
                <a:cs typeface="+mn-cs"/>
              </a:rPr>
              <a:t>Little-Known Fact</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F00F3585-E731-5865-CB07-9E80F6849F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19009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366933" y="1885662"/>
            <a:ext cx="9367327" cy="3166187"/>
          </a:xfrm>
        </p:spPr>
        <p:txBody>
          <a:bodyPr anchor="ctr"/>
          <a:lstStyle/>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The following types of workers are </a:t>
            </a:r>
            <a:r>
              <a:rPr lang="en-US" sz="1800" b="1" dirty="0">
                <a:solidFill>
                  <a:schemeClr val="tx1">
                    <a:lumMod val="75000"/>
                    <a:lumOff val="25000"/>
                  </a:schemeClr>
                </a:solidFill>
                <a:latin typeface="Segoe UI" panose="020B0502040204020203" pitchFamily="34" charset="0"/>
                <a:cs typeface="Segoe UI" panose="020B0502040204020203" pitchFamily="34" charset="0"/>
              </a:rPr>
              <a:t>mandatory</a:t>
            </a:r>
            <a:r>
              <a:rPr lang="en-US" sz="1800" dirty="0">
                <a:solidFill>
                  <a:schemeClr val="tx1">
                    <a:lumMod val="75000"/>
                    <a:lumOff val="25000"/>
                  </a:schemeClr>
                </a:solidFill>
                <a:latin typeface="Segoe UI" panose="020B0502040204020203" pitchFamily="34" charset="0"/>
                <a:cs typeface="Segoe UI" panose="020B0502040204020203" pitchFamily="34" charset="0"/>
              </a:rPr>
              <a:t> participants of the RMTS for the length of their employment:</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Adult Services Workers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Children’s Services Workers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Child Placing Agency Workers (who support MDHHS contracts)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Family Independence Specialists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Eligibility Specialists</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60450"/>
            <a:ext cx="11290300" cy="646113"/>
          </a:xfrm>
        </p:spPr>
        <p:txBody>
          <a:bodyPr/>
          <a:lstStyle/>
          <a:p>
            <a:pPr algn="ctr" defTabSz="457200"/>
            <a:r>
              <a:rPr lang="en" sz="3600" b="1" dirty="0">
                <a:solidFill>
                  <a:srgbClr val="2A95B7"/>
                </a:solidFill>
                <a:latin typeface="+mn-lt"/>
                <a:ea typeface="+mn-ea"/>
                <a:cs typeface="+mn-cs"/>
              </a:rPr>
              <a:t>Mandatory Participation</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64578D51-2BBF-8149-9990-BBF4F59F28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6739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31641" y="1947123"/>
            <a:ext cx="8985379" cy="3548743"/>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Samples are computer-generated and 100% random.</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More than 2,000 samples are generated per time study, per quarter.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Within a time study, each RMTS participant has an equal probability of being chosen for every sample. Or no sample.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Participants may be sampled multiple times in one day or they may not receive a single sample in a quarter – samples ARE NOT divided evenly among participants.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We do not influence who is selected for a sample or when they are selected.</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You may be sampled on a pre-approved scheduled day off and  you should respond to the sample accordingly when you return to work.</a:t>
            </a:r>
          </a:p>
          <a:p>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20763"/>
            <a:ext cx="11290300" cy="646112"/>
          </a:xfrm>
        </p:spPr>
        <p:txBody>
          <a:bodyPr/>
          <a:lstStyle/>
          <a:p>
            <a:pPr algn="ctr" defTabSz="457200"/>
            <a:r>
              <a:rPr lang="en" sz="3600" b="1" dirty="0">
                <a:solidFill>
                  <a:srgbClr val="2A95B7"/>
                </a:solidFill>
                <a:latin typeface="+mn-lt"/>
                <a:ea typeface="+mn-ea"/>
                <a:cs typeface="+mn-cs"/>
              </a:rPr>
              <a:t>Random Tidbits</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57790744-BD8B-4AAC-EA36-1A86CF0241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1352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499577" y="1771857"/>
            <a:ext cx="6672748" cy="4382958"/>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dirty="0">
                <a:solidFill>
                  <a:schemeClr val="tx1">
                    <a:lumMod val="75000"/>
                    <a:lumOff val="25000"/>
                  </a:schemeClr>
                </a:solidFill>
                <a:latin typeface="Segoe UI" panose="020B0502040204020203" pitchFamily="34" charset="0"/>
                <a:cs typeface="Segoe UI" panose="020B0502040204020203" pitchFamily="34" charset="0"/>
              </a:rPr>
              <a:t>Sample (or “moment”) notifications are sent to participants by e-mail from an address ending in “@pcgus.com”.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dirty="0">
                <a:solidFill>
                  <a:schemeClr val="tx1">
                    <a:lumMod val="75000"/>
                    <a:lumOff val="25000"/>
                  </a:schemeClr>
                </a:solidFill>
                <a:latin typeface="Segoe UI" panose="020B0502040204020203" pitchFamily="34" charset="0"/>
                <a:cs typeface="Segoe UI" panose="020B0502040204020203" pitchFamily="34" charset="0"/>
              </a:rPr>
              <a:t>The first notification includes a link </a:t>
            </a:r>
            <a:r>
              <a:rPr lang="en-US" dirty="0">
                <a:solidFill>
                  <a:schemeClr val="tx1"/>
                </a:solidFill>
                <a:latin typeface="Segoe UI" panose="020B0502040204020203" pitchFamily="34" charset="0"/>
                <a:cs typeface="Segoe UI" panose="020B0502040204020203" pitchFamily="34" charset="0"/>
              </a:rPr>
              <a:t>and</a:t>
            </a:r>
            <a:r>
              <a:rPr lang="en-US" dirty="0">
                <a:solidFill>
                  <a:schemeClr val="tx1">
                    <a:lumMod val="75000"/>
                    <a:lumOff val="25000"/>
                  </a:schemeClr>
                </a:solidFill>
                <a:latin typeface="Segoe UI" panose="020B0502040204020203" pitchFamily="34" charset="0"/>
                <a:cs typeface="Segoe UI" panose="020B0502040204020203" pitchFamily="34" charset="0"/>
              </a:rPr>
              <a:t> log-in information to  access the EasyRMTS™ system and complete the sample. (There are 4 follow-up reminder e-mails).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dirty="0">
                <a:solidFill>
                  <a:schemeClr val="tx1">
                    <a:lumMod val="75000"/>
                    <a:lumOff val="25000"/>
                  </a:schemeClr>
                </a:solidFill>
                <a:latin typeface="Segoe UI" panose="020B0502040204020203" pitchFamily="34" charset="0"/>
                <a:cs typeface="Segoe UI" panose="020B0502040204020203" pitchFamily="34" charset="0"/>
              </a:rPr>
              <a:t>Participants are guided through a series of questions to indicate what they were doing at the time and day they were sampled.</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dirty="0">
                <a:solidFill>
                  <a:schemeClr val="tx1">
                    <a:lumMod val="75000"/>
                    <a:lumOff val="25000"/>
                  </a:schemeClr>
                </a:solidFill>
                <a:latin typeface="Segoe UI" panose="020B0502040204020203" pitchFamily="34" charset="0"/>
                <a:cs typeface="Segoe UI" panose="020B0502040204020203" pitchFamily="34" charset="0"/>
              </a:rPr>
              <a:t>Detailed instructions can be found in the EasyRMTS™ system by opening the “activity descriptions” </a:t>
            </a:r>
            <a:r>
              <a:rPr lang="en-US" dirty="0">
                <a:solidFill>
                  <a:schemeClr val="tx1"/>
                </a:solidFill>
                <a:latin typeface="Segoe UI" panose="020B0502040204020203" pitchFamily="34" charset="0"/>
                <a:cs typeface="Segoe UI" panose="020B0502040204020203" pitchFamily="34" charset="0"/>
              </a:rPr>
              <a:t>document in the training section of the dashboard.</a:t>
            </a:r>
            <a:r>
              <a:rPr lang="en-US" dirty="0">
                <a:solidFill>
                  <a:schemeClr val="tx1">
                    <a:lumMod val="75000"/>
                    <a:lumOff val="25000"/>
                  </a:schemeClr>
                </a:solidFill>
                <a:latin typeface="Segoe UI" panose="020B0502040204020203" pitchFamily="34" charset="0"/>
                <a:cs typeface="Segoe UI" panose="020B0502040204020203" pitchFamily="34" charset="0"/>
              </a:rPr>
              <a:t>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dirty="0">
                <a:solidFill>
                  <a:schemeClr val="tx1">
                    <a:lumMod val="75000"/>
                    <a:lumOff val="25000"/>
                  </a:schemeClr>
                </a:solidFill>
                <a:latin typeface="Segoe UI" panose="020B0502040204020203" pitchFamily="34" charset="0"/>
                <a:cs typeface="Segoe UI" panose="020B0502040204020203" pitchFamily="34" charset="0"/>
              </a:rPr>
              <a:t>Participants have three business days to response to a sample. The sample date and expiration date are listed on all notification e-mails.</a:t>
            </a:r>
            <a:endParaRPr lang="en-US" sz="1400"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87438"/>
            <a:ext cx="11223625" cy="646112"/>
          </a:xfrm>
        </p:spPr>
        <p:txBody>
          <a:bodyPr/>
          <a:lstStyle/>
          <a:p>
            <a:pPr algn="ctr" defTabSz="457200"/>
            <a:r>
              <a:rPr lang="en" sz="3600" b="1" dirty="0">
                <a:solidFill>
                  <a:srgbClr val="2A95B7"/>
                </a:solidFill>
                <a:latin typeface="+mn-lt"/>
                <a:ea typeface="+mn-ea"/>
                <a:cs typeface="+mn-cs"/>
              </a:rPr>
              <a:t>The RMTS Sampling Process</a:t>
            </a:r>
            <a:endParaRPr lang="en-US" sz="3600" b="1" dirty="0">
              <a:solidFill>
                <a:srgbClr val="2A95B7"/>
              </a:solidFill>
              <a:latin typeface="+mn-lt"/>
              <a:ea typeface="+mn-ea"/>
              <a:cs typeface="+mn-cs"/>
            </a:endParaRPr>
          </a:p>
        </p:txBody>
      </p:sp>
      <p:pic>
        <p:nvPicPr>
          <p:cNvPr id="7" name="Picture 6">
            <a:extLst>
              <a:ext uri="{FF2B5EF4-FFF2-40B4-BE49-F238E27FC236}">
                <a16:creationId xmlns:a16="http://schemas.microsoft.com/office/drawing/2014/main" id="{44D3C263-AC64-EC4C-9D50-64163721E465}"/>
              </a:ext>
            </a:extLst>
          </p:cNvPr>
          <p:cNvPicPr>
            <a:picLocks noChangeAspect="1"/>
          </p:cNvPicPr>
          <p:nvPr/>
        </p:nvPicPr>
        <p:blipFill>
          <a:blip r:embed="rId2"/>
          <a:stretch>
            <a:fillRect/>
          </a:stretch>
        </p:blipFill>
        <p:spPr>
          <a:xfrm>
            <a:off x="7256593" y="2051634"/>
            <a:ext cx="3398966" cy="3598905"/>
          </a:xfrm>
          <a:prstGeom prst="rect">
            <a:avLst/>
          </a:prstGeom>
          <a:ln>
            <a:solidFill>
              <a:srgbClr val="C37373"/>
            </a:solidFill>
          </a:ln>
        </p:spPr>
      </p:pic>
      <p:pic>
        <p:nvPicPr>
          <p:cNvPr id="2" name="Picture 2">
            <a:extLst>
              <a:ext uri="{FF2B5EF4-FFF2-40B4-BE49-F238E27FC236}">
                <a16:creationId xmlns:a16="http://schemas.microsoft.com/office/drawing/2014/main" id="{A61FE53B-E164-94E1-1763-5C750FE159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746865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81143" y="2142030"/>
            <a:ext cx="8660752" cy="3548743"/>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Initial e-Mail: This is sent very close to the actual sample time. It is sent only to the worker.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4-hour Reminder:  Reminder e-mail is sent only to the worker.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24-hour Reminder:  Reminder is sent to the worker and their supervisor.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48-hour Reminder:  Reminder is sent to the worker and their supervisor.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70-hour Reminder:  Reminder is sent to the worker and their supervisor.</a:t>
            </a:r>
          </a:p>
          <a:p>
            <a:pPr marL="304793" indent="0" algn="l">
              <a:lnSpc>
                <a:spcPct val="110000"/>
              </a:lnSpc>
            </a:pPr>
            <a:endParaRPr lang="en-US" sz="1600" dirty="0">
              <a:latin typeface="Avenir Next LT Pro Light" panose="020B0304020202020204" pitchFamily="34" charset="0"/>
            </a:endParaRPr>
          </a:p>
          <a:p>
            <a:pPr marL="304793" indent="0" algn="l">
              <a:lnSpc>
                <a:spcPct val="110000"/>
              </a:lnSpc>
            </a:pPr>
            <a:r>
              <a:rPr lang="en-US" sz="1400" dirty="0">
                <a:solidFill>
                  <a:schemeClr val="tx1">
                    <a:lumMod val="75000"/>
                    <a:lumOff val="25000"/>
                  </a:schemeClr>
                </a:solidFill>
                <a:latin typeface="Segoe UI" panose="020B0502040204020203" pitchFamily="34" charset="0"/>
                <a:cs typeface="Segoe UI" panose="020B0502040204020203" pitchFamily="34" charset="0"/>
              </a:rPr>
              <a:t>Note:  A daily report is available to all managers.  The report lists all active samples (statewide), that workers need to respond to, each business day.  Managers who wish to subscribe may email </a:t>
            </a:r>
            <a:r>
              <a:rPr lang="en-US" sz="14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sz="1400" dirty="0">
                <a:solidFill>
                  <a:schemeClr val="tx1">
                    <a:lumMod val="75000"/>
                    <a:lumOff val="25000"/>
                  </a:schemeClr>
                </a:solidFill>
                <a:latin typeface="Segoe UI" panose="020B0502040204020203" pitchFamily="34" charset="0"/>
                <a:cs typeface="Segoe UI" panose="020B0502040204020203" pitchFamily="34" charset="0"/>
              </a:rPr>
              <a:t> and ask to be added to the “Active Samples Daily Report” distribution list.</a:t>
            </a:r>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81100"/>
            <a:ext cx="11309350" cy="646113"/>
          </a:xfrm>
        </p:spPr>
        <p:txBody>
          <a:bodyPr>
            <a:normAutofit/>
          </a:bodyPr>
          <a:lstStyle/>
          <a:p>
            <a:pPr algn="ctr" defTabSz="457200"/>
            <a:r>
              <a:rPr lang="en-US" sz="3600" b="1" dirty="0">
                <a:solidFill>
                  <a:srgbClr val="2A95B7"/>
                </a:solidFill>
                <a:latin typeface="+mn-lt"/>
                <a:ea typeface="+mn-ea"/>
                <a:cs typeface="+mn-cs"/>
              </a:rPr>
              <a:t>Notification E-mail Series</a:t>
            </a:r>
          </a:p>
        </p:txBody>
      </p:sp>
      <p:pic>
        <p:nvPicPr>
          <p:cNvPr id="2" name="Picture 2">
            <a:extLst>
              <a:ext uri="{FF2B5EF4-FFF2-40B4-BE49-F238E27FC236}">
                <a16:creationId xmlns:a16="http://schemas.microsoft.com/office/drawing/2014/main" id="{452B44CF-4E33-BB25-ED9E-B7E600DAB3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42522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8E59A3-8041-410D-87DC-26383526E13D}"/>
              </a:ext>
            </a:extLst>
          </p:cNvPr>
          <p:cNvSpPr>
            <a:spLocks noGrp="1"/>
          </p:cNvSpPr>
          <p:nvPr>
            <p:ph type="title"/>
          </p:nvPr>
        </p:nvSpPr>
        <p:spPr>
          <a:xfrm>
            <a:off x="1" y="1118832"/>
            <a:ext cx="11299370" cy="745462"/>
          </a:xfrm>
        </p:spPr>
        <p:txBody>
          <a:bodyPr/>
          <a:lstStyle/>
          <a:p>
            <a:pPr algn="ctr" defTabSz="457200">
              <a:spcBef>
                <a:spcPct val="0"/>
              </a:spcBef>
            </a:pPr>
            <a:r>
              <a:rPr lang="en" sz="3600" b="1" dirty="0">
                <a:solidFill>
                  <a:srgbClr val="2A95B7"/>
                </a:solidFill>
                <a:latin typeface="+mn-lt"/>
                <a:ea typeface="+mn-ea"/>
                <a:cs typeface="+mn-cs"/>
              </a:rPr>
              <a:t>Mail Filters</a:t>
            </a:r>
            <a:endParaRPr lang="en-US" sz="3600" b="1" dirty="0">
              <a:solidFill>
                <a:srgbClr val="2A95B7"/>
              </a:solidFill>
              <a:latin typeface="+mn-lt"/>
              <a:ea typeface="+mn-ea"/>
              <a:cs typeface="+mn-cs"/>
            </a:endParaRPr>
          </a:p>
        </p:txBody>
      </p:sp>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18916" y="2177921"/>
            <a:ext cx="4813533" cy="2898728"/>
          </a:xfrm>
        </p:spPr>
        <p:txBody>
          <a:bodyPr anchor="ctr"/>
          <a:lstStyle/>
          <a:p>
            <a:pPr marL="0" lvl="1" indent="0" defTabSz="457200">
              <a:lnSpc>
                <a:spcPct val="100000"/>
              </a:lnSpc>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Public Consulting Group LLC (PCG) is a company under contract with MDHHS to assist in the administration of the RMTS. </a:t>
            </a:r>
          </a:p>
          <a:p>
            <a:pPr marL="0" lvl="1" indent="0" defTabSz="457200">
              <a:lnSpc>
                <a:spcPct val="100000"/>
              </a:lnSpc>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RMTS notifications will come from PCG’s e-mail server. Participants should add PCG’s e-mail addresses to their contact list, and make sure these addresses are not blocked, to ensure they receive their RMTS notifications.</a:t>
            </a:r>
          </a:p>
        </p:txBody>
      </p:sp>
      <p:sp>
        <p:nvSpPr>
          <p:cNvPr id="2" name="Text Placeholder 1">
            <a:extLst>
              <a:ext uri="{FF2B5EF4-FFF2-40B4-BE49-F238E27FC236}">
                <a16:creationId xmlns:a16="http://schemas.microsoft.com/office/drawing/2014/main" id="{D318BBB3-6AB5-418F-AD58-E4051588D059}"/>
              </a:ext>
            </a:extLst>
          </p:cNvPr>
          <p:cNvSpPr>
            <a:spLocks noGrp="1"/>
          </p:cNvSpPr>
          <p:nvPr>
            <p:ph type="body" idx="2"/>
          </p:nvPr>
        </p:nvSpPr>
        <p:spPr>
          <a:xfrm>
            <a:off x="6359552" y="2177921"/>
            <a:ext cx="4118858" cy="3121867"/>
          </a:xfrm>
        </p:spPr>
        <p:txBody>
          <a:bodyPr/>
          <a:lstStyle/>
          <a:p>
            <a:pPr marL="342900" lvl="1" indent="-342900" defTabSz="457200">
              <a:lnSpc>
                <a:spcPct val="100000"/>
              </a:lnSpc>
              <a:spcAft>
                <a:spcPts val="1800"/>
              </a:spcAft>
              <a:buClr>
                <a:srgbClr val="2A95B7"/>
              </a:buClr>
              <a:buSzPts val="1800"/>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cs typeface="Segoe UI" panose="020B0502040204020203" pitchFamily="34" charset="0"/>
              </a:rPr>
              <a:t>Adult Services Workers </a:t>
            </a:r>
            <a:r>
              <a:rPr lang="en-US" sz="16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MIDHHSAdult@pcgus.com</a:t>
            </a:r>
            <a:endParaRPr lang="en-US" sz="1600" dirty="0">
              <a:solidFill>
                <a:schemeClr val="tx1">
                  <a:lumMod val="75000"/>
                  <a:lumOff val="25000"/>
                </a:schemeClr>
              </a:solidFill>
              <a:latin typeface="Segoe UI" panose="020B0502040204020203" pitchFamily="34" charset="0"/>
              <a:cs typeface="Segoe UI" panose="020B0502040204020203" pitchFamily="34" charset="0"/>
            </a:endParaRPr>
          </a:p>
          <a:p>
            <a:pPr marL="342900" lvl="1" indent="-342900" defTabSz="457200">
              <a:lnSpc>
                <a:spcPct val="100000"/>
              </a:lnSpc>
              <a:spcAft>
                <a:spcPts val="1800"/>
              </a:spcAft>
              <a:buClr>
                <a:srgbClr val="2A95B7"/>
              </a:buClr>
              <a:buSzPts val="1800"/>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cs typeface="Segoe UI" panose="020B0502040204020203" pitchFamily="34" charset="0"/>
              </a:rPr>
              <a:t>Children’s Services Workers </a:t>
            </a:r>
            <a:r>
              <a:rPr lang="en-US" sz="1600" dirty="0">
                <a:solidFill>
                  <a:schemeClr val="tx1">
                    <a:lumMod val="75000"/>
                    <a:lumOff val="25000"/>
                  </a:schemeClr>
                </a:solidFill>
                <a:latin typeface="Segoe UI" panose="020B0502040204020203" pitchFamily="34" charset="0"/>
                <a:cs typeface="Segoe UI" panose="020B0502040204020203" pitchFamily="34" charset="0"/>
                <a:hlinkClick r:id="rId3">
                  <a:extLst>
                    <a:ext uri="{A12FA001-AC4F-418D-AE19-62706E023703}">
                      <ahyp:hlinkClr xmlns:ahyp="http://schemas.microsoft.com/office/drawing/2018/hyperlinkcolor" val="tx"/>
                    </a:ext>
                  </a:extLst>
                </a:hlinkClick>
              </a:rPr>
              <a:t>MIDHHSChild@pcgus.com</a:t>
            </a:r>
            <a:endParaRPr lang="en-US" sz="1600" dirty="0">
              <a:solidFill>
                <a:schemeClr val="tx1">
                  <a:lumMod val="75000"/>
                  <a:lumOff val="25000"/>
                </a:schemeClr>
              </a:solidFill>
              <a:latin typeface="Segoe UI" panose="020B0502040204020203" pitchFamily="34" charset="0"/>
              <a:cs typeface="Segoe UI" panose="020B0502040204020203" pitchFamily="34" charset="0"/>
            </a:endParaRPr>
          </a:p>
          <a:p>
            <a:pPr marL="342900" lvl="1" indent="-342900" defTabSz="457200">
              <a:lnSpc>
                <a:spcPct val="100000"/>
              </a:lnSpc>
              <a:spcAft>
                <a:spcPts val="1800"/>
              </a:spcAft>
              <a:buClr>
                <a:srgbClr val="2A95B7"/>
              </a:buClr>
              <a:buSzPts val="1800"/>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cs typeface="Segoe UI" panose="020B0502040204020203" pitchFamily="34" charset="0"/>
              </a:rPr>
              <a:t>Family Independence Specialists &amp; Eligibility Specialists </a:t>
            </a:r>
            <a:r>
              <a:rPr lang="en-US" sz="1600" dirty="0">
                <a:solidFill>
                  <a:schemeClr val="tx1">
                    <a:lumMod val="75000"/>
                    <a:lumOff val="25000"/>
                  </a:schemeClr>
                </a:solidFill>
                <a:latin typeface="Segoe UI" panose="020B0502040204020203" pitchFamily="34" charset="0"/>
                <a:cs typeface="Segoe UI" panose="020B0502040204020203" pitchFamily="34" charset="0"/>
                <a:hlinkClick r:id="rId4">
                  <a:extLst>
                    <a:ext uri="{A12FA001-AC4F-418D-AE19-62706E023703}">
                      <ahyp:hlinkClr xmlns:ahyp="http://schemas.microsoft.com/office/drawing/2018/hyperlinkcolor" val="tx"/>
                    </a:ext>
                  </a:extLst>
                </a:hlinkClick>
              </a:rPr>
              <a:t>MIDHHSFISES@pcgus.com</a:t>
            </a:r>
            <a:endParaRPr lang="en-US" sz="1600" dirty="0">
              <a:solidFill>
                <a:schemeClr val="tx1">
                  <a:lumMod val="75000"/>
                  <a:lumOff val="25000"/>
                </a:schemeClr>
              </a:solidFill>
              <a:latin typeface="Segoe UI" panose="020B0502040204020203" pitchFamily="34" charset="0"/>
              <a:cs typeface="Segoe UI" panose="020B0502040204020203" pitchFamily="34" charset="0"/>
            </a:endParaRPr>
          </a:p>
          <a:p>
            <a:pPr marL="342900" lvl="1" indent="-342900" defTabSz="457200">
              <a:lnSpc>
                <a:spcPct val="100000"/>
              </a:lnSpc>
              <a:spcAft>
                <a:spcPts val="1800"/>
              </a:spcAft>
              <a:buClr>
                <a:srgbClr val="2A95B7"/>
              </a:buClr>
              <a:buSzPts val="1800"/>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cs typeface="Segoe UI" panose="020B0502040204020203" pitchFamily="34" charset="0"/>
              </a:rPr>
              <a:t>Child Placing Agency Workers </a:t>
            </a:r>
            <a:r>
              <a:rPr lang="en-US" sz="1600" dirty="0">
                <a:solidFill>
                  <a:schemeClr val="tx1">
                    <a:lumMod val="75000"/>
                    <a:lumOff val="25000"/>
                  </a:schemeClr>
                </a:solidFill>
                <a:latin typeface="Segoe UI" panose="020B0502040204020203" pitchFamily="34" charset="0"/>
                <a:cs typeface="Segoe UI" panose="020B0502040204020203" pitchFamily="34" charset="0"/>
                <a:hlinkClick r:id="rId5">
                  <a:extLst>
                    <a:ext uri="{A12FA001-AC4F-418D-AE19-62706E023703}">
                      <ahyp:hlinkClr xmlns:ahyp="http://schemas.microsoft.com/office/drawing/2018/hyperlinkcolor" val="tx"/>
                    </a:ext>
                  </a:extLst>
                </a:hlinkClick>
              </a:rPr>
              <a:t>MIDHHSCPA@pcgus.com</a:t>
            </a:r>
            <a:endParaRPr lang="en-US" sz="1600" dirty="0">
              <a:solidFill>
                <a:schemeClr val="tx1">
                  <a:lumMod val="75000"/>
                  <a:lumOff val="25000"/>
                </a:schemeClr>
              </a:solidFill>
              <a:latin typeface="Segoe UI" panose="020B0502040204020203" pitchFamily="34" charset="0"/>
              <a:cs typeface="Segoe UI" panose="020B0502040204020203" pitchFamily="34" charset="0"/>
            </a:endParaRPr>
          </a:p>
          <a:p>
            <a:endParaRPr lang="en-US" dirty="0"/>
          </a:p>
        </p:txBody>
      </p:sp>
      <p:pic>
        <p:nvPicPr>
          <p:cNvPr id="5" name="Picture 2">
            <a:extLst>
              <a:ext uri="{FF2B5EF4-FFF2-40B4-BE49-F238E27FC236}">
                <a16:creationId xmlns:a16="http://schemas.microsoft.com/office/drawing/2014/main" id="{96D34745-6D50-C15B-82C1-D0158AB752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357202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66993" y="1977804"/>
            <a:ext cx="8888771" cy="3548743"/>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To ensure the accuracy of the quarterly RMTS results, 10% of samples are selected for a quality-control measure referred to as a “subsample”.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When a sample is selected for a “subsample”, participants will be asked to describe what they were doing in their own words. (i.e., Mini essay question)</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participant’s written response is compared to how they answered the survey questions.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Samples answered incorrectly are invalidated and count against the Department’s response rate.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Participants should review the Departments time study instructions to ensure they answer correctly.</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38225"/>
            <a:ext cx="11223625" cy="647700"/>
          </a:xfrm>
        </p:spPr>
        <p:txBody>
          <a:bodyPr/>
          <a:lstStyle/>
          <a:p>
            <a:pPr algn="ctr" defTabSz="457200">
              <a:buSzPts val="3000"/>
            </a:pPr>
            <a:r>
              <a:rPr lang="en" sz="3600" b="1" dirty="0">
                <a:solidFill>
                  <a:srgbClr val="2A95B7"/>
                </a:solidFill>
                <a:latin typeface="+mn-lt"/>
                <a:ea typeface="+mn-ea"/>
                <a:cs typeface="+mn-cs"/>
              </a:rPr>
              <a:t>Accuracy</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D9F7B62D-0249-64E9-F290-DE2F6D083F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403976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95763" y="2073154"/>
            <a:ext cx="8887992" cy="3352800"/>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When a participant responds to a sample they will be guided through a series of questions. They should answer the questions based upon what they were doing at the </a:t>
            </a:r>
            <a:r>
              <a:rPr lang="en-US" sz="1800" b="1" dirty="0">
                <a:solidFill>
                  <a:schemeClr val="tx1">
                    <a:lumMod val="75000"/>
                    <a:lumOff val="25000"/>
                  </a:schemeClr>
                </a:solidFill>
                <a:latin typeface="Segoe UI" panose="020B0502040204020203" pitchFamily="34" charset="0"/>
                <a:cs typeface="Segoe UI" panose="020B0502040204020203" pitchFamily="34" charset="0"/>
              </a:rPr>
              <a:t>exact</a:t>
            </a:r>
            <a:r>
              <a:rPr lang="en-US" sz="1800" dirty="0">
                <a:solidFill>
                  <a:schemeClr val="tx1">
                    <a:lumMod val="75000"/>
                    <a:lumOff val="25000"/>
                  </a:schemeClr>
                </a:solidFill>
                <a:latin typeface="Segoe UI" panose="020B0502040204020203" pitchFamily="34" charset="0"/>
                <a:cs typeface="Segoe UI" panose="020B0502040204020203" pitchFamily="34" charset="0"/>
              </a:rPr>
              <a:t> date and time of the sample they are responding to.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the participant is unsure of exactly what they were doing at the date and time of the sample, they should use the best available information to determine their answer (case notes, call logs, e-mail records, etc.).</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the participant’s activity involved multiple cases and clients (such as answering voicemails, reading emails, or filing) they should select the one case that they were working on at the very minute they were sampled.  </a:t>
            </a:r>
            <a:endParaRPr lang="en-US" sz="2400"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239838"/>
            <a:ext cx="11290300" cy="646112"/>
          </a:xfrm>
        </p:spPr>
        <p:txBody>
          <a:bodyPr/>
          <a:lstStyle/>
          <a:p>
            <a:pPr algn="ctr" defTabSz="457200">
              <a:buSzPts val="3000"/>
            </a:pPr>
            <a:r>
              <a:rPr lang="en" sz="3600" b="1" dirty="0">
                <a:solidFill>
                  <a:srgbClr val="2A95B7"/>
                </a:solidFill>
                <a:latin typeface="+mn-lt"/>
                <a:ea typeface="+mn-ea"/>
                <a:cs typeface="+mn-cs"/>
              </a:rPr>
              <a:t>A Single Moment In Time</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4B7932C2-458D-5252-6900-7E3EE6489A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4681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95374" y="1807029"/>
            <a:ext cx="9725025" cy="3548743"/>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A participant may be sampled when they are working with a case or client that is active for multiple programs and services.</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participant should respond to the sample about only the actual program(s) they were supporting or service(s) they were providing </a:t>
            </a:r>
            <a:r>
              <a:rPr lang="en-US" sz="1800" i="1" dirty="0">
                <a:solidFill>
                  <a:schemeClr val="tx1">
                    <a:lumMod val="75000"/>
                    <a:lumOff val="25000"/>
                  </a:schemeClr>
                </a:solidFill>
                <a:latin typeface="Segoe UI" panose="020B0502040204020203" pitchFamily="34" charset="0"/>
                <a:cs typeface="Segoe UI" panose="020B0502040204020203" pitchFamily="34" charset="0"/>
              </a:rPr>
              <a:t>at the moment </a:t>
            </a:r>
            <a:r>
              <a:rPr lang="en-US" sz="1800" dirty="0">
                <a:solidFill>
                  <a:schemeClr val="tx1">
                    <a:lumMod val="75000"/>
                    <a:lumOff val="25000"/>
                  </a:schemeClr>
                </a:solidFill>
                <a:latin typeface="Segoe UI" panose="020B0502040204020203" pitchFamily="34" charset="0"/>
                <a:cs typeface="Segoe UI" panose="020B0502040204020203" pitchFamily="34" charset="0"/>
              </a:rPr>
              <a:t>they were sampled.</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When in question, please consult the RMTS Reference Materials or contact the RMTS Administrator.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Please do not guess at how to respond.</a:t>
            </a:r>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81100"/>
            <a:ext cx="11223625" cy="646113"/>
          </a:xfrm>
        </p:spPr>
        <p:txBody>
          <a:bodyPr/>
          <a:lstStyle/>
          <a:p>
            <a:pPr algn="ctr" defTabSz="457200">
              <a:buSzPts val="3000"/>
            </a:pPr>
            <a:r>
              <a:rPr lang="en" sz="3600" b="1" dirty="0">
                <a:solidFill>
                  <a:srgbClr val="2A95B7"/>
                </a:solidFill>
                <a:latin typeface="+mn-lt"/>
                <a:ea typeface="+mn-ea"/>
                <a:cs typeface="+mn-cs"/>
              </a:rPr>
              <a:t>Relevant Information Only</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2D07C0A2-A564-B74A-5733-E0CD2F6FD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805936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883593" y="2302295"/>
            <a:ext cx="9782175" cy="3755572"/>
          </a:xfrm>
        </p:spPr>
        <p:txBody>
          <a:bodyPr anchor="ctr"/>
          <a:lstStyle/>
          <a:p>
            <a:pPr marL="0" lvl="1" indent="0" defTabSz="457200">
              <a:lnSpc>
                <a:spcPct val="100000"/>
              </a:lnSpc>
              <a:spcBef>
                <a:spcPts val="0"/>
              </a:spcBef>
              <a:spcAft>
                <a:spcPts val="18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is sampled, while working in Bridges, they should select programs using the criteria below:</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b="1" dirty="0">
                <a:solidFill>
                  <a:schemeClr val="tx1">
                    <a:lumMod val="75000"/>
                    <a:lumOff val="25000"/>
                  </a:schemeClr>
                </a:solidFill>
                <a:latin typeface="Segoe UI" panose="020B0502040204020203" pitchFamily="34" charset="0"/>
                <a:cs typeface="Segoe UI" panose="020B0502040204020203" pitchFamily="34" charset="0"/>
              </a:rPr>
              <a:t>If the action being performed in Bridges is specific to a single program </a:t>
            </a:r>
            <a:r>
              <a:rPr lang="en-US" sz="1800" dirty="0">
                <a:solidFill>
                  <a:schemeClr val="tx1">
                    <a:lumMod val="75000"/>
                    <a:lumOff val="25000"/>
                  </a:schemeClr>
                </a:solidFill>
                <a:latin typeface="Segoe UI" panose="020B0502040204020203" pitchFamily="34" charset="0"/>
                <a:cs typeface="Segoe UI" panose="020B0502040204020203" pitchFamily="34" charset="0"/>
              </a:rPr>
              <a:t>and has little or no impact on the other programs the client is or may be eligible for, then only the single program being updated should be selected (For example: A change in shelter expenses would not affect Medicaid eligibility but would affect FAP).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b="1" dirty="0">
                <a:solidFill>
                  <a:schemeClr val="tx1">
                    <a:lumMod val="75000"/>
                    <a:lumOff val="25000"/>
                  </a:schemeClr>
                </a:solidFill>
                <a:latin typeface="Segoe UI" panose="020B0502040204020203" pitchFamily="34" charset="0"/>
                <a:cs typeface="Segoe UI" panose="020B0502040204020203" pitchFamily="34" charset="0"/>
              </a:rPr>
              <a:t>If the action benefits multiple programs </a:t>
            </a:r>
            <a:r>
              <a:rPr lang="en-US" sz="1800" dirty="0">
                <a:solidFill>
                  <a:schemeClr val="tx1">
                    <a:lumMod val="75000"/>
                    <a:lumOff val="25000"/>
                  </a:schemeClr>
                </a:solidFill>
                <a:latin typeface="Segoe UI" panose="020B0502040204020203" pitchFamily="34" charset="0"/>
                <a:cs typeface="Segoe UI" panose="020B0502040204020203" pitchFamily="34" charset="0"/>
              </a:rPr>
              <a:t>the client is or may be eligible for, then all applicable programs should be selected. Do not default to selecting all programs within the case; select only the programs supported and/or affected by the action within Bridges. Staff should review the Program Request Page and the eligibility summary to determine which programs will be affected. </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60463"/>
            <a:ext cx="11290300" cy="939800"/>
          </a:xfrm>
        </p:spPr>
        <p:txBody>
          <a:bodyPr>
            <a:normAutofit fontScale="90000"/>
          </a:bodyPr>
          <a:lstStyle/>
          <a:p>
            <a:pPr algn="ctr" defTabSz="457200">
              <a:buSzPts val="3000"/>
            </a:pPr>
            <a:r>
              <a:rPr lang="en" sz="3600" b="1" dirty="0">
                <a:solidFill>
                  <a:srgbClr val="2A95B7"/>
                </a:solidFill>
                <a:latin typeface="+mn-lt"/>
                <a:ea typeface="+mn-ea"/>
                <a:cs typeface="+mn-cs"/>
              </a:rPr>
              <a:t>Activity Selection Guidance for</a:t>
            </a:r>
            <a:br>
              <a:rPr lang="en" sz="3600" b="1" dirty="0">
                <a:solidFill>
                  <a:srgbClr val="2A95B7"/>
                </a:solidFill>
                <a:latin typeface="+mn-lt"/>
                <a:ea typeface="+mn-ea"/>
                <a:cs typeface="+mn-cs"/>
              </a:rPr>
            </a:br>
            <a:r>
              <a:rPr lang="en" sz="3600" b="1" dirty="0">
                <a:solidFill>
                  <a:srgbClr val="2A95B7"/>
                </a:solidFill>
                <a:latin typeface="+mn-lt"/>
                <a:ea typeface="+mn-ea"/>
                <a:cs typeface="+mn-cs"/>
              </a:rPr>
              <a:t>FIS &amp; ES Workers Only</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1DCDBBE2-A94F-3D39-BB1D-5841B04ED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79487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4759FFC-1D71-423B-83C0-16F32095506A}"/>
              </a:ext>
            </a:extLst>
          </p:cNvPr>
          <p:cNvSpPr>
            <a:spLocks noGrp="1"/>
          </p:cNvSpPr>
          <p:nvPr>
            <p:ph type="body" idx="1"/>
          </p:nvPr>
        </p:nvSpPr>
        <p:spPr>
          <a:xfrm>
            <a:off x="1567543" y="2177436"/>
            <a:ext cx="8342381" cy="679223"/>
          </a:xfrm>
          <a:ln>
            <a:noFill/>
          </a:ln>
        </p:spPr>
        <p:txBody>
          <a:bodyPr/>
          <a:lstStyle/>
          <a:p>
            <a:r>
              <a:rPr lang="en-US" sz="2000" b="1" dirty="0">
                <a:solidFill>
                  <a:schemeClr val="tx1">
                    <a:lumMod val="75000"/>
                    <a:lumOff val="25000"/>
                  </a:schemeClr>
                </a:solidFill>
                <a:latin typeface="Segoe UI" panose="020B0502040204020203" pitchFamily="34" charset="0"/>
                <a:cs typeface="Segoe UI" panose="020B0502040204020203" pitchFamily="34" charset="0"/>
              </a:rPr>
              <a:t>The Michigan Department of Health and Human Services (MDHHS) currently employs more than 14,000 staff members.</a:t>
            </a:r>
          </a:p>
        </p:txBody>
      </p:sp>
      <p:sp>
        <p:nvSpPr>
          <p:cNvPr id="7" name="Subtitle 5">
            <a:extLst>
              <a:ext uri="{FF2B5EF4-FFF2-40B4-BE49-F238E27FC236}">
                <a16:creationId xmlns:a16="http://schemas.microsoft.com/office/drawing/2014/main" id="{64C4802A-273C-44A8-A347-D520EB44B0AE}"/>
              </a:ext>
            </a:extLst>
          </p:cNvPr>
          <p:cNvSpPr txBox="1">
            <a:spLocks/>
          </p:cNvSpPr>
          <p:nvPr/>
        </p:nvSpPr>
        <p:spPr>
          <a:xfrm>
            <a:off x="1063690" y="3106636"/>
            <a:ext cx="9710327" cy="22599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609585" marR="0" lvl="0" indent="-304792" algn="ctr" rtl="0" eaLnBrk="1" hangingPunct="1">
              <a:lnSpc>
                <a:spcPct val="100000"/>
              </a:lnSpc>
              <a:spcBef>
                <a:spcPts val="480"/>
              </a:spcBef>
              <a:spcAft>
                <a:spcPts val="0"/>
              </a:spcAft>
              <a:buClr>
                <a:srgbClr val="2A95B7"/>
              </a:buClr>
              <a:buSzPts val="1800"/>
              <a:buFont typeface="Sniglet"/>
              <a:buNone/>
              <a:defRPr sz="2400" b="0" i="0" u="none" strike="noStrike" cap="none">
                <a:solidFill>
                  <a:srgbClr val="2A95B7"/>
                </a:solidFill>
                <a:latin typeface="Sniglet"/>
                <a:ea typeface="Sniglet"/>
                <a:cs typeface="Sniglet"/>
                <a:sym typeface="Sniglet"/>
              </a:defRPr>
            </a:lvl1pPr>
            <a:lvl2pPr marL="914400" marR="0" lvl="1"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2pPr>
            <a:lvl3pPr marL="1371600" marR="0" lvl="2"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3pPr>
            <a:lvl4pPr marL="1828800" marR="0" lvl="3"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4pPr>
            <a:lvl5pPr marL="2286000" marR="0" lvl="4"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5pPr>
            <a:lvl6pPr marL="2743200" marR="0" lvl="5"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6pPr>
            <a:lvl7pPr marL="3200400" marR="0" lvl="6"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7pPr>
            <a:lvl8pPr marL="3657600" marR="0" lvl="7"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8pPr>
            <a:lvl9pPr marL="4114800" marR="0" lvl="8"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9pPr>
          </a:lstStyle>
          <a:p>
            <a:pPr marL="342900" indent="-342900" algn="l">
              <a:spcBef>
                <a:spcPts val="0"/>
              </a:spcBef>
              <a:spcAft>
                <a:spcPts val="1000"/>
              </a:spcAft>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These staff members support services and programs that promote the health, safety, and self-sufficiency of Michigan residents. Funding for these programs and services come from many different state and federal sources. </a:t>
            </a:r>
          </a:p>
          <a:p>
            <a:pPr marL="342900" indent="-342900" algn="l">
              <a:spcBef>
                <a:spcPts val="0"/>
              </a:spcBef>
              <a:spcAft>
                <a:spcPts val="1000"/>
              </a:spcAft>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MDHHS must request funds to support staffing costs from the state and federal programs our staff support. Annually, these claims generate over $900M in funding for county office staff salaries and benefits.   </a:t>
            </a:r>
          </a:p>
        </p:txBody>
      </p:sp>
      <p:sp>
        <p:nvSpPr>
          <p:cNvPr id="8" name="Subtitle 5">
            <a:extLst>
              <a:ext uri="{FF2B5EF4-FFF2-40B4-BE49-F238E27FC236}">
                <a16:creationId xmlns:a16="http://schemas.microsoft.com/office/drawing/2014/main" id="{3435AD64-B921-42ED-BC8F-32BC714EAC41}"/>
              </a:ext>
            </a:extLst>
          </p:cNvPr>
          <p:cNvSpPr txBox="1">
            <a:spLocks/>
          </p:cNvSpPr>
          <p:nvPr/>
        </p:nvSpPr>
        <p:spPr>
          <a:xfrm>
            <a:off x="1830223" y="1089977"/>
            <a:ext cx="8245804" cy="75837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609585" marR="0" lvl="0" indent="-304792" algn="ctr" rtl="0" eaLnBrk="1" hangingPunct="1">
              <a:lnSpc>
                <a:spcPct val="100000"/>
              </a:lnSpc>
              <a:spcBef>
                <a:spcPts val="480"/>
              </a:spcBef>
              <a:spcAft>
                <a:spcPts val="0"/>
              </a:spcAft>
              <a:buClr>
                <a:srgbClr val="2A95B7"/>
              </a:buClr>
              <a:buSzPts val="1800"/>
              <a:buFont typeface="Sniglet"/>
              <a:buNone/>
              <a:defRPr sz="2400" b="0" i="0" u="none" strike="noStrike" cap="none">
                <a:solidFill>
                  <a:srgbClr val="2A95B7"/>
                </a:solidFill>
                <a:latin typeface="Sniglet"/>
                <a:ea typeface="Sniglet"/>
                <a:cs typeface="Sniglet"/>
                <a:sym typeface="Sniglet"/>
              </a:defRPr>
            </a:lvl1pPr>
            <a:lvl2pPr marL="914400" marR="0" lvl="1"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2pPr>
            <a:lvl3pPr marL="1371600" marR="0" lvl="2"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3pPr>
            <a:lvl4pPr marL="1828800" marR="0" lvl="3"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4pPr>
            <a:lvl5pPr marL="2286000" marR="0" lvl="4"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5pPr>
            <a:lvl6pPr marL="2743200" marR="0" lvl="5"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6pPr>
            <a:lvl7pPr marL="3200400" marR="0" lvl="6"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7pPr>
            <a:lvl8pPr marL="3657600" marR="0" lvl="7"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8pPr>
            <a:lvl9pPr marL="4114800" marR="0" lvl="8"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9pPr>
          </a:lstStyle>
          <a:p>
            <a:r>
              <a:rPr lang="en-US" sz="3600" b="1" dirty="0">
                <a:latin typeface="+mj-lt"/>
              </a:rPr>
              <a:t>Did you know….?</a:t>
            </a:r>
          </a:p>
        </p:txBody>
      </p:sp>
      <p:pic>
        <p:nvPicPr>
          <p:cNvPr id="2" name="Picture 2">
            <a:extLst>
              <a:ext uri="{FF2B5EF4-FFF2-40B4-BE49-F238E27FC236}">
                <a16:creationId xmlns:a16="http://schemas.microsoft.com/office/drawing/2014/main" id="{E47BAC9B-54D1-254A-02E5-E6129F9B8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847166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3CCADF-024F-46AA-B417-6E0C1178E564}"/>
              </a:ext>
            </a:extLst>
          </p:cNvPr>
          <p:cNvSpPr>
            <a:spLocks noGrp="1"/>
          </p:cNvSpPr>
          <p:nvPr>
            <p:ph type="title"/>
          </p:nvPr>
        </p:nvSpPr>
        <p:spPr>
          <a:xfrm>
            <a:off x="0" y="1085862"/>
            <a:ext cx="11290040" cy="565040"/>
          </a:xfrm>
        </p:spPr>
        <p:txBody>
          <a:bodyPr/>
          <a:lstStyle/>
          <a:p>
            <a:pPr algn="ctr">
              <a:lnSpc>
                <a:spcPct val="100000"/>
              </a:lnSpc>
            </a:pPr>
            <a:r>
              <a:rPr lang="en-US" sz="3200" b="1" dirty="0">
                <a:solidFill>
                  <a:srgbClr val="2A95B7"/>
                </a:solidFill>
                <a:latin typeface="+mn-lt"/>
                <a:ea typeface="+mn-ea"/>
                <a:cs typeface="+mn-cs"/>
              </a:rPr>
              <a:t>Details</a:t>
            </a:r>
            <a:br>
              <a:rPr lang="en-US" dirty="0"/>
            </a:br>
            <a:br>
              <a:rPr lang="en-US" sz="1400" dirty="0"/>
            </a:br>
            <a:endParaRPr lang="en-US" dirty="0"/>
          </a:p>
        </p:txBody>
      </p:sp>
      <p:sp>
        <p:nvSpPr>
          <p:cNvPr id="4" name="Text Placeholder 3">
            <a:extLst>
              <a:ext uri="{FF2B5EF4-FFF2-40B4-BE49-F238E27FC236}">
                <a16:creationId xmlns:a16="http://schemas.microsoft.com/office/drawing/2014/main" id="{2D1BD6B1-CABB-4950-845E-671F4ED14319}"/>
              </a:ext>
            </a:extLst>
          </p:cNvPr>
          <p:cNvSpPr>
            <a:spLocks noGrp="1"/>
          </p:cNvSpPr>
          <p:nvPr>
            <p:ph type="body" idx="1"/>
          </p:nvPr>
        </p:nvSpPr>
        <p:spPr>
          <a:xfrm>
            <a:off x="1298820" y="3697672"/>
            <a:ext cx="4557200" cy="2472612"/>
          </a:xfrm>
        </p:spPr>
        <p:txBody>
          <a:bodyPr/>
          <a:lstStyle/>
          <a:p>
            <a:pPr marL="0" lvl="1" indent="0" defTabSz="457200">
              <a:lnSpc>
                <a:spcPct val="100000"/>
              </a:lnSpc>
              <a:spcAft>
                <a:spcPts val="600"/>
              </a:spcAft>
              <a:buClr>
                <a:srgbClr val="2A95B7"/>
              </a:buClr>
              <a:buSzPts val="1800"/>
              <a:buNone/>
            </a:pPr>
            <a:r>
              <a:rPr lang="en-US" sz="1600" b="1" dirty="0">
                <a:solidFill>
                  <a:schemeClr val="tx1">
                    <a:lumMod val="75000"/>
                    <a:lumOff val="25000"/>
                  </a:schemeClr>
                </a:solidFill>
                <a:latin typeface="Segoe UI" panose="020B0502040204020203" pitchFamily="34" charset="0"/>
                <a:cs typeface="Segoe UI" panose="020B0502040204020203" pitchFamily="34" charset="0"/>
                <a:sym typeface="Patrick Hand SC"/>
              </a:rPr>
              <a:t>Non-Case or Client-Related Activities</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Talking about a new office policy with your supervisor</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Helping a coworker add a comment to their timesheet</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Reading an email about insurance open enrollment</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Traveling to a stress-management seminar</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Filing notes about a staff meeting</a:t>
            </a:r>
          </a:p>
        </p:txBody>
      </p:sp>
      <p:sp>
        <p:nvSpPr>
          <p:cNvPr id="5" name="Text Placeholder 4">
            <a:extLst>
              <a:ext uri="{FF2B5EF4-FFF2-40B4-BE49-F238E27FC236}">
                <a16:creationId xmlns:a16="http://schemas.microsoft.com/office/drawing/2014/main" id="{C0FAF565-352C-496B-981F-475EBC43A836}"/>
              </a:ext>
            </a:extLst>
          </p:cNvPr>
          <p:cNvSpPr>
            <a:spLocks noGrp="1"/>
          </p:cNvSpPr>
          <p:nvPr>
            <p:ph type="body" idx="2"/>
          </p:nvPr>
        </p:nvSpPr>
        <p:spPr>
          <a:xfrm>
            <a:off x="6096000" y="3697672"/>
            <a:ext cx="4524800" cy="2138286"/>
          </a:xfrm>
        </p:spPr>
        <p:txBody>
          <a:bodyPr/>
          <a:lstStyle/>
          <a:p>
            <a:pPr marL="0" lvl="1" indent="0" defTabSz="457200">
              <a:lnSpc>
                <a:spcPct val="100000"/>
              </a:lnSpc>
              <a:spcAft>
                <a:spcPts val="600"/>
              </a:spcAft>
              <a:buClr>
                <a:srgbClr val="2A95B7"/>
              </a:buClr>
              <a:buSzPts val="1800"/>
              <a:buNone/>
            </a:pPr>
            <a:r>
              <a:rPr lang="en-US" sz="1600" b="1" dirty="0">
                <a:solidFill>
                  <a:schemeClr val="tx1">
                    <a:lumMod val="75000"/>
                    <a:lumOff val="25000"/>
                  </a:schemeClr>
                </a:solidFill>
                <a:latin typeface="Segoe UI" panose="020B0502040204020203" pitchFamily="34" charset="0"/>
                <a:cs typeface="Segoe UI" panose="020B0502040204020203" pitchFamily="34" charset="0"/>
              </a:rPr>
              <a:t>Case or Client-Related Activities</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Talking about how a new program policy applies to a specific case with your supervisor.</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Helping a coworker process a case</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Reading an email from a client about a change</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Traveling to a client’s home</a:t>
            </a:r>
          </a:p>
          <a:p>
            <a:pPr marL="342900" lvl="1" indent="-342900" defTabSz="457200">
              <a:lnSpc>
                <a:spcPct val="100000"/>
              </a:lnSpc>
              <a:spcAft>
                <a:spcPts val="600"/>
              </a:spcAft>
              <a:buClr>
                <a:srgbClr val="2A95B7"/>
              </a:buClr>
              <a:buSzPts val="1800"/>
              <a:buFont typeface="Arial" panose="020B0604020202020204" pitchFamily="34" charset="0"/>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Filing materials from a specific case</a:t>
            </a:r>
          </a:p>
          <a:p>
            <a:endParaRPr lang="en-US" dirty="0"/>
          </a:p>
        </p:txBody>
      </p:sp>
      <p:sp>
        <p:nvSpPr>
          <p:cNvPr id="6" name="Title 2">
            <a:extLst>
              <a:ext uri="{FF2B5EF4-FFF2-40B4-BE49-F238E27FC236}">
                <a16:creationId xmlns:a16="http://schemas.microsoft.com/office/drawing/2014/main" id="{41FE1BB7-2684-411B-ABDB-8B641CE1B8BA}"/>
              </a:ext>
            </a:extLst>
          </p:cNvPr>
          <p:cNvSpPr txBox="1">
            <a:spLocks/>
          </p:cNvSpPr>
          <p:nvPr/>
        </p:nvSpPr>
        <p:spPr>
          <a:xfrm>
            <a:off x="1240737" y="1794357"/>
            <a:ext cx="9361200" cy="17497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1pPr>
            <a:lvl2pPr marR="0" lvl="1"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2pPr>
            <a:lvl3pPr marR="0" lvl="2"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3pPr>
            <a:lvl4pPr marR="0" lvl="3"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4pPr>
            <a:lvl5pPr marR="0" lvl="4"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5pPr>
            <a:lvl6pPr marR="0" lvl="5"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6pPr>
            <a:lvl7pPr marR="0" lvl="6"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7pPr>
            <a:lvl8pPr marR="0" lvl="7"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8pPr>
            <a:lvl9pPr marR="0" lvl="8" algn="l" rtl="0" eaLnBrk="1" hangingPunct="1">
              <a:lnSpc>
                <a:spcPct val="100000"/>
              </a:lnSpc>
              <a:spcBef>
                <a:spcPts val="0"/>
              </a:spcBef>
              <a:spcAft>
                <a:spcPts val="0"/>
              </a:spcAft>
              <a:buClr>
                <a:schemeClr val="accent1"/>
              </a:buClr>
              <a:buSzPts val="3000"/>
              <a:buFont typeface="Patrick Hand SC"/>
              <a:buNone/>
              <a:defRPr sz="3000" b="1" i="0" u="none" strike="noStrike" cap="none">
                <a:solidFill>
                  <a:schemeClr val="accent1"/>
                </a:solidFill>
                <a:latin typeface="Patrick Hand SC"/>
                <a:ea typeface="Patrick Hand SC"/>
                <a:cs typeface="Patrick Hand SC"/>
                <a:sym typeface="Patrick Hand SC"/>
              </a:defRPr>
            </a:lvl9pPr>
          </a:lstStyle>
          <a:p>
            <a:pPr marL="0" lvl="1">
              <a:spcAft>
                <a:spcPts val="1800"/>
              </a:spcAft>
              <a:buClr>
                <a:srgbClr val="2A95B7"/>
              </a:buClr>
              <a:buSzPts val="1800"/>
            </a:pPr>
            <a:r>
              <a:rPr lang="en-US" sz="1800" b="0" dirty="0">
                <a:solidFill>
                  <a:schemeClr val="tx1">
                    <a:lumMod val="75000"/>
                    <a:lumOff val="25000"/>
                  </a:schemeClr>
                </a:solidFill>
                <a:latin typeface="Segoe UI" panose="020B0502040204020203" pitchFamily="34" charset="0"/>
                <a:ea typeface="+mn-ea"/>
                <a:cs typeface="Segoe UI" panose="020B0502040204020203" pitchFamily="34" charset="0"/>
                <a:sym typeface="Sniglet"/>
              </a:rPr>
              <a:t>To accurately respond to a sample the participant must focus on the details of what they were doing.  </a:t>
            </a:r>
          </a:p>
          <a:p>
            <a:pPr marL="0" lvl="1">
              <a:spcAft>
                <a:spcPts val="1800"/>
              </a:spcAft>
              <a:buClr>
                <a:srgbClr val="2A95B7"/>
              </a:buClr>
              <a:buSzPts val="1800"/>
            </a:pPr>
            <a:r>
              <a:rPr lang="en-US" sz="1800" b="0" dirty="0">
                <a:solidFill>
                  <a:schemeClr val="tx1">
                    <a:lumMod val="75000"/>
                    <a:lumOff val="25000"/>
                  </a:schemeClr>
                </a:solidFill>
                <a:latin typeface="Segoe UI" panose="020B0502040204020203" pitchFamily="34" charset="0"/>
                <a:ea typeface="+mn-ea"/>
                <a:cs typeface="Segoe UI" panose="020B0502040204020203" pitchFamily="34" charset="0"/>
                <a:sym typeface="Sniglet"/>
              </a:rPr>
              <a:t>The first question in every survey asks if the activity is case or client related.  Below are examples of how the details of an activity can change the way this question should be answered.</a:t>
            </a:r>
          </a:p>
        </p:txBody>
      </p:sp>
      <p:pic>
        <p:nvPicPr>
          <p:cNvPr id="2" name="Picture 2">
            <a:extLst>
              <a:ext uri="{FF2B5EF4-FFF2-40B4-BE49-F238E27FC236}">
                <a16:creationId xmlns:a16="http://schemas.microsoft.com/office/drawing/2014/main" id="{1EB05FF2-B0D2-DD32-49DF-297789009B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024388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33583" y="1801312"/>
            <a:ext cx="9002099" cy="3548743"/>
          </a:xfrm>
        </p:spPr>
        <p:txBody>
          <a:bodyPr anchor="ctr"/>
          <a:lstStyle/>
          <a:p>
            <a:pPr algn="l">
              <a:buFont typeface="Arial" panose="020B0604020202020204" pitchFamily="34" charset="0"/>
              <a:buChar char="•"/>
            </a:pPr>
            <a:endParaRPr lang="en-US" sz="1800" dirty="0">
              <a:latin typeface="Avenir Next LT Pro Light" panose="020B0304020202020204" pitchFamily="34" charset="0"/>
            </a:endParaRP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Rosters are generated approximately 3 weeks before a quarter begins.  Per federal regulations, once they are created, they cannot be changed until the following quarter.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is sampled, but their job has changed or they’ve been assigned to a special project, </a:t>
            </a:r>
            <a:r>
              <a:rPr lang="en-US" sz="1800" b="1" dirty="0">
                <a:solidFill>
                  <a:schemeClr val="tx1">
                    <a:lumMod val="75000"/>
                    <a:lumOff val="25000"/>
                  </a:schemeClr>
                </a:solidFill>
                <a:latin typeface="Segoe UI" panose="020B0502040204020203" pitchFamily="34" charset="0"/>
                <a:cs typeface="Segoe UI" panose="020B0502040204020203" pitchFamily="34" charset="0"/>
              </a:rPr>
              <a:t>they should still complete their sample</a:t>
            </a:r>
            <a:r>
              <a:rPr lang="en-US" sz="1800" dirty="0">
                <a:solidFill>
                  <a:schemeClr val="tx1">
                    <a:lumMod val="75000"/>
                    <a:lumOff val="25000"/>
                  </a:schemeClr>
                </a:solidFill>
                <a:latin typeface="Segoe UI" panose="020B0502040204020203" pitchFamily="34" charset="0"/>
                <a:cs typeface="Segoe UI" panose="020B0502040204020203" pitchFamily="34" charset="0"/>
              </a:rPr>
              <a:t>.</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A participant with a job change / special assignment should answer that they are not working on a case and then select the activity that indicates they are working outside of their former job duties.  In the text box, they should indicate what they are currently working on (what is their new position / what is their special assignment).</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339850"/>
            <a:ext cx="11223625" cy="646113"/>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Special Assignments and Job Changes</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B0D6C880-8EE2-91EA-CDE7-6329A27F83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924223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63690" y="1978458"/>
            <a:ext cx="9563100" cy="3548743"/>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RMTS participants frequently select general administrative activities in error.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General administrative activities are work-related activities that are not related to a case or client. These are things that everyone at MDHHS does such as organize their desk, fill in their time sheet, and attend office functions.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This choice should always be given a second thought. Some things that seem like a general administrative activity are actually related to a case or client.  For example, if a participant is sampled while listening to a voicemail, they need to consider what the voicemail they were listening to was about.  Was it about a case?  If it was about a case or a client, it is not a general administrative activity – it is a client-related activity and should be tied back to that client or case.</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81088"/>
            <a:ext cx="11290300" cy="646112"/>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A Word of Caution</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B9618909-B55F-7D80-423A-0511022B74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18202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24576" y="2204457"/>
            <a:ext cx="8773886" cy="3009729"/>
          </a:xfrm>
        </p:spPr>
        <p:txBody>
          <a:bodyPr anchor="ctr"/>
          <a:lstStyle/>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is sampled while absent, they are required to respond to the sample promptly upon their return (unless the expiration date and time has passed).  There are no exceptions to this rule.</a:t>
            </a:r>
          </a:p>
          <a:p>
            <a:pPr marL="0" lvl="1" indent="0" defTabSz="457200">
              <a:lnSpc>
                <a:spcPct val="100000"/>
              </a:lnSpc>
              <a:spcBef>
                <a:spcPts val="0"/>
              </a:spcBef>
              <a:spcAft>
                <a:spcPts val="1000"/>
              </a:spcAft>
              <a:buClr>
                <a:srgbClr val="2A95B7"/>
              </a:buClr>
              <a:buSzPts val="1800"/>
              <a:buNone/>
            </a:pPr>
            <a:endParaRPr lang="en-US" sz="1800" dirty="0">
              <a:solidFill>
                <a:schemeClr val="tx1">
                  <a:lumMod val="75000"/>
                  <a:lumOff val="25000"/>
                </a:schemeClr>
              </a:solidFill>
              <a:latin typeface="Segoe UI" panose="020B0502040204020203" pitchFamily="34" charset="0"/>
              <a:cs typeface="Segoe UI" panose="020B0502040204020203" pitchFamily="34" charset="0"/>
            </a:endParaRPr>
          </a:p>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Note:  Emergent situations, where a worker cannot respond before the expiration, and cannot set up an automatic reply, must be reported by management to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sz="1800" dirty="0">
                <a:solidFill>
                  <a:schemeClr val="tx1">
                    <a:lumMod val="75000"/>
                    <a:lumOff val="25000"/>
                  </a:schemeClr>
                </a:solidFill>
                <a:latin typeface="Segoe UI" panose="020B0502040204020203" pitchFamily="34" charset="0"/>
                <a:cs typeface="Segoe UI" panose="020B0502040204020203" pitchFamily="34" charset="0"/>
              </a:rPr>
              <a:t>.  The situation will then be noted in the RMTS database.  Automated reminders will continue until the sample expires. Please send only one email.</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328738"/>
            <a:ext cx="11223625" cy="646112"/>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Absences</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F4076354-45D8-83E0-9F97-CF1609C5D5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678034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52828" y="2122299"/>
            <a:ext cx="9113482" cy="3588205"/>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All RMTS participants are required to use an automatic reply to all internal and external emails when they will be out of the office.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it is verified that the participant was absent </a:t>
            </a:r>
            <a:r>
              <a:rPr lang="en-US" sz="1800" b="1" dirty="0">
                <a:solidFill>
                  <a:schemeClr val="tx1">
                    <a:lumMod val="75000"/>
                    <a:lumOff val="25000"/>
                  </a:schemeClr>
                </a:solidFill>
                <a:latin typeface="Segoe UI" panose="020B0502040204020203" pitchFamily="34" charset="0"/>
                <a:cs typeface="Segoe UI" panose="020B0502040204020203" pitchFamily="34" charset="0"/>
              </a:rPr>
              <a:t>from the date and time of the sample through the date and time the sample expired </a:t>
            </a:r>
            <a:r>
              <a:rPr lang="en-US" sz="1800" dirty="0">
                <a:solidFill>
                  <a:schemeClr val="tx1">
                    <a:lumMod val="75000"/>
                    <a:lumOff val="25000"/>
                  </a:schemeClr>
                </a:solidFill>
                <a:latin typeface="Segoe UI" panose="020B0502040204020203" pitchFamily="34" charset="0"/>
                <a:cs typeface="Segoe UI" panose="020B0502040204020203" pitchFamily="34" charset="0"/>
              </a:rPr>
              <a:t>an automatic reply will count as the participant's RMTS response.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returns to the office before the sample expires – THEY MUST ANSWER THE SAMPLE.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All RMTS participants are </a:t>
            </a:r>
            <a:r>
              <a:rPr lang="en-US" sz="1800" b="1" dirty="0">
                <a:solidFill>
                  <a:schemeClr val="tx1">
                    <a:lumMod val="75000"/>
                    <a:lumOff val="25000"/>
                  </a:schemeClr>
                </a:solidFill>
                <a:latin typeface="Segoe UI" panose="020B0502040204020203" pitchFamily="34" charset="0"/>
                <a:cs typeface="Segoe UI" panose="020B0502040204020203" pitchFamily="34" charset="0"/>
              </a:rPr>
              <a:t>required</a:t>
            </a:r>
            <a:r>
              <a:rPr lang="en-US" sz="1800" dirty="0">
                <a:solidFill>
                  <a:schemeClr val="tx1">
                    <a:lumMod val="75000"/>
                    <a:lumOff val="25000"/>
                  </a:schemeClr>
                </a:solidFill>
                <a:latin typeface="Segoe UI" panose="020B0502040204020203" pitchFamily="34" charset="0"/>
                <a:cs typeface="Segoe UI" panose="020B0502040204020203" pitchFamily="34" charset="0"/>
              </a:rPr>
              <a:t> to use an automatic reply when they will be out of the office. If a participant is sampled, while absent, and fails to use and automatic reply, it will be reported to management as a missed sample.  </a:t>
            </a:r>
          </a:p>
          <a:p>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14425"/>
            <a:ext cx="11290300" cy="646113"/>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Automatic Replies</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1D7D6B17-D6B5-32FE-E0AA-D08315EC7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565644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132892" y="2064498"/>
            <a:ext cx="8804210" cy="3489650"/>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When a participant nears the end of their sample the EasyRMTS™ system will bring up a “Moment Response Summary”.  THIS IS NOT THE END.  This screen will allow the participant to confirm that their answers are correct and make changes, if necessary.</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To complete their sample, they must check a box certifying that their answers are correct.</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participant must then click the “submit response” button to complete the survey.</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sample is not complete until the system displays, “Thank you for completing your moment, it has been successfully submitted.”</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81100"/>
            <a:ext cx="11290300" cy="517525"/>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Submitting Your Sample</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BDDD7143-7C3A-4A66-8C7E-C322995A9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610886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104900" y="1939549"/>
            <a:ext cx="9525000" cy="3548743"/>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Samples should be completed at the participant’s first opportunity </a:t>
            </a:r>
            <a:r>
              <a:rPr lang="en-US" sz="1800" b="1" dirty="0">
                <a:solidFill>
                  <a:schemeClr val="tx1">
                    <a:lumMod val="75000"/>
                    <a:lumOff val="25000"/>
                  </a:schemeClr>
                </a:solidFill>
                <a:latin typeface="Segoe UI" panose="020B0502040204020203" pitchFamily="34" charset="0"/>
                <a:cs typeface="Segoe UI" panose="020B0502040204020203" pitchFamily="34" charset="0"/>
              </a:rPr>
              <a:t>before the moment’s expiration date and time.</a:t>
            </a:r>
            <a:r>
              <a:rPr lang="en-US" sz="1800" dirty="0">
                <a:solidFill>
                  <a:schemeClr val="tx1">
                    <a:lumMod val="75000"/>
                    <a:lumOff val="25000"/>
                  </a:schemeClr>
                </a:solidFill>
                <a:latin typeface="Segoe UI" panose="020B0502040204020203" pitchFamily="34" charset="0"/>
                <a:cs typeface="Segoe UI" panose="020B0502040204020203" pitchFamily="34" charset="0"/>
              </a:rPr>
              <a:t>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cannot answer a sample immediately, they should note the case number, program they’re supporting, and what they were doing at the time they were sampled so that they can provide accurate information when they respond to the sample.</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logs work hours, and fails to answer a sample, the missed sample will be reported to management.</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Escalating levels of management will be notified about missed samples until the issue is resolved.</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00138"/>
            <a:ext cx="11223625" cy="646112"/>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Missed Samples</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5A703E90-B82D-C6D3-10EF-A54BE50877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75526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838393" y="1864613"/>
            <a:ext cx="9886950" cy="4344663"/>
          </a:xfrm>
        </p:spPr>
        <p:txBody>
          <a:bodyPr anchor="ctr"/>
          <a:lstStyle/>
          <a:p>
            <a:pPr marL="0" lvl="1" indent="0" defTabSz="457200">
              <a:lnSpc>
                <a:spcPct val="100000"/>
              </a:lnSpc>
              <a:spcBef>
                <a:spcPts val="0"/>
              </a:spcBef>
              <a:spcAft>
                <a:spcPts val="18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MDHHS Participants may visit the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MDHHS’s RMTS SharePoint</a:t>
            </a:r>
            <a:r>
              <a:rPr lang="en-US" sz="1800" dirty="0">
                <a:solidFill>
                  <a:schemeClr val="tx1">
                    <a:lumMod val="75000"/>
                    <a:lumOff val="25000"/>
                  </a:schemeClr>
                </a:solidFill>
                <a:latin typeface="Segoe UI" panose="020B0502040204020203" pitchFamily="34" charset="0"/>
                <a:cs typeface="Segoe UI" panose="020B0502040204020203" pitchFamily="34" charset="0"/>
              </a:rPr>
              <a:t> page. </a:t>
            </a:r>
          </a:p>
          <a:p>
            <a:pPr marL="0" lvl="1" indent="0" defTabSz="457200">
              <a:lnSpc>
                <a:spcPct val="100000"/>
              </a:lnSpc>
              <a:spcBef>
                <a:spcPts val="0"/>
              </a:spcBef>
              <a:spcAft>
                <a:spcPts val="18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Private Agency Staff may visit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3">
                  <a:extLst>
                    <a:ext uri="{A12FA001-AC4F-418D-AE19-62706E023703}">
                      <ahyp:hlinkClr xmlns:ahyp="http://schemas.microsoft.com/office/drawing/2018/hyperlinkcolor" val="tx"/>
                    </a:ext>
                  </a:extLst>
                </a:hlinkClick>
              </a:rPr>
              <a:t>MDHHS Contractor Resources</a:t>
            </a:r>
            <a:r>
              <a:rPr lang="en-US" sz="1800" dirty="0">
                <a:solidFill>
                  <a:schemeClr val="tx1">
                    <a:lumMod val="75000"/>
                    <a:lumOff val="25000"/>
                  </a:schemeClr>
                </a:solidFill>
                <a:latin typeface="Segoe UI" panose="020B0502040204020203" pitchFamily="34" charset="0"/>
                <a:cs typeface="Segoe UI" panose="020B0502040204020203" pitchFamily="34" charset="0"/>
              </a:rPr>
              <a:t> page.</a:t>
            </a:r>
          </a:p>
          <a:p>
            <a:pPr marL="0" lvl="1" indent="0" defTabSz="457200">
              <a:lnSpc>
                <a:spcPct val="100000"/>
              </a:lnSpc>
              <a:spcBef>
                <a:spcPts val="0"/>
              </a:spcBef>
              <a:spcAft>
                <a:spcPts val="18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Anyone may contact the RMTS Administrator by emailing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4">
                  <a:extLst>
                    <a:ext uri="{A12FA001-AC4F-418D-AE19-62706E023703}">
                      <ahyp:hlinkClr xmlns:ahyp="http://schemas.microsoft.com/office/drawing/2018/hyperlinkcolor" val="tx"/>
                    </a:ext>
                  </a:extLst>
                </a:hlinkClick>
              </a:rPr>
              <a:t>MDHHS-RMTS@Michigan.gov</a:t>
            </a:r>
            <a:r>
              <a:rPr lang="en-US" sz="1800" dirty="0">
                <a:solidFill>
                  <a:schemeClr val="tx1">
                    <a:lumMod val="75000"/>
                    <a:lumOff val="25000"/>
                  </a:schemeClr>
                </a:solidFill>
                <a:latin typeface="Segoe UI" panose="020B0502040204020203" pitchFamily="34" charset="0"/>
                <a:cs typeface="Segoe UI" panose="020B0502040204020203" pitchFamily="34" charset="0"/>
              </a:rPr>
              <a:t> </a:t>
            </a:r>
          </a:p>
          <a:p>
            <a:pPr marL="0" lvl="1" indent="0" defTabSz="457200">
              <a:lnSpc>
                <a:spcPct val="100000"/>
              </a:lnSpc>
              <a:spcBef>
                <a:spcPts val="0"/>
              </a:spcBef>
              <a:spcAft>
                <a:spcPts val="18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For assistance by phone please call: </a:t>
            </a:r>
            <a:r>
              <a:rPr lang="en-US" sz="1800" dirty="0">
                <a:solidFill>
                  <a:schemeClr val="bg1"/>
                </a:solidFill>
                <a:highlight>
                  <a:srgbClr val="FFFF00"/>
                </a:highlight>
                <a:latin typeface="Segoe UI" panose="020B0502040204020203" pitchFamily="34" charset="0"/>
                <a:cs typeface="Segoe UI" panose="020B0502040204020203" pitchFamily="34" charset="0"/>
              </a:rPr>
              <a:t>833-208-3833</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220788"/>
            <a:ext cx="11299825" cy="646112"/>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RMTS Help</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D1CDDDA0-A5BB-2C23-9E4E-130950B464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445320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768626" y="1789444"/>
            <a:ext cx="9806609" cy="4142790"/>
          </a:xfrm>
        </p:spPr>
        <p:txBody>
          <a:bodyPr anchor="ctr"/>
          <a:lstStyle/>
          <a:p>
            <a:pPr marL="0" lvl="1" indent="0" defTabSz="457200">
              <a:lnSpc>
                <a:spcPct val="100000"/>
              </a:lnSpc>
              <a:spcBef>
                <a:spcPts val="0"/>
              </a:spcBef>
              <a:spcAft>
                <a:spcPts val="18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If a participant experiences technical issues, it is their responsibility to reach out for help in a timely manner.  If a participant misses a sample due to a technical issue, and failed to request assistance, the missed sample will be reported to management.</a:t>
            </a:r>
          </a:p>
          <a:p>
            <a:pPr marL="0" lvl="1" indent="0" defTabSz="457200">
              <a:lnSpc>
                <a:spcPct val="100000"/>
              </a:lnSpc>
              <a:spcBef>
                <a:spcPts val="0"/>
              </a:spcBef>
              <a:spcAft>
                <a:spcPts val="18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For technical issues, first make sure the participant is using the username in the notification email.  Then they should promptly respond to their notification email from PCG.  They should include a screenshot of the issue they are having.  They should copy the RMTS Administrator and their supervisor in the e-mail.  Following this process will ensure that proper parties can address the issue and that the sample will not count against the participant if the problem cannot be resolved.</a:t>
            </a:r>
          </a:p>
          <a:p>
            <a:pPr marL="0" lvl="1" indent="0" defTabSz="457200">
              <a:lnSpc>
                <a:spcPct val="100000"/>
              </a:lnSpc>
              <a:spcBef>
                <a:spcPts val="0"/>
              </a:spcBef>
              <a:spcAft>
                <a:spcPts val="6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RMTS Administrator  - </a:t>
            </a:r>
            <a:r>
              <a:rPr lang="en-US"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dirty="0">
                <a:solidFill>
                  <a:schemeClr val="tx1">
                    <a:lumMod val="75000"/>
                    <a:lumOff val="25000"/>
                  </a:schemeClr>
                </a:solidFill>
                <a:latin typeface="Segoe UI" panose="020B0502040204020203" pitchFamily="34" charset="0"/>
                <a:cs typeface="Segoe UI" panose="020B0502040204020203" pitchFamily="34" charset="0"/>
              </a:rPr>
              <a:t> </a:t>
            </a:r>
          </a:p>
          <a:p>
            <a:pPr marL="0" lvl="1" indent="0" defTabSz="457200">
              <a:lnSpc>
                <a:spcPct val="100000"/>
              </a:lnSpc>
              <a:spcBef>
                <a:spcPts val="0"/>
              </a:spcBef>
              <a:spcAft>
                <a:spcPts val="6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Adult Services Workers – </a:t>
            </a:r>
            <a:r>
              <a:rPr lang="en-US" dirty="0">
                <a:solidFill>
                  <a:schemeClr val="tx1">
                    <a:lumMod val="75000"/>
                    <a:lumOff val="25000"/>
                  </a:schemeClr>
                </a:solidFill>
                <a:latin typeface="Segoe UI" panose="020B0502040204020203" pitchFamily="34" charset="0"/>
                <a:cs typeface="Segoe UI" panose="020B0502040204020203" pitchFamily="34" charset="0"/>
                <a:hlinkClick r:id="rId3">
                  <a:extLst>
                    <a:ext uri="{A12FA001-AC4F-418D-AE19-62706E023703}">
                      <ahyp:hlinkClr xmlns:ahyp="http://schemas.microsoft.com/office/drawing/2018/hyperlinkcolor" val="tx"/>
                    </a:ext>
                  </a:extLst>
                </a:hlinkClick>
              </a:rPr>
              <a:t>MIDHHSAdult@pcgus.com</a:t>
            </a:r>
            <a:r>
              <a:rPr lang="en-US" dirty="0">
                <a:solidFill>
                  <a:schemeClr val="tx1">
                    <a:lumMod val="75000"/>
                    <a:lumOff val="25000"/>
                  </a:schemeClr>
                </a:solidFill>
                <a:latin typeface="Segoe UI" panose="020B0502040204020203" pitchFamily="34" charset="0"/>
                <a:cs typeface="Segoe UI" panose="020B0502040204020203" pitchFamily="34" charset="0"/>
              </a:rPr>
              <a:t> </a:t>
            </a:r>
          </a:p>
          <a:p>
            <a:pPr marL="0" lvl="1" indent="0" defTabSz="457200">
              <a:lnSpc>
                <a:spcPct val="100000"/>
              </a:lnSpc>
              <a:spcBef>
                <a:spcPts val="0"/>
              </a:spcBef>
              <a:spcAft>
                <a:spcPts val="6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Children’s Services Workers – </a:t>
            </a:r>
            <a:r>
              <a:rPr lang="en-US" dirty="0">
                <a:solidFill>
                  <a:schemeClr val="tx1">
                    <a:lumMod val="75000"/>
                    <a:lumOff val="25000"/>
                  </a:schemeClr>
                </a:solidFill>
                <a:latin typeface="Segoe UI" panose="020B0502040204020203" pitchFamily="34" charset="0"/>
                <a:cs typeface="Segoe UI" panose="020B0502040204020203" pitchFamily="34" charset="0"/>
                <a:hlinkClick r:id="rId4">
                  <a:extLst>
                    <a:ext uri="{A12FA001-AC4F-418D-AE19-62706E023703}">
                      <ahyp:hlinkClr xmlns:ahyp="http://schemas.microsoft.com/office/drawing/2018/hyperlinkcolor" val="tx"/>
                    </a:ext>
                  </a:extLst>
                </a:hlinkClick>
              </a:rPr>
              <a:t>MIDHHSChild@pcgus.com</a:t>
            </a:r>
            <a:r>
              <a:rPr lang="en-US" dirty="0">
                <a:solidFill>
                  <a:schemeClr val="tx1">
                    <a:lumMod val="75000"/>
                    <a:lumOff val="25000"/>
                  </a:schemeClr>
                </a:solidFill>
                <a:latin typeface="Segoe UI" panose="020B0502040204020203" pitchFamily="34" charset="0"/>
                <a:cs typeface="Segoe UI" panose="020B0502040204020203" pitchFamily="34" charset="0"/>
              </a:rPr>
              <a:t> </a:t>
            </a:r>
          </a:p>
          <a:p>
            <a:pPr marL="0" lvl="1" indent="0" defTabSz="457200">
              <a:lnSpc>
                <a:spcPct val="100000"/>
              </a:lnSpc>
              <a:spcBef>
                <a:spcPts val="0"/>
              </a:spcBef>
              <a:spcAft>
                <a:spcPts val="6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Family Independence Specialist and Eligibility Specialists – </a:t>
            </a:r>
            <a:r>
              <a:rPr lang="en-US" dirty="0">
                <a:solidFill>
                  <a:schemeClr val="tx1">
                    <a:lumMod val="75000"/>
                    <a:lumOff val="25000"/>
                  </a:schemeClr>
                </a:solidFill>
                <a:latin typeface="Segoe UI" panose="020B0502040204020203" pitchFamily="34" charset="0"/>
                <a:cs typeface="Segoe UI" panose="020B0502040204020203" pitchFamily="34" charset="0"/>
                <a:hlinkClick r:id="rId5">
                  <a:extLst>
                    <a:ext uri="{A12FA001-AC4F-418D-AE19-62706E023703}">
                      <ahyp:hlinkClr xmlns:ahyp="http://schemas.microsoft.com/office/drawing/2018/hyperlinkcolor" val="tx"/>
                    </a:ext>
                  </a:extLst>
                </a:hlinkClick>
              </a:rPr>
              <a:t>MIDHHSFISES@pcgus.com</a:t>
            </a:r>
            <a:r>
              <a:rPr lang="en-US" dirty="0">
                <a:solidFill>
                  <a:schemeClr val="tx1">
                    <a:lumMod val="75000"/>
                    <a:lumOff val="25000"/>
                  </a:schemeClr>
                </a:solidFill>
                <a:latin typeface="Segoe UI" panose="020B0502040204020203" pitchFamily="34" charset="0"/>
                <a:cs typeface="Segoe UI" panose="020B0502040204020203" pitchFamily="34" charset="0"/>
              </a:rPr>
              <a:t> </a:t>
            </a:r>
          </a:p>
          <a:p>
            <a:pPr marL="0" lvl="1" indent="0" defTabSz="457200">
              <a:lnSpc>
                <a:spcPct val="100000"/>
              </a:lnSpc>
              <a:spcBef>
                <a:spcPts val="0"/>
              </a:spcBef>
              <a:spcAft>
                <a:spcPts val="600"/>
              </a:spcAft>
              <a:buClr>
                <a:srgbClr val="2A95B7"/>
              </a:buClr>
              <a:buSzPts val="1800"/>
              <a:buNone/>
            </a:pPr>
            <a:r>
              <a:rPr lang="en-US" dirty="0">
                <a:solidFill>
                  <a:schemeClr val="tx1">
                    <a:lumMod val="75000"/>
                    <a:lumOff val="25000"/>
                  </a:schemeClr>
                </a:solidFill>
                <a:latin typeface="Segoe UI" panose="020B0502040204020203" pitchFamily="34" charset="0"/>
                <a:cs typeface="Segoe UI" panose="020B0502040204020203" pitchFamily="34" charset="0"/>
              </a:rPr>
              <a:t>Child Placing Agency Workers – </a:t>
            </a:r>
            <a:r>
              <a:rPr lang="en-US" dirty="0">
                <a:solidFill>
                  <a:schemeClr val="tx1">
                    <a:lumMod val="75000"/>
                    <a:lumOff val="25000"/>
                  </a:schemeClr>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MIDHHSCPA@pcgus.com</a:t>
            </a:r>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857250"/>
            <a:ext cx="11290300" cy="646113"/>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Technical Issues</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BC5B77DB-C07A-DB7E-7BEF-55FF3154396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880566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114425" y="1807029"/>
            <a:ext cx="9544050" cy="3548743"/>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To receive credit for this training you must pass the RMTS Exam FY 2024.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To pass, you must achieve a score of 85% or higher within a maximum of three attempts.</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exam is OPEN BOOK and OPEN NOTE.  Please use the resources available to you when you are taking the exam to ensure you attain a passing score.</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you have a question, please save your exam and e-mail your question to the RMTS Administrator at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sz="1800" dirty="0">
                <a:solidFill>
                  <a:schemeClr val="tx1">
                    <a:lumMod val="75000"/>
                    <a:lumOff val="25000"/>
                  </a:schemeClr>
                </a:solidFill>
                <a:latin typeface="Segoe UI" panose="020B0502040204020203" pitchFamily="34" charset="0"/>
                <a:cs typeface="Segoe UI" panose="020B0502040204020203" pitchFamily="34" charset="0"/>
              </a:rPr>
              <a:t>.  You may return and complete your exam after your question has been answered.</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81100"/>
            <a:ext cx="11309350" cy="646113"/>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Training Credit</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6E29600C-FE74-8704-8FFE-F3F0712892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33264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947055" y="2066582"/>
            <a:ext cx="10078753" cy="3630231"/>
          </a:xfrm>
        </p:spPr>
        <p:txBody>
          <a:bodyPr anchor="ct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When staffing claims are submitted to a funding source, the administrator of the program will only reimburse MDHHS for the work our staff do in support of their program.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Because workers may deal with multiple programs, MDHHS must separately track the amount of effort our staff spend in support of each state and federal program.</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Imagine the administrative burden it would be for all 14,000+ staff members to time track in 15-minute increments, all day, every day, to the federal and state programs they support?!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Since we do not want to ask county office staff to time track, and we MUST accurately claim our federal dollars, we utilize the Random Moment Time Study (RMTS). Yay! </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320800"/>
            <a:ext cx="10331450" cy="646113"/>
          </a:xfrm>
        </p:spPr>
        <p:txBody>
          <a:bodyPr>
            <a:normAutofit/>
          </a:bodyPr>
          <a:lstStyle/>
          <a:p>
            <a:pPr marL="609585" indent="-304792" algn="ctr" defTabSz="457200">
              <a:lnSpc>
                <a:spcPct val="100000"/>
              </a:lnSpc>
              <a:spcBef>
                <a:spcPts val="480"/>
              </a:spcBef>
              <a:buClr>
                <a:srgbClr val="2A95B7"/>
              </a:buClr>
              <a:buSzPts val="1800"/>
            </a:pPr>
            <a:r>
              <a:rPr lang="en" sz="3600" b="1" dirty="0">
                <a:solidFill>
                  <a:srgbClr val="2A95B7"/>
                </a:solidFill>
                <a:sym typeface="Sniglet"/>
              </a:rPr>
              <a:t>Time Tracking (And Why We Don’t Use It)</a:t>
            </a:r>
            <a:endParaRPr lang="en-US" sz="3600" b="1" dirty="0">
              <a:solidFill>
                <a:srgbClr val="2A95B7"/>
              </a:solidFill>
              <a:sym typeface="Sniglet"/>
            </a:endParaRPr>
          </a:p>
        </p:txBody>
      </p:sp>
      <p:pic>
        <p:nvPicPr>
          <p:cNvPr id="2" name="Picture 2">
            <a:extLst>
              <a:ext uri="{FF2B5EF4-FFF2-40B4-BE49-F238E27FC236}">
                <a16:creationId xmlns:a16="http://schemas.microsoft.com/office/drawing/2014/main" id="{F263C0D9-5E3D-296A-2FB0-C0275EC40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6451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104900" y="1807029"/>
            <a:ext cx="9544050" cy="3548743"/>
          </a:xfrm>
        </p:spPr>
        <p:txBody>
          <a:bodyPr anchor="ctr"/>
          <a:lstStyle/>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If a participant fails the exam 3 times, they will need to ask their supervisor to request an exam reset.</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Prior to requesting a reset, local offices are responsible for reviewing training material with the RMTS participant and ensuring they will pass if given a 4th attempt.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Supervisors and training coordinators should email exam reset requests to the RMTS Administrator at </a:t>
            </a:r>
            <a:r>
              <a:rPr lang="en-US" sz="1800" dirty="0">
                <a:solidFill>
                  <a:schemeClr val="tx1">
                    <a:lumMod val="75000"/>
                    <a:lumOff val="25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sz="1800" dirty="0">
                <a:solidFill>
                  <a:schemeClr val="tx1">
                    <a:lumMod val="75000"/>
                    <a:lumOff val="25000"/>
                  </a:schemeClr>
                </a:solidFill>
                <a:latin typeface="Segoe UI" panose="020B0502040204020203" pitchFamily="34" charset="0"/>
                <a:cs typeface="Segoe UI" panose="020B0502040204020203" pitchFamily="34" charset="0"/>
              </a:rPr>
              <a:t>. </a:t>
            </a:r>
          </a:p>
          <a:p>
            <a:pPr marL="342900" lvl="1" indent="-342900" defTabSz="457200">
              <a:lnSpc>
                <a:spcPct val="100000"/>
              </a:lnSpc>
              <a:spcBef>
                <a:spcPts val="0"/>
              </a:spcBef>
              <a:spcAft>
                <a:spcPts val="18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Please allow two business days for processing. </a:t>
            </a:r>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968375"/>
            <a:ext cx="11290300" cy="646113"/>
          </a:xfrm>
        </p:spPr>
        <p:txBody>
          <a:bodyPr spcFirstLastPara="1" vert="horz" wrap="square" lIns="91425" tIns="91425" rIns="91425" bIns="91425" rtlCol="0" anchor="t" anchorCtr="0">
            <a:noAutofit/>
          </a:bodyPr>
          <a:lstStyle/>
          <a:p>
            <a:pPr algn="ctr">
              <a:lnSpc>
                <a:spcPct val="100000"/>
              </a:lnSpc>
              <a:spcBef>
                <a:spcPts val="0"/>
              </a:spcBef>
              <a:buSzPts val="3000"/>
            </a:pPr>
            <a:r>
              <a:rPr lang="en" sz="3200" b="1" dirty="0">
                <a:solidFill>
                  <a:srgbClr val="2A95B7"/>
                </a:solidFill>
                <a:latin typeface="+mn-lt"/>
                <a:ea typeface="+mn-ea"/>
                <a:cs typeface="+mn-cs"/>
              </a:rPr>
              <a:t>Exam Reset</a:t>
            </a:r>
            <a:endParaRPr lang="en-US" sz="32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0DAA7947-32D2-8FE5-F5F9-B93769B215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954932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2144713"/>
            <a:ext cx="9028113" cy="2568575"/>
          </a:xfrm>
        </p:spPr>
        <p:txBody>
          <a:bodyPr>
            <a:normAutofit/>
          </a:bodyPr>
          <a:lstStyle/>
          <a:p>
            <a:pPr>
              <a:lnSpc>
                <a:spcPct val="150000"/>
              </a:lnSpc>
            </a:pPr>
            <a:r>
              <a:rPr lang="en-US" sz="2000" dirty="0">
                <a:solidFill>
                  <a:schemeClr val="tx1">
                    <a:lumMod val="75000"/>
                    <a:lumOff val="25000"/>
                  </a:schemeClr>
                </a:solidFill>
                <a:latin typeface="Segoe UI" panose="020B0502040204020203" pitchFamily="34" charset="0"/>
                <a:ea typeface="+mn-ea"/>
                <a:cs typeface="Segoe UI" panose="020B0502040204020203" pitchFamily="34" charset="0"/>
              </a:rPr>
              <a:t>Please email </a:t>
            </a:r>
            <a:r>
              <a:rPr lang="en-US" sz="2000" dirty="0">
                <a:solidFill>
                  <a:schemeClr val="tx1">
                    <a:lumMod val="75000"/>
                    <a:lumOff val="25000"/>
                  </a:schemeClr>
                </a:solidFill>
                <a:latin typeface="Segoe UI" panose="020B0502040204020203" pitchFamily="34" charset="0"/>
                <a:ea typeface="+mn-ea"/>
                <a:cs typeface="Segoe UI" panose="020B0502040204020203" pitchFamily="34" charset="0"/>
                <a:hlinkClick r:id="rId2">
                  <a:extLst>
                    <a:ext uri="{A12FA001-AC4F-418D-AE19-62706E023703}">
                      <ahyp:hlinkClr xmlns:ahyp="http://schemas.microsoft.com/office/drawing/2018/hyperlinkcolor" val="tx"/>
                    </a:ext>
                  </a:extLst>
                </a:hlinkClick>
              </a:rPr>
              <a:t>MDHHS-RMTS@michigan.gov</a:t>
            </a:r>
            <a:r>
              <a:rPr lang="en-US" sz="2000" dirty="0">
                <a:solidFill>
                  <a:schemeClr val="tx1">
                    <a:lumMod val="75000"/>
                    <a:lumOff val="25000"/>
                  </a:schemeClr>
                </a:solidFill>
                <a:latin typeface="Segoe UI" panose="020B0502040204020203" pitchFamily="34" charset="0"/>
                <a:ea typeface="+mn-ea"/>
                <a:cs typeface="Segoe UI" panose="020B0502040204020203" pitchFamily="34" charset="0"/>
              </a:rPr>
              <a:t> if you have any questions!</a:t>
            </a:r>
            <a:br>
              <a:rPr lang="en-US" sz="2000" dirty="0">
                <a:solidFill>
                  <a:schemeClr val="tx1">
                    <a:lumMod val="75000"/>
                    <a:lumOff val="25000"/>
                  </a:schemeClr>
                </a:solidFill>
                <a:latin typeface="Segoe UI" panose="020B0502040204020203" pitchFamily="34" charset="0"/>
                <a:ea typeface="+mn-ea"/>
                <a:cs typeface="Segoe UI" panose="020B0502040204020203" pitchFamily="34" charset="0"/>
              </a:rPr>
            </a:br>
            <a:br>
              <a:rPr lang="en-US" sz="1800" dirty="0">
                <a:solidFill>
                  <a:schemeClr val="tx1">
                    <a:lumMod val="75000"/>
                    <a:lumOff val="25000"/>
                  </a:schemeClr>
                </a:solidFill>
                <a:latin typeface="Segoe UI" panose="020B0502040204020203" pitchFamily="34" charset="0"/>
                <a:ea typeface="+mn-ea"/>
                <a:cs typeface="Segoe UI" panose="020B0502040204020203" pitchFamily="34" charset="0"/>
              </a:rPr>
            </a:br>
            <a:r>
              <a:rPr lang="en-US" sz="1800" dirty="0">
                <a:solidFill>
                  <a:schemeClr val="tx1">
                    <a:lumMod val="75000"/>
                    <a:lumOff val="25000"/>
                  </a:schemeClr>
                </a:solidFill>
                <a:latin typeface="Segoe UI" panose="020B0502040204020203" pitchFamily="34" charset="0"/>
                <a:ea typeface="+mn-ea"/>
                <a:cs typeface="Segoe UI" panose="020B0502040204020203" pitchFamily="34" charset="0"/>
              </a:rPr>
              <a:t>NOTE:  This course does not offer a certificate of completion.  Please make sure both the training module (these slides) and your exam are marked “COMPLETE” in LMS. That will be your proof of completion. Management will verify your training status directly from your LMS records.</a:t>
            </a:r>
          </a:p>
        </p:txBody>
      </p:sp>
      <p:sp>
        <p:nvSpPr>
          <p:cNvPr id="8" name="Ribbon: Tilted Down 7">
            <a:extLst>
              <a:ext uri="{FF2B5EF4-FFF2-40B4-BE49-F238E27FC236}">
                <a16:creationId xmlns:a16="http://schemas.microsoft.com/office/drawing/2014/main" id="{0D040915-6362-4FFC-96BD-DE4DB8213F3C}"/>
              </a:ext>
            </a:extLst>
          </p:cNvPr>
          <p:cNvSpPr/>
          <p:nvPr/>
        </p:nvSpPr>
        <p:spPr>
          <a:xfrm>
            <a:off x="2551750" y="889040"/>
            <a:ext cx="6764215" cy="855784"/>
          </a:xfrm>
          <a:prstGeom prst="ribbon">
            <a:avLst/>
          </a:prstGeom>
        </p:spPr>
        <p:txBody>
          <a:bodyPr spcFirstLastPara="1" vert="horz" wrap="square" lIns="91425" tIns="91425" rIns="91425" bIns="91425" rtlCol="0" anchor="t" anchorCtr="0">
            <a:noAutofit/>
          </a:bodyPr>
          <a:lstStyle/>
          <a:p>
            <a:pPr algn="ctr" defTabSz="914400">
              <a:buSzPts val="3000"/>
            </a:pPr>
            <a:r>
              <a:rPr lang="en-US" sz="3200" b="1" spc="-50" dirty="0">
                <a:solidFill>
                  <a:srgbClr val="2A95B7"/>
                </a:solidFill>
              </a:rPr>
              <a:t>The End</a:t>
            </a:r>
          </a:p>
        </p:txBody>
      </p:sp>
      <p:pic>
        <p:nvPicPr>
          <p:cNvPr id="2" name="Picture 2">
            <a:extLst>
              <a:ext uri="{FF2B5EF4-FFF2-40B4-BE49-F238E27FC236}">
                <a16:creationId xmlns:a16="http://schemas.microsoft.com/office/drawing/2014/main" id="{56972F0A-5D9B-EC64-94CF-7175F21254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043743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382484" y="1955075"/>
            <a:ext cx="9285515" cy="3548743"/>
          </a:xfrm>
        </p:spPr>
        <p:txBody>
          <a:bodyPr spcFirstLastPara="1" vert="horz" wrap="square" lIns="91425" tIns="91425" rIns="91425" bIns="91425" rtlCol="0" anchor="ctr" anchorCtr="0">
            <a:noAutofit/>
          </a:bodyPr>
          <a:lstStyle/>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The Random Moment Time Study (RMTS) is a data collection method that is approved by the United States Department of Health and Human Services (USDHHS).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MDHHS uses the RMTS to track the amount of effort our county office staff spend supporting each state and federal program.</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This relieves staff of the burden of time tracking in 15-minute intervals. </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However, we must follow very strict guidelines to submit claims for staffing funds using the RMTS.</a:t>
            </a:r>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412875"/>
            <a:ext cx="11320463" cy="646113"/>
          </a:xfrm>
          <a:noFill/>
          <a:ln>
            <a:noFill/>
          </a:ln>
        </p:spPr>
        <p:txBody>
          <a:bodyPr spcFirstLastPara="1" wrap="square" lIns="91425" tIns="91425" rIns="91425" bIns="91425" anchor="b" anchorCtr="0">
            <a:noAutofit/>
          </a:bodyPr>
          <a:lstStyle/>
          <a:p>
            <a:pPr marL="609585" indent="-304792" algn="ctr" defTabSz="457200">
              <a:lnSpc>
                <a:spcPct val="100000"/>
              </a:lnSpc>
              <a:spcBef>
                <a:spcPts val="480"/>
              </a:spcBef>
              <a:buClr>
                <a:srgbClr val="2A95B7"/>
              </a:buClr>
              <a:buSzPts val="1800"/>
              <a:buFont typeface="Sniglet"/>
            </a:pPr>
            <a:r>
              <a:rPr lang="en" sz="3600" b="1" dirty="0">
                <a:solidFill>
                  <a:srgbClr val="2A95B7"/>
                </a:solidFill>
              </a:rPr>
              <a:t>What is the Random Moment Time Study?</a:t>
            </a:r>
            <a:endParaRPr lang="en-US" sz="3600" b="1" dirty="0">
              <a:solidFill>
                <a:srgbClr val="2A95B7"/>
              </a:solidFill>
            </a:endParaRPr>
          </a:p>
        </p:txBody>
      </p:sp>
      <p:pic>
        <p:nvPicPr>
          <p:cNvPr id="2" name="Picture 2">
            <a:extLst>
              <a:ext uri="{FF2B5EF4-FFF2-40B4-BE49-F238E27FC236}">
                <a16:creationId xmlns:a16="http://schemas.microsoft.com/office/drawing/2014/main" id="{FD5245D9-E5DC-B426-6673-2CC160B4EB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16436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243147" y="1841864"/>
            <a:ext cx="8773886" cy="3548743"/>
          </a:xfrm>
        </p:spPr>
        <p:txBody>
          <a:bodyPr anchor="ctr"/>
          <a:lstStyle/>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To qualify for funding, MDHHS must follow guidelines that determine: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Who participates in the RMTS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 often staff are trained</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 many samples are drawn each quarter</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 the samples are distributed to RMTS participants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 we count the responses (&amp; missed responses)</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rPr>
              <a:t>How many responses must be received each quarter to validate the study</a:t>
            </a:r>
          </a:p>
          <a:p>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100138"/>
            <a:ext cx="11303000" cy="646112"/>
          </a:xfrm>
          <a:noFill/>
          <a:ln>
            <a:noFill/>
          </a:ln>
        </p:spPr>
        <p:txBody>
          <a:bodyPr spcFirstLastPara="1" vert="horz" wrap="square" lIns="91425" tIns="91425" rIns="91425" bIns="91425" rtlCol="0" anchor="b" anchorCtr="0">
            <a:noAutofit/>
          </a:bodyPr>
          <a:lstStyle/>
          <a:p>
            <a:pPr marL="609585" indent="-304792" algn="ctr" defTabSz="457200">
              <a:lnSpc>
                <a:spcPct val="100000"/>
              </a:lnSpc>
              <a:spcBef>
                <a:spcPts val="480"/>
              </a:spcBef>
              <a:buClr>
                <a:srgbClr val="2A95B7"/>
              </a:buClr>
              <a:buSzPts val="1800"/>
              <a:buFont typeface="Sniglet"/>
            </a:pPr>
            <a:r>
              <a:rPr lang="en" sz="3600" b="1" dirty="0">
                <a:solidFill>
                  <a:srgbClr val="2A95B7"/>
                </a:solidFill>
              </a:rPr>
              <a:t>RMTS Guidelines</a:t>
            </a:r>
            <a:endParaRPr lang="en-US" sz="3600" b="1" dirty="0">
              <a:solidFill>
                <a:srgbClr val="2A95B7"/>
              </a:solidFill>
            </a:endParaRPr>
          </a:p>
        </p:txBody>
      </p:sp>
      <p:pic>
        <p:nvPicPr>
          <p:cNvPr id="2" name="Picture 2">
            <a:extLst>
              <a:ext uri="{FF2B5EF4-FFF2-40B4-BE49-F238E27FC236}">
                <a16:creationId xmlns:a16="http://schemas.microsoft.com/office/drawing/2014/main" id="{27C12534-F1C2-374F-13E5-49B7B528D4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27507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2"/>
          <p:cNvSpPr txBox="1">
            <a:spLocks noGrp="1"/>
          </p:cNvSpPr>
          <p:nvPr>
            <p:ph type="title"/>
          </p:nvPr>
        </p:nvSpPr>
        <p:spPr>
          <a:xfrm>
            <a:off x="14222" y="1189447"/>
            <a:ext cx="11289504" cy="590931"/>
          </a:xfrm>
          <a:prstGeom prst="rect">
            <a:avLst/>
          </a:prstGeom>
          <a:noFill/>
        </p:spPr>
        <p:txBody>
          <a:bodyPr wrap="square" rtlCol="0">
            <a:spAutoFit/>
          </a:bodyPr>
          <a:lstStyle/>
          <a:p>
            <a:pPr algn="ctr" defTabSz="457200"/>
            <a:r>
              <a:rPr lang="en" sz="3600" b="1" dirty="0">
                <a:solidFill>
                  <a:srgbClr val="2A95B7"/>
                </a:solidFill>
                <a:latin typeface="+mn-lt"/>
                <a:ea typeface="+mn-ea"/>
                <a:cs typeface="+mn-cs"/>
              </a:rPr>
              <a:t>Lingo</a:t>
            </a:r>
            <a:endParaRPr sz="3600" b="1" dirty="0">
              <a:solidFill>
                <a:srgbClr val="2A95B7"/>
              </a:solidFill>
              <a:latin typeface="+mn-lt"/>
              <a:ea typeface="+mn-ea"/>
              <a:cs typeface="+mn-cs"/>
            </a:endParaRPr>
          </a:p>
        </p:txBody>
      </p:sp>
      <p:sp>
        <p:nvSpPr>
          <p:cNvPr id="3" name="TextBox 2">
            <a:extLst>
              <a:ext uri="{FF2B5EF4-FFF2-40B4-BE49-F238E27FC236}">
                <a16:creationId xmlns:a16="http://schemas.microsoft.com/office/drawing/2014/main" id="{4B3C4CE7-F3DD-475E-BCCF-5FF5B106997D}"/>
              </a:ext>
            </a:extLst>
          </p:cNvPr>
          <p:cNvSpPr txBox="1"/>
          <p:nvPr/>
        </p:nvSpPr>
        <p:spPr>
          <a:xfrm>
            <a:off x="1180037" y="2625563"/>
            <a:ext cx="2155873" cy="1944122"/>
          </a:xfrm>
          <a:prstGeom prst="rect">
            <a:avLst/>
          </a:prstGeom>
          <a:noFill/>
          <a:ln>
            <a:noFill/>
          </a:ln>
        </p:spPr>
        <p:txBody>
          <a:bodyPr wrap="square" rtlCol="0">
            <a:spAutoFit/>
          </a:bodyPr>
          <a:lstStyle/>
          <a:p>
            <a:pPr marL="0" lvl="1">
              <a:spcAft>
                <a:spcPts val="1000"/>
              </a:spcAft>
              <a:buClr>
                <a:srgbClr val="2A95B7"/>
              </a:buClr>
              <a:buSzPts val="1800"/>
            </a:pPr>
            <a:r>
              <a:rPr lang="en" sz="1600" dirty="0">
                <a:solidFill>
                  <a:schemeClr val="tx1">
                    <a:lumMod val="75000"/>
                    <a:lumOff val="25000"/>
                  </a:schemeClr>
                </a:solidFill>
                <a:latin typeface="Segoe UI" panose="020B0502040204020203" pitchFamily="34" charset="0"/>
                <a:cs typeface="Segoe UI" panose="020B0502040204020203" pitchFamily="34" charset="0"/>
                <a:sym typeface="Sniglet"/>
              </a:rPr>
              <a:t>A “sample” is the random inquiry sent to a worker; it may also be referred to as a “moment”, like a “moment in time”.</a:t>
            </a:r>
          </a:p>
          <a:p>
            <a:pPr marL="0" lvl="1">
              <a:spcAft>
                <a:spcPts val="1000"/>
              </a:spcAft>
              <a:buClr>
                <a:srgbClr val="2A95B7"/>
              </a:buClr>
              <a:buSzPts val="1800"/>
            </a:pPr>
            <a:r>
              <a:rPr lang="en" sz="1600" dirty="0">
                <a:solidFill>
                  <a:schemeClr val="tx1">
                    <a:lumMod val="75000"/>
                    <a:lumOff val="25000"/>
                  </a:schemeClr>
                </a:solidFill>
                <a:latin typeface="Segoe UI" panose="020B0502040204020203" pitchFamily="34" charset="0"/>
                <a:cs typeface="Segoe UI" panose="020B0502040204020203" pitchFamily="34" charset="0"/>
                <a:sym typeface="Sniglet"/>
              </a:rPr>
              <a:t>(It’s like a mini survey)</a:t>
            </a:r>
          </a:p>
        </p:txBody>
      </p:sp>
      <p:sp>
        <p:nvSpPr>
          <p:cNvPr id="30" name="Google Shape;160;p22">
            <a:extLst>
              <a:ext uri="{FF2B5EF4-FFF2-40B4-BE49-F238E27FC236}">
                <a16:creationId xmlns:a16="http://schemas.microsoft.com/office/drawing/2014/main" id="{62B16ED0-CC4F-7B3D-44ED-34EBC7457BD5}"/>
              </a:ext>
            </a:extLst>
          </p:cNvPr>
          <p:cNvSpPr txBox="1">
            <a:spLocks/>
          </p:cNvSpPr>
          <p:nvPr/>
        </p:nvSpPr>
        <p:spPr>
          <a:xfrm>
            <a:off x="4312298" y="2187258"/>
            <a:ext cx="2602574" cy="400110"/>
          </a:xfrm>
          <a:prstGeom prst="rect">
            <a:avLst/>
          </a:prstGeom>
          <a:noFill/>
        </p:spPr>
        <p:txBody>
          <a:bodyPr wrap="square" rtlCol="0">
            <a:spAutoFit/>
          </a:bodyPr>
          <a:lstStyle>
            <a:defPPr>
              <a:defRPr lang="en-US"/>
            </a:defPPr>
            <a:lvl1pPr algn="ctr">
              <a:defRPr sz="2000" b="1">
                <a:solidFill>
                  <a:srgbClr val="2A95B7"/>
                </a:solidFill>
              </a:defRPr>
            </a:lvl1pPr>
          </a:lstStyle>
          <a:p>
            <a:r>
              <a:rPr lang="en-US" dirty="0">
                <a:solidFill>
                  <a:schemeClr val="tx1">
                    <a:lumMod val="75000"/>
                    <a:lumOff val="25000"/>
                  </a:schemeClr>
                </a:solidFill>
                <a:latin typeface="Segoe UI" panose="020B0502040204020203" pitchFamily="34" charset="0"/>
                <a:cs typeface="Segoe UI" panose="020B0502040204020203" pitchFamily="34" charset="0"/>
              </a:rPr>
              <a:t>Participant</a:t>
            </a:r>
          </a:p>
        </p:txBody>
      </p:sp>
      <p:sp>
        <p:nvSpPr>
          <p:cNvPr id="31" name="Google Shape;160;p22">
            <a:extLst>
              <a:ext uri="{FF2B5EF4-FFF2-40B4-BE49-F238E27FC236}">
                <a16:creationId xmlns:a16="http://schemas.microsoft.com/office/drawing/2014/main" id="{16F0E7CE-B026-6F34-D724-67023FF6882B}"/>
              </a:ext>
            </a:extLst>
          </p:cNvPr>
          <p:cNvSpPr txBox="1">
            <a:spLocks/>
          </p:cNvSpPr>
          <p:nvPr/>
        </p:nvSpPr>
        <p:spPr>
          <a:xfrm>
            <a:off x="7575194" y="2187258"/>
            <a:ext cx="2602574" cy="400110"/>
          </a:xfrm>
          <a:prstGeom prst="rect">
            <a:avLst/>
          </a:prstGeom>
          <a:noFill/>
        </p:spPr>
        <p:txBody>
          <a:bodyPr wrap="square" rtlCol="0">
            <a:spAutoFit/>
          </a:bodyPr>
          <a:lstStyle>
            <a:defPPr>
              <a:defRPr lang="en-US"/>
            </a:defPPr>
            <a:lvl1pPr algn="ctr">
              <a:defRPr sz="2000" b="1">
                <a:solidFill>
                  <a:srgbClr val="2A95B7"/>
                </a:solidFill>
              </a:defRPr>
            </a:lvl1pPr>
          </a:lstStyle>
          <a:p>
            <a:r>
              <a:rPr lang="en-US" dirty="0">
                <a:solidFill>
                  <a:schemeClr val="tx1">
                    <a:lumMod val="75000"/>
                    <a:lumOff val="25000"/>
                  </a:schemeClr>
                </a:solidFill>
                <a:latin typeface="Segoe UI" panose="020B0502040204020203" pitchFamily="34" charset="0"/>
                <a:cs typeface="Segoe UI" panose="020B0502040204020203" pitchFamily="34" charset="0"/>
              </a:rPr>
              <a:t>Time Study</a:t>
            </a:r>
          </a:p>
        </p:txBody>
      </p:sp>
      <p:sp>
        <p:nvSpPr>
          <p:cNvPr id="2" name="TextBox 1">
            <a:extLst>
              <a:ext uri="{FF2B5EF4-FFF2-40B4-BE49-F238E27FC236}">
                <a16:creationId xmlns:a16="http://schemas.microsoft.com/office/drawing/2014/main" id="{EDEFE887-03F1-4D2B-FDFD-A6E1888A3453}"/>
              </a:ext>
            </a:extLst>
          </p:cNvPr>
          <p:cNvSpPr txBox="1"/>
          <p:nvPr/>
        </p:nvSpPr>
        <p:spPr>
          <a:xfrm>
            <a:off x="1408422" y="2187258"/>
            <a:ext cx="1567543" cy="400110"/>
          </a:xfrm>
          <a:prstGeom prst="rect">
            <a:avLst/>
          </a:prstGeom>
          <a:noFill/>
        </p:spPr>
        <p:txBody>
          <a:bodyPr wrap="square" rtlCol="0">
            <a:spAutoFit/>
          </a:bodyPr>
          <a:lstStyle/>
          <a:p>
            <a:pPr algn="ctr"/>
            <a:r>
              <a:rPr lang="en-US" sz="2000" b="1" dirty="0">
                <a:solidFill>
                  <a:schemeClr val="tx1">
                    <a:lumMod val="75000"/>
                    <a:lumOff val="25000"/>
                  </a:schemeClr>
                </a:solidFill>
                <a:latin typeface="Segoe UI" panose="020B0502040204020203" pitchFamily="34" charset="0"/>
                <a:cs typeface="Segoe UI" panose="020B0502040204020203" pitchFamily="34" charset="0"/>
              </a:rPr>
              <a:t>Sample</a:t>
            </a:r>
          </a:p>
        </p:txBody>
      </p:sp>
      <p:sp>
        <p:nvSpPr>
          <p:cNvPr id="32" name="TextBox 31">
            <a:extLst>
              <a:ext uri="{FF2B5EF4-FFF2-40B4-BE49-F238E27FC236}">
                <a16:creationId xmlns:a16="http://schemas.microsoft.com/office/drawing/2014/main" id="{AB2B2C16-6B5A-41EB-78F1-F1A3134B4220}"/>
              </a:ext>
            </a:extLst>
          </p:cNvPr>
          <p:cNvSpPr txBox="1"/>
          <p:nvPr/>
        </p:nvSpPr>
        <p:spPr>
          <a:xfrm>
            <a:off x="4535225" y="2693988"/>
            <a:ext cx="2379647" cy="1077218"/>
          </a:xfrm>
          <a:prstGeom prst="rect">
            <a:avLst/>
          </a:prstGeom>
          <a:noFill/>
          <a:ln>
            <a:noFill/>
          </a:ln>
        </p:spPr>
        <p:txBody>
          <a:bodyPr wrap="square" rtlCol="0">
            <a:spAutoFit/>
          </a:bodyPr>
          <a:lstStyle/>
          <a:p>
            <a:pPr marL="0" lvl="1">
              <a:spcAft>
                <a:spcPts val="1000"/>
              </a:spcAft>
              <a:buClr>
                <a:srgbClr val="2A95B7"/>
              </a:buClr>
              <a:buSzPts val="1800"/>
            </a:pPr>
            <a:r>
              <a:rPr lang="en" sz="1600" dirty="0">
                <a:solidFill>
                  <a:schemeClr val="tx1">
                    <a:lumMod val="75000"/>
                    <a:lumOff val="25000"/>
                  </a:schemeClr>
                </a:solidFill>
                <a:latin typeface="Segoe UI" panose="020B0502040204020203" pitchFamily="34" charset="0"/>
                <a:cs typeface="Segoe UI" panose="020B0502040204020203" pitchFamily="34" charset="0"/>
                <a:sym typeface="Sniglet"/>
              </a:rPr>
              <a:t>A “participant” is a worker that is part of the RMTS sampling system. </a:t>
            </a:r>
          </a:p>
        </p:txBody>
      </p:sp>
      <p:sp>
        <p:nvSpPr>
          <p:cNvPr id="33" name="TextBox 32">
            <a:extLst>
              <a:ext uri="{FF2B5EF4-FFF2-40B4-BE49-F238E27FC236}">
                <a16:creationId xmlns:a16="http://schemas.microsoft.com/office/drawing/2014/main" id="{89F774B8-7A32-9BC4-2DFB-A9AB0F267E2C}"/>
              </a:ext>
            </a:extLst>
          </p:cNvPr>
          <p:cNvSpPr txBox="1"/>
          <p:nvPr/>
        </p:nvSpPr>
        <p:spPr>
          <a:xfrm>
            <a:off x="7899584" y="2708067"/>
            <a:ext cx="2379647" cy="1815882"/>
          </a:xfrm>
          <a:prstGeom prst="rect">
            <a:avLst/>
          </a:prstGeom>
          <a:noFill/>
          <a:ln>
            <a:noFill/>
          </a:ln>
        </p:spPr>
        <p:txBody>
          <a:bodyPr wrap="square" rtlCol="0">
            <a:spAutoFit/>
          </a:bodyPr>
          <a:lstStyle/>
          <a:p>
            <a:pPr marL="0" lvl="1">
              <a:spcAft>
                <a:spcPts val="1000"/>
              </a:spcAft>
              <a:buClr>
                <a:srgbClr val="2A95B7"/>
              </a:buClr>
              <a:buSzPts val="1800"/>
            </a:pPr>
            <a:r>
              <a:rPr lang="en" sz="1600" dirty="0">
                <a:solidFill>
                  <a:schemeClr val="tx1">
                    <a:lumMod val="75000"/>
                    <a:lumOff val="25000"/>
                  </a:schemeClr>
                </a:solidFill>
                <a:latin typeface="Segoe UI" panose="020B0502040204020203" pitchFamily="34" charset="0"/>
                <a:cs typeface="Segoe UI" panose="020B0502040204020203" pitchFamily="34" charset="0"/>
                <a:sym typeface="Sniglet"/>
              </a:rPr>
              <a:t>A “time study” is a specific group of workers (such as FIS&amp;ES, CS, AS, CPA); each worker group represents its own independent time study.</a:t>
            </a:r>
          </a:p>
        </p:txBody>
      </p:sp>
      <p:pic>
        <p:nvPicPr>
          <p:cNvPr id="4" name="Picture 2">
            <a:extLst>
              <a:ext uri="{FF2B5EF4-FFF2-40B4-BE49-F238E27FC236}">
                <a16:creationId xmlns:a16="http://schemas.microsoft.com/office/drawing/2014/main" id="{4D5C2392-2A2B-386C-1E17-FA05A85089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672802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2"/>
          <p:cNvSpPr txBox="1">
            <a:spLocks noGrp="1"/>
          </p:cNvSpPr>
          <p:nvPr>
            <p:ph type="title"/>
          </p:nvPr>
        </p:nvSpPr>
        <p:spPr>
          <a:xfrm>
            <a:off x="1052857" y="1430946"/>
            <a:ext cx="8485966" cy="1089529"/>
          </a:xfrm>
          <a:prstGeom prst="rect">
            <a:avLst/>
          </a:prstGeom>
          <a:noFill/>
        </p:spPr>
        <p:txBody>
          <a:bodyPr vert="horz" wrap="square" lIns="91440" tIns="45720" rIns="91440" bIns="45720" rtlCol="0" anchor="b">
            <a:spAutoFit/>
          </a:bodyPr>
          <a:lstStyle/>
          <a:p>
            <a:pPr algn="ctr" defTabSz="457200"/>
            <a:r>
              <a:rPr lang="en-US" sz="3600" b="1" dirty="0">
                <a:solidFill>
                  <a:srgbClr val="2A95B7"/>
                </a:solidFill>
                <a:latin typeface="+mn-lt"/>
                <a:ea typeface="+mn-ea"/>
                <a:cs typeface="+mn-cs"/>
              </a:rPr>
              <a:t>What is the most important thing to remember about the RMTS?</a:t>
            </a:r>
          </a:p>
        </p:txBody>
      </p:sp>
      <p:sp>
        <p:nvSpPr>
          <p:cNvPr id="13" name="Text Placeholder 2">
            <a:extLst>
              <a:ext uri="{FF2B5EF4-FFF2-40B4-BE49-F238E27FC236}">
                <a16:creationId xmlns:a16="http://schemas.microsoft.com/office/drawing/2014/main" id="{7F4AD485-8F05-9F38-B616-6B2E8BF65B5F}"/>
              </a:ext>
            </a:extLst>
          </p:cNvPr>
          <p:cNvSpPr txBox="1">
            <a:spLocks/>
          </p:cNvSpPr>
          <p:nvPr/>
        </p:nvSpPr>
        <p:spPr>
          <a:xfrm>
            <a:off x="1197296" y="2866271"/>
            <a:ext cx="8485966" cy="171683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609585" marR="0" lvl="0" indent="-304792" algn="ctr" rtl="0" eaLnBrk="1" hangingPunct="1">
              <a:lnSpc>
                <a:spcPct val="100000"/>
              </a:lnSpc>
              <a:spcBef>
                <a:spcPts val="480"/>
              </a:spcBef>
              <a:spcAft>
                <a:spcPts val="0"/>
              </a:spcAft>
              <a:buClr>
                <a:srgbClr val="2A95B7"/>
              </a:buClr>
              <a:buSzPts val="1800"/>
              <a:buFont typeface="Sniglet"/>
              <a:buNone/>
              <a:defRPr sz="2400" b="0" i="0" u="none" strike="noStrike" cap="none">
                <a:solidFill>
                  <a:srgbClr val="2A95B7"/>
                </a:solidFill>
                <a:latin typeface="Sniglet"/>
                <a:ea typeface="Sniglet"/>
                <a:cs typeface="Sniglet"/>
                <a:sym typeface="Sniglet"/>
              </a:defRPr>
            </a:lvl1pPr>
            <a:lvl2pPr marL="914400" marR="0" lvl="1"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2pPr>
            <a:lvl3pPr marL="1371600" marR="0" lvl="2"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3pPr>
            <a:lvl4pPr marL="1828800" marR="0" lvl="3"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4pPr>
            <a:lvl5pPr marL="2286000" marR="0" lvl="4"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5pPr>
            <a:lvl6pPr marL="2743200" marR="0" lvl="5"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6pPr>
            <a:lvl7pPr marL="3200400" marR="0" lvl="6" indent="-381000" algn="l" rtl="0" eaLnBrk="1" hangingPunct="1">
              <a:lnSpc>
                <a:spcPct val="100000"/>
              </a:lnSpc>
              <a:spcBef>
                <a:spcPts val="0"/>
              </a:spcBef>
              <a:spcAft>
                <a:spcPts val="0"/>
              </a:spcAft>
              <a:buClr>
                <a:srgbClr val="2A95B7"/>
              </a:buClr>
              <a:buSzPts val="2400"/>
              <a:buFont typeface="Sniglet"/>
              <a:buChar char="+"/>
              <a:defRPr sz="2400" b="0" i="0" u="none" strike="noStrike" cap="none">
                <a:solidFill>
                  <a:srgbClr val="434343"/>
                </a:solidFill>
                <a:latin typeface="Sniglet"/>
                <a:ea typeface="Sniglet"/>
                <a:cs typeface="Sniglet"/>
                <a:sym typeface="Sniglet"/>
              </a:defRPr>
            </a:lvl7pPr>
            <a:lvl8pPr marL="3657600" marR="0" lvl="7"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8pPr>
            <a:lvl9pPr marL="4114800" marR="0" lvl="8" indent="-381000" algn="l" rtl="0" eaLnBrk="1" hangingPunct="1">
              <a:lnSpc>
                <a:spcPct val="100000"/>
              </a:lnSpc>
              <a:spcBef>
                <a:spcPts val="0"/>
              </a:spcBef>
              <a:spcAft>
                <a:spcPts val="0"/>
              </a:spcAft>
              <a:buClr>
                <a:srgbClr val="434343"/>
              </a:buClr>
              <a:buSzPts val="2400"/>
              <a:buFont typeface="Sniglet"/>
              <a:buChar char="+"/>
              <a:defRPr sz="2400" b="0" i="0" u="none" strike="noStrike" cap="none">
                <a:solidFill>
                  <a:srgbClr val="434343"/>
                </a:solidFill>
                <a:latin typeface="Sniglet"/>
                <a:ea typeface="Sniglet"/>
                <a:cs typeface="Sniglet"/>
                <a:sym typeface="Sniglet"/>
              </a:defRPr>
            </a:lvl9pPr>
          </a:lstStyle>
          <a:p>
            <a:pPr marL="342900" lvl="1" indent="-342900">
              <a:spcAft>
                <a:spcPts val="1000"/>
              </a:spcAft>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ea typeface="+mn-ea"/>
                <a:cs typeface="Segoe UI" panose="020B0502040204020203" pitchFamily="34" charset="0"/>
              </a:rPr>
              <a:t>It is tied to the FUNDING for staff salaries and fringe benefits.</a:t>
            </a:r>
          </a:p>
          <a:p>
            <a:pPr marL="342900" lvl="1" indent="-342900">
              <a:spcAft>
                <a:spcPts val="1000"/>
              </a:spcAft>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ea typeface="+mn-ea"/>
                <a:cs typeface="Segoe UI" panose="020B0502040204020203" pitchFamily="34" charset="0"/>
              </a:rPr>
              <a:t>Inaccurate samples, and missed samples, jeopardize funding.</a:t>
            </a:r>
          </a:p>
          <a:p>
            <a:pPr marL="342900" lvl="1" indent="-342900">
              <a:spcAft>
                <a:spcPts val="1000"/>
              </a:spcAft>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ea typeface="+mn-ea"/>
                <a:cs typeface="Segoe UI" panose="020B0502040204020203" pitchFamily="34" charset="0"/>
              </a:rPr>
              <a:t>Answer your samples promptly and use the supporting materials to ensure you answer correctly!</a:t>
            </a:r>
          </a:p>
        </p:txBody>
      </p:sp>
      <p:pic>
        <p:nvPicPr>
          <p:cNvPr id="2" name="Picture 2">
            <a:extLst>
              <a:ext uri="{FF2B5EF4-FFF2-40B4-BE49-F238E27FC236}">
                <a16:creationId xmlns:a16="http://schemas.microsoft.com/office/drawing/2014/main" id="{09B1C934-5DA2-7B0A-6A02-3FB96B8DB1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18954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161660" y="3370515"/>
            <a:ext cx="8773886" cy="2286001"/>
          </a:xfrm>
        </p:spPr>
        <p:txBody>
          <a:bodyPr anchor="ctr"/>
          <a:lstStyle/>
          <a:p>
            <a:r>
              <a:rPr lang="en-US" sz="3600" b="1" spc="-50" dirty="0"/>
              <a:t>COMPLIANCE</a:t>
            </a:r>
          </a:p>
          <a:p>
            <a:pPr marL="0" lvl="1" indent="0" algn="ctr" defTabSz="457200">
              <a:spcAft>
                <a:spcPts val="1000"/>
              </a:spcAft>
              <a:buClr>
                <a:srgbClr val="2A95B7"/>
              </a:buClr>
              <a:buSzPts val="1800"/>
              <a:buNone/>
            </a:pPr>
            <a:r>
              <a:rPr lang="en-US" sz="2000" b="1" dirty="0">
                <a:solidFill>
                  <a:schemeClr val="tx1">
                    <a:lumMod val="75000"/>
                    <a:lumOff val="25000"/>
                  </a:schemeClr>
                </a:solidFill>
                <a:latin typeface="Segoe UI" panose="020B0502040204020203" pitchFamily="34" charset="0"/>
                <a:cs typeface="Segoe UI" panose="020B0502040204020203" pitchFamily="34" charset="0"/>
              </a:rPr>
              <a:t>Rules, rules, rules..</a:t>
            </a:r>
          </a:p>
        </p:txBody>
      </p:sp>
      <p:pic>
        <p:nvPicPr>
          <p:cNvPr id="2" name="Picture 1">
            <a:extLst>
              <a:ext uri="{FF2B5EF4-FFF2-40B4-BE49-F238E27FC236}">
                <a16:creationId xmlns:a16="http://schemas.microsoft.com/office/drawing/2014/main" id="{F6923447-BDF5-4557-AE8D-5F60AB5F4EFE}"/>
              </a:ext>
            </a:extLst>
          </p:cNvPr>
          <p:cNvPicPr>
            <a:picLocks noChangeAspect="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artisticChalkSketch/>
                    </a14:imgEffect>
                  </a14:imgLayer>
                </a14:imgProps>
              </a:ext>
            </a:extLst>
          </a:blip>
          <a:stretch>
            <a:fillRect/>
          </a:stretch>
        </p:blipFill>
        <p:spPr>
          <a:xfrm>
            <a:off x="4554389" y="1396255"/>
            <a:ext cx="2231494" cy="2314828"/>
          </a:xfrm>
          <a:prstGeom prst="rect">
            <a:avLst/>
          </a:prstGeom>
          <a:noFill/>
          <a:ln>
            <a:noFill/>
          </a:ln>
        </p:spPr>
      </p:pic>
      <p:pic>
        <p:nvPicPr>
          <p:cNvPr id="4" name="Picture 2">
            <a:extLst>
              <a:ext uri="{FF2B5EF4-FFF2-40B4-BE49-F238E27FC236}">
                <a16:creationId xmlns:a16="http://schemas.microsoft.com/office/drawing/2014/main" id="{DC69FA8A-6E65-8DE1-2801-4D2C85C7C8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08933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B6A57B-EF33-4DD5-8984-A356B1E193C4}"/>
              </a:ext>
            </a:extLst>
          </p:cNvPr>
          <p:cNvSpPr>
            <a:spLocks noGrp="1"/>
          </p:cNvSpPr>
          <p:nvPr>
            <p:ph type="body" idx="1"/>
          </p:nvPr>
        </p:nvSpPr>
        <p:spPr>
          <a:xfrm>
            <a:off x="1002847" y="1849354"/>
            <a:ext cx="9634537" cy="4420442"/>
          </a:xfrm>
        </p:spPr>
        <p:txBody>
          <a:bodyPr anchor="ctr"/>
          <a:lstStyle/>
          <a:p>
            <a:pPr marL="0" lvl="1" indent="0" defTabSz="457200">
              <a:lnSpc>
                <a:spcPct val="100000"/>
              </a:lnSpc>
              <a:spcBef>
                <a:spcPts val="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To be “in compliance,” MDHHS must meet </a:t>
            </a:r>
            <a:r>
              <a:rPr lang="en-US" sz="1800" b="1" dirty="0">
                <a:solidFill>
                  <a:schemeClr val="tx1">
                    <a:lumMod val="75000"/>
                    <a:lumOff val="25000"/>
                  </a:schemeClr>
                </a:solidFill>
                <a:latin typeface="Segoe UI" panose="020B0502040204020203" pitchFamily="34" charset="0"/>
                <a:cs typeface="Segoe UI" panose="020B0502040204020203" pitchFamily="34" charset="0"/>
              </a:rPr>
              <a:t>all</a:t>
            </a:r>
            <a:r>
              <a:rPr lang="en-US" sz="1800" dirty="0">
                <a:solidFill>
                  <a:schemeClr val="tx1">
                    <a:lumMod val="75000"/>
                    <a:lumOff val="25000"/>
                  </a:schemeClr>
                </a:solidFill>
                <a:latin typeface="Segoe UI" panose="020B0502040204020203" pitchFamily="34" charset="0"/>
                <a:cs typeface="Segoe UI" panose="020B0502040204020203" pitchFamily="34" charset="0"/>
              </a:rPr>
              <a:t> the requirements for the RMTS every quarter. If the Department does not comply, MDHHS may be required to return </a:t>
            </a:r>
            <a:r>
              <a:rPr lang="en-US" sz="1800" b="1" dirty="0">
                <a:solidFill>
                  <a:schemeClr val="tx1">
                    <a:lumMod val="75000"/>
                    <a:lumOff val="25000"/>
                  </a:schemeClr>
                </a:solidFill>
                <a:latin typeface="Segoe UI" panose="020B0502040204020203" pitchFamily="34" charset="0"/>
                <a:cs typeface="Segoe UI" panose="020B0502040204020203" pitchFamily="34" charset="0"/>
              </a:rPr>
              <a:t>millions </a:t>
            </a:r>
            <a:r>
              <a:rPr lang="en-US" sz="1800" dirty="0">
                <a:solidFill>
                  <a:schemeClr val="tx1">
                    <a:lumMod val="75000"/>
                    <a:lumOff val="25000"/>
                  </a:schemeClr>
                </a:solidFill>
                <a:latin typeface="Segoe UI" panose="020B0502040204020203" pitchFamily="34" charset="0"/>
                <a:cs typeface="Segoe UI" panose="020B0502040204020203" pitchFamily="34" charset="0"/>
              </a:rPr>
              <a:t>of dollars in federal funding claimed for positions allocated under that time study. This would have a direct impact on the number of county office staff MDHHS can hire.</a:t>
            </a:r>
            <a:endParaRPr lang="en-US" sz="1600" b="1" dirty="0">
              <a:latin typeface="Avenir Next LT Pro Light" panose="020B0304020202020204" pitchFamily="34" charset="0"/>
            </a:endParaRPr>
          </a:p>
          <a:p>
            <a:pPr marL="0" lvl="1" indent="0" defTabSz="457200">
              <a:lnSpc>
                <a:spcPct val="100000"/>
              </a:lnSpc>
              <a:spcBef>
                <a:spcPts val="0"/>
              </a:spcBef>
              <a:spcAft>
                <a:spcPts val="1000"/>
              </a:spcAft>
              <a:buClr>
                <a:srgbClr val="2A95B7"/>
              </a:buClr>
              <a:buSzPts val="1800"/>
              <a:buNone/>
            </a:pPr>
            <a:r>
              <a:rPr lang="en-US" sz="1800" b="1" dirty="0">
                <a:solidFill>
                  <a:schemeClr val="tx1">
                    <a:lumMod val="75000"/>
                    <a:lumOff val="25000"/>
                  </a:schemeClr>
                </a:solidFill>
                <a:latin typeface="Segoe UI" panose="020B0502040204020203" pitchFamily="34" charset="0"/>
                <a:cs typeface="Segoe UI" panose="020B0502040204020203" pitchFamily="34" charset="0"/>
              </a:rPr>
              <a:t>Example: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MDHHS must have a minimum RMTS response rate of 85% to be considered statistically valid.</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All missed samples, for any reason, count against our response rate</a:t>
            </a:r>
          </a:p>
          <a:p>
            <a:pPr marL="342900" lvl="1" indent="-342900" defTabSz="457200">
              <a:lnSpc>
                <a:spcPct val="100000"/>
              </a:lnSpc>
              <a:spcBef>
                <a:spcPts val="0"/>
              </a:spcBef>
              <a:spcAft>
                <a:spcPts val="1000"/>
              </a:spcAft>
              <a:buClr>
                <a:srgbClr val="2A95B7"/>
              </a:buClr>
              <a:buSzPts val="1800"/>
              <a:buFont typeface="Arial" panose="020B0604020202020204" pitchFamily="34" charset="0"/>
              <a:buChar char="•"/>
            </a:pPr>
            <a:r>
              <a:rPr lang="en-US" sz="1800" dirty="0">
                <a:solidFill>
                  <a:schemeClr val="tx1">
                    <a:lumMod val="75000"/>
                    <a:lumOff val="25000"/>
                  </a:schemeClr>
                </a:solidFill>
                <a:latin typeface="Segoe UI" panose="020B0502040204020203" pitchFamily="34" charset="0"/>
                <a:cs typeface="Segoe UI" panose="020B0502040204020203" pitchFamily="34" charset="0"/>
                <a:sym typeface="Sniglet"/>
              </a:rPr>
              <a:t>All samples answered incorrectly count against our response rate</a:t>
            </a:r>
            <a:endParaRPr lang="en-US" sz="1800" dirty="0">
              <a:solidFill>
                <a:schemeClr val="tx1">
                  <a:lumMod val="75000"/>
                  <a:lumOff val="25000"/>
                </a:schemeClr>
              </a:solidFill>
              <a:latin typeface="Segoe UI" panose="020B0502040204020203" pitchFamily="34" charset="0"/>
              <a:cs typeface="Segoe UI" panose="020B0502040204020203" pitchFamily="34" charset="0"/>
            </a:endParaRPr>
          </a:p>
          <a:p>
            <a:pPr marL="0" lvl="1" indent="0" defTabSz="457200">
              <a:lnSpc>
                <a:spcPct val="100000"/>
              </a:lnSpc>
              <a:spcBef>
                <a:spcPts val="600"/>
              </a:spcBef>
              <a:spcAft>
                <a:spcPts val="1000"/>
              </a:spcAft>
              <a:buClr>
                <a:srgbClr val="2A95B7"/>
              </a:buClr>
              <a:buSzPts val="1800"/>
              <a:buNone/>
            </a:pPr>
            <a:r>
              <a:rPr lang="en-US" sz="1800" dirty="0">
                <a:solidFill>
                  <a:schemeClr val="tx1">
                    <a:lumMod val="75000"/>
                    <a:lumOff val="25000"/>
                  </a:schemeClr>
                </a:solidFill>
                <a:latin typeface="Segoe UI" panose="020B0502040204020203" pitchFamily="34" charset="0"/>
                <a:cs typeface="Segoe UI" panose="020B0502040204020203" pitchFamily="34" charset="0"/>
              </a:rPr>
              <a:t>Missed samples (i.e., samples that aren’t responded to within the required timeframe) put MDHHS in jeopardy of falling below the minimum number of responses. This may result in a loss of the funding needed to support staff salaries and benefits.</a:t>
            </a:r>
            <a:endParaRPr lang="en-US" dirty="0"/>
          </a:p>
        </p:txBody>
      </p:sp>
      <p:sp>
        <p:nvSpPr>
          <p:cNvPr id="4" name="Title 3">
            <a:extLst>
              <a:ext uri="{FF2B5EF4-FFF2-40B4-BE49-F238E27FC236}">
                <a16:creationId xmlns:a16="http://schemas.microsoft.com/office/drawing/2014/main" id="{578E59A3-8041-410D-87DC-26383526E13D}"/>
              </a:ext>
            </a:extLst>
          </p:cNvPr>
          <p:cNvSpPr>
            <a:spLocks noGrp="1"/>
          </p:cNvSpPr>
          <p:nvPr>
            <p:ph type="ctrTitle" idx="4294967295"/>
          </p:nvPr>
        </p:nvSpPr>
        <p:spPr>
          <a:xfrm>
            <a:off x="0" y="1012825"/>
            <a:ext cx="11290300" cy="647700"/>
          </a:xfrm>
        </p:spPr>
        <p:txBody>
          <a:bodyPr/>
          <a:lstStyle/>
          <a:p>
            <a:pPr algn="ctr" defTabSz="457200"/>
            <a:r>
              <a:rPr lang="en" sz="3600" b="1" dirty="0">
                <a:solidFill>
                  <a:srgbClr val="2A95B7"/>
                </a:solidFill>
                <a:latin typeface="+mn-lt"/>
                <a:ea typeface="+mn-ea"/>
                <a:cs typeface="+mn-cs"/>
              </a:rPr>
              <a:t>Compliance</a:t>
            </a:r>
            <a:endParaRPr lang="en-US" sz="3600" b="1" dirty="0">
              <a:solidFill>
                <a:srgbClr val="2A95B7"/>
              </a:solidFill>
              <a:latin typeface="+mn-lt"/>
              <a:ea typeface="+mn-ea"/>
              <a:cs typeface="+mn-cs"/>
            </a:endParaRPr>
          </a:p>
        </p:txBody>
      </p:sp>
      <p:pic>
        <p:nvPicPr>
          <p:cNvPr id="2" name="Picture 2">
            <a:extLst>
              <a:ext uri="{FF2B5EF4-FFF2-40B4-BE49-F238E27FC236}">
                <a16:creationId xmlns:a16="http://schemas.microsoft.com/office/drawing/2014/main" id="{49EFC068-0D22-2915-4E70-55C437B4D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495" y="0"/>
            <a:ext cx="1362390" cy="9323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4143151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F49E772331784CB7D09439B7153602" ma:contentTypeVersion="8" ma:contentTypeDescription="Create a new document." ma:contentTypeScope="" ma:versionID="0240b6591741da2f049e3f411c10a5ff">
  <xsd:schema xmlns:xsd="http://www.w3.org/2001/XMLSchema" xmlns:xs="http://www.w3.org/2001/XMLSchema" xmlns:p="http://schemas.microsoft.com/office/2006/metadata/properties" xmlns:ns2="72ddaed3-7e54-4d0c-9b60-7cc4417a1ac9" xmlns:ns3="095f676a-4700-4682-8af2-ab4f75a978da" targetNamespace="http://schemas.microsoft.com/office/2006/metadata/properties" ma:root="true" ma:fieldsID="3580a8e8d358ada2780278c17ae74fa2" ns2:_="" ns3:_="">
    <xsd:import namespace="72ddaed3-7e54-4d0c-9b60-7cc4417a1ac9"/>
    <xsd:import namespace="095f676a-4700-4682-8af2-ab4f75a978d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ddaed3-7e54-4d0c-9b60-7cc4417a1a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1819cce-9b07-4761-b149-43b4674005e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5f676a-4700-4682-8af2-ab4f75a978d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586224d-cee4-4167-97d7-00ce048b02c5}" ma:internalName="TaxCatchAll" ma:showField="CatchAllData" ma:web="095f676a-4700-4682-8af2-ab4f75a978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95f676a-4700-4682-8af2-ab4f75a978da" xsi:nil="true"/>
    <lcf76f155ced4ddcb4097134ff3c332f xmlns="72ddaed3-7e54-4d0c-9b60-7cc4417a1ac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295806-E431-41BB-879D-5FBF99D0F5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ddaed3-7e54-4d0c-9b60-7cc4417a1ac9"/>
    <ds:schemaRef ds:uri="095f676a-4700-4682-8af2-ab4f75a978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E1579D-6F04-42E9-8C08-8F721FC5D14F}">
  <ds:schemaRefs>
    <ds:schemaRef ds:uri="095f676a-4700-4682-8af2-ab4f75a978da"/>
    <ds:schemaRef ds:uri="http://purl.org/dc/terms/"/>
    <ds:schemaRef ds:uri="http://schemas.microsoft.com/office/infopath/2007/PartnerControls"/>
    <ds:schemaRef ds:uri="http://purl.org/dc/dcmitype/"/>
    <ds:schemaRef ds:uri="72ddaed3-7e54-4d0c-9b60-7cc4417a1ac9"/>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0165365-0C43-4352-8D3C-EABB4A21B3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9954</TotalTime>
  <Words>3134</Words>
  <Application>Microsoft Office PowerPoint</Application>
  <PresentationFormat>Widescreen</PresentationFormat>
  <Paragraphs>172</Paragraphs>
  <Slides>31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Avenir Next LT Pro Light</vt:lpstr>
      <vt:lpstr>Calibri</vt:lpstr>
      <vt:lpstr>Century Gothic</vt:lpstr>
      <vt:lpstr>Segoe UI</vt:lpstr>
      <vt:lpstr>Sniglet</vt:lpstr>
      <vt:lpstr>Wingdings 3</vt:lpstr>
      <vt:lpstr>Ion</vt:lpstr>
      <vt:lpstr>Random Moment Time Study</vt:lpstr>
      <vt:lpstr>PowerPoint Presentation</vt:lpstr>
      <vt:lpstr>Time Tracking (And Why We Don’t Use It)</vt:lpstr>
      <vt:lpstr>What is the Random Moment Time Study?</vt:lpstr>
      <vt:lpstr>RMTS Guidelines</vt:lpstr>
      <vt:lpstr>Lingo</vt:lpstr>
      <vt:lpstr>What is the most important thing to remember about the RMTS?</vt:lpstr>
      <vt:lpstr>PowerPoint Presentation</vt:lpstr>
      <vt:lpstr>Compliance</vt:lpstr>
      <vt:lpstr>Little-Known Fact</vt:lpstr>
      <vt:lpstr>Mandatory Participation</vt:lpstr>
      <vt:lpstr>Random Tidbits</vt:lpstr>
      <vt:lpstr>The RMTS Sampling Process</vt:lpstr>
      <vt:lpstr>Notification E-mail Series</vt:lpstr>
      <vt:lpstr>Mail Filters</vt:lpstr>
      <vt:lpstr>Accuracy</vt:lpstr>
      <vt:lpstr>A Single Moment In Time</vt:lpstr>
      <vt:lpstr>Relevant Information Only</vt:lpstr>
      <vt:lpstr>Activity Selection Guidance for FIS &amp; ES Workers Only</vt:lpstr>
      <vt:lpstr>Details  </vt:lpstr>
      <vt:lpstr>Special Assignments and Job Changes</vt:lpstr>
      <vt:lpstr>A Word of Caution</vt:lpstr>
      <vt:lpstr>Absences</vt:lpstr>
      <vt:lpstr>Automatic Replies</vt:lpstr>
      <vt:lpstr>Submitting Your Sample</vt:lpstr>
      <vt:lpstr>Missed Samples</vt:lpstr>
      <vt:lpstr>RMTS Help</vt:lpstr>
      <vt:lpstr>Technical Issues</vt:lpstr>
      <vt:lpstr>Training Credit</vt:lpstr>
      <vt:lpstr>Exam Reset</vt:lpstr>
      <vt:lpstr>Please email MDHHS-RMTS@michigan.gov if you have any questions!  NOTE:  This course does not offer a certificate of completion.  Please make sure both the training module (these slides) and your exam are marked “COMPLETE” in LMS. That will be your proof of completion. Management will verify your training status directly from your LMS records.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Moment Time Study Annual Training Fiscal Year 2022</dc:title>
  <dc:creator>Hicks, Rachel (DHHS)</dc:creator>
  <cp:lastModifiedBy>Fox, Brandon (DTMB)</cp:lastModifiedBy>
  <cp:revision>25</cp:revision>
  <dcterms:created xsi:type="dcterms:W3CDTF">2021-08-24T19:11:20Z</dcterms:created>
  <dcterms:modified xsi:type="dcterms:W3CDTF">2024-10-01T12:10:11Z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2021-08-24T20:33:58Z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617d546f-17cd-4419-a758-a1b0714fdeec</vt:lpwstr>
  </property>
  <property fmtid="{D5CDD505-2E9C-101B-9397-08002B2CF9AE}" pid="8" name="MSIP_Label_3a2fed65-62e7-46ea-af74-187e0c17143a_ContentBits">
    <vt:lpwstr>0</vt:lpwstr>
  </property>
  <property fmtid="{D5CDD505-2E9C-101B-9397-08002B2CF9AE}" pid="9" name="ContentTypeId">
    <vt:lpwstr>0x0101008AF49E772331784CB7D09439B7153602</vt:lpwstr>
  </property>
</Properties>
</file>