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22"/>
  </p:notesMasterIdLst>
  <p:sldIdLst>
    <p:sldId id="293" r:id="rId6"/>
    <p:sldId id="266" r:id="rId7"/>
    <p:sldId id="2147375533" r:id="rId8"/>
    <p:sldId id="2147375531" r:id="rId9"/>
    <p:sldId id="2499" r:id="rId10"/>
    <p:sldId id="2147375532" r:id="rId11"/>
    <p:sldId id="2500" r:id="rId12"/>
    <p:sldId id="2147375523" r:id="rId13"/>
    <p:sldId id="2147375524" r:id="rId14"/>
    <p:sldId id="2147375525" r:id="rId15"/>
    <p:sldId id="2147375526" r:id="rId16"/>
    <p:sldId id="2147375527" r:id="rId17"/>
    <p:sldId id="2147375528" r:id="rId18"/>
    <p:sldId id="2147375529" r:id="rId19"/>
    <p:sldId id="2147375530" r:id="rId20"/>
    <p:sldId id="250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89ED537-D436-67E6-7E4C-C87654834C28}" name="Darling, Darice (DHHS)" initials="DD" userId="S::DarlingD1@michigan.gov::80c19b2e-8085-47c0-858c-6d57f65a5a55" providerId="AD"/>
  <p188:author id="{D6E5E388-49FC-AC2A-BD14-93CB447C0721}" name="Blodgett, Laura (DHHS)" initials="LB" userId="S::BlodgettL@michigan.gov::9bb730e3-d57a-4258-8e88-b980177b45c1" providerId="AD"/>
  <p188:author id="{6FACD6BF-49C5-EEF3-A717-F5F4095A6845}" name="Neitman, Patricia (DHHS)" initials="PN" userId="S::NeitmanP@michigan.gov::da44e666-fe2b-4ff1-ace2-060c5c16d783" providerId="AD"/>
  <p188:author id="{B1BE6CD9-AA87-176A-688D-402B61FAED0C}" name="Cosgrove, Alicia (DHHS)" initials="AC" userId="S::CosgroveA2@michigan.gov::f17607ec-dcaf-4e47-a1e9-91269095520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A02B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A6E3C3-7AC5-4EEA-B4D5-697D37D98CF9}" v="8" dt="2025-09-11T18:57:22.8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772" autoAdjust="0"/>
  </p:normalViewPr>
  <p:slideViewPr>
    <p:cSldViewPr snapToGrid="0">
      <p:cViewPr varScale="1">
        <p:scale>
          <a:sx n="69" d="100"/>
          <a:sy n="69" d="100"/>
        </p:scale>
        <p:origin x="1157" y="6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1324BC-AC44-4BD8-8F54-45167078A6E8}"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414321D9-49F8-41CC-B016-03878778F813}">
      <dgm:prSet phldrT="[Text]" custT="1"/>
      <dgm:spPr/>
      <dgm:t>
        <a:bodyPr tIns="182880" anchor="t" anchorCtr="0"/>
        <a:lstStyle/>
        <a:p>
          <a:r>
            <a:rPr lang="en-US" sz="1800" b="1" dirty="0">
              <a:latin typeface="Arial" panose="020B0604020202020204" pitchFamily="34" charset="0"/>
              <a:cs typeface="Arial" panose="020B0604020202020204" pitchFamily="34" charset="0"/>
            </a:rPr>
            <a:t>April 3</a:t>
          </a:r>
        </a:p>
        <a:p>
          <a:r>
            <a:rPr lang="en-US" sz="1800" dirty="0">
              <a:latin typeface="Arial" panose="020B0604020202020204" pitchFamily="34" charset="0"/>
              <a:cs typeface="Arial" panose="020B0604020202020204" pitchFamily="34" charset="0"/>
            </a:rPr>
            <a:t>Preliminary approval granted by court.</a:t>
          </a:r>
        </a:p>
      </dgm:t>
    </dgm:pt>
    <dgm:pt modelId="{5D215BE0-0E3F-4352-95C3-F26C956279F6}" type="parTrans" cxnId="{CBACF50F-911B-41F0-ABEF-E283A63C2DDA}">
      <dgm:prSet/>
      <dgm:spPr/>
      <dgm:t>
        <a:bodyPr/>
        <a:lstStyle/>
        <a:p>
          <a:endParaRPr lang="en-US"/>
        </a:p>
      </dgm:t>
    </dgm:pt>
    <dgm:pt modelId="{C0DF5AFE-21F5-4D0D-969E-94F24DD8C937}" type="sibTrans" cxnId="{CBACF50F-911B-41F0-ABEF-E283A63C2DDA}">
      <dgm:prSet/>
      <dgm:spPr/>
      <dgm:t>
        <a:bodyPr/>
        <a:lstStyle/>
        <a:p>
          <a:endParaRPr lang="en-US"/>
        </a:p>
      </dgm:t>
    </dgm:pt>
    <dgm:pt modelId="{F1F91009-9AD1-44DF-94E4-C8568D99EA2B}">
      <dgm:prSet phldrT="[Text]" custT="1"/>
      <dgm:spPr/>
      <dgm:t>
        <a:bodyPr/>
        <a:lstStyle/>
        <a:p>
          <a:r>
            <a:rPr lang="en-US" sz="1800" b="1" dirty="0">
              <a:latin typeface="Arial" panose="020B0604020202020204" pitchFamily="34" charset="0"/>
              <a:cs typeface="Arial" panose="020B0604020202020204" pitchFamily="34" charset="0"/>
            </a:rPr>
            <a:t>Week of April 14</a:t>
          </a:r>
        </a:p>
        <a:p>
          <a:r>
            <a:rPr lang="en-US" sz="1800" dirty="0">
              <a:latin typeface="Arial" panose="020B0604020202020204" pitchFamily="34" charset="0"/>
              <a:cs typeface="Arial" panose="020B0604020202020204" pitchFamily="34" charset="0"/>
            </a:rPr>
            <a:t>Required notices sent to Prepaid Inpatient Health Plans (PIHPs), Community Mental Health Services Programs (CMHSPs), Tribes, other partners.</a:t>
          </a:r>
        </a:p>
      </dgm:t>
    </dgm:pt>
    <dgm:pt modelId="{C514AF43-7817-4092-B564-0BADC372867D}" type="parTrans" cxnId="{7A914C72-B995-4D1C-BE71-479CB1228D52}">
      <dgm:prSet/>
      <dgm:spPr/>
      <dgm:t>
        <a:bodyPr/>
        <a:lstStyle/>
        <a:p>
          <a:endParaRPr lang="en-US"/>
        </a:p>
      </dgm:t>
    </dgm:pt>
    <dgm:pt modelId="{0E4ED516-9C43-4DD5-8C97-33F6245A76DF}" type="sibTrans" cxnId="{7A914C72-B995-4D1C-BE71-479CB1228D52}">
      <dgm:prSet/>
      <dgm:spPr/>
      <dgm:t>
        <a:bodyPr/>
        <a:lstStyle/>
        <a:p>
          <a:endParaRPr lang="en-US"/>
        </a:p>
      </dgm:t>
    </dgm:pt>
    <dgm:pt modelId="{6AAB83C2-3352-48D0-9CD1-FF1E1E32F3F0}">
      <dgm:prSet phldrT="[Text]" custT="1"/>
      <dgm:spPr/>
      <dgm:t>
        <a:bodyPr tIns="182880" anchor="t" anchorCtr="0"/>
        <a:lstStyle/>
        <a:p>
          <a:r>
            <a:rPr lang="en-US" sz="1800" b="1" dirty="0">
              <a:latin typeface="Arial" panose="020B0604020202020204" pitchFamily="34" charset="0"/>
              <a:cs typeface="Arial" panose="020B0604020202020204" pitchFamily="34" charset="0"/>
            </a:rPr>
            <a:t>August 27</a:t>
          </a:r>
        </a:p>
        <a:p>
          <a:r>
            <a:rPr lang="en-US" sz="1800" dirty="0">
              <a:latin typeface="Arial" panose="020B0604020202020204" pitchFamily="34" charset="0"/>
              <a:cs typeface="Arial" panose="020B0604020202020204" pitchFamily="34" charset="0"/>
            </a:rPr>
            <a:t>Hearing for final approval. Verbal approval granted by court.</a:t>
          </a:r>
        </a:p>
      </dgm:t>
    </dgm:pt>
    <dgm:pt modelId="{9D029B57-D75C-4401-A18A-122D0D7183C3}" type="parTrans" cxnId="{1F214404-28B1-4BBC-BBF4-F016D39982B3}">
      <dgm:prSet/>
      <dgm:spPr/>
      <dgm:t>
        <a:bodyPr/>
        <a:lstStyle/>
        <a:p>
          <a:endParaRPr lang="en-US"/>
        </a:p>
      </dgm:t>
    </dgm:pt>
    <dgm:pt modelId="{3A61EA61-0890-4A44-B7B6-93E7C3E5A863}" type="sibTrans" cxnId="{1F214404-28B1-4BBC-BBF4-F016D39982B3}">
      <dgm:prSet/>
      <dgm:spPr/>
      <dgm:t>
        <a:bodyPr/>
        <a:lstStyle/>
        <a:p>
          <a:endParaRPr lang="en-US"/>
        </a:p>
      </dgm:t>
    </dgm:pt>
    <dgm:pt modelId="{4BCEC02C-5785-4970-A766-1CC6DED677EB}">
      <dgm:prSet custT="1"/>
      <dgm:spPr/>
      <dgm:t>
        <a:bodyPr tIns="182880" anchor="t" anchorCtr="0"/>
        <a:lstStyle/>
        <a:p>
          <a:r>
            <a:rPr lang="en-US" sz="1800" b="1" dirty="0">
              <a:latin typeface="Arial" panose="020B0604020202020204" pitchFamily="34" charset="0"/>
              <a:cs typeface="Arial" panose="020B0604020202020204" pitchFamily="34" charset="0"/>
            </a:rPr>
            <a:t>August 28</a:t>
          </a:r>
        </a:p>
        <a:p>
          <a:r>
            <a:rPr lang="en-US" sz="1800" dirty="0">
              <a:latin typeface="Arial" panose="020B0604020202020204" pitchFamily="34" charset="0"/>
              <a:cs typeface="Arial" panose="020B0604020202020204" pitchFamily="34" charset="0"/>
            </a:rPr>
            <a:t>Final court approval granted in writing.</a:t>
          </a:r>
        </a:p>
      </dgm:t>
    </dgm:pt>
    <dgm:pt modelId="{CD077ABA-CD9D-4297-AFC4-1E834117BA9E}" type="parTrans" cxnId="{297D2256-DC8E-4C43-9401-98C195979434}">
      <dgm:prSet/>
      <dgm:spPr/>
      <dgm:t>
        <a:bodyPr/>
        <a:lstStyle/>
        <a:p>
          <a:endParaRPr lang="en-US"/>
        </a:p>
      </dgm:t>
    </dgm:pt>
    <dgm:pt modelId="{2336AE83-3ED1-4F8D-B02A-E9A130285488}" type="sibTrans" cxnId="{297D2256-DC8E-4C43-9401-98C195979434}">
      <dgm:prSet/>
      <dgm:spPr/>
      <dgm:t>
        <a:bodyPr/>
        <a:lstStyle/>
        <a:p>
          <a:endParaRPr lang="en-US"/>
        </a:p>
      </dgm:t>
    </dgm:pt>
    <dgm:pt modelId="{5179698D-E2E8-4E24-8C4F-0404C1E5205C}">
      <dgm:prSet custT="1"/>
      <dgm:spPr/>
      <dgm:t>
        <a:bodyPr tIns="182880" anchor="t" anchorCtr="0"/>
        <a:lstStyle/>
        <a:p>
          <a:r>
            <a:rPr lang="en-US" sz="1800" b="1" dirty="0">
              <a:latin typeface="Arial" panose="020B0604020202020204" pitchFamily="34" charset="0"/>
              <a:cs typeface="Arial" panose="020B0604020202020204" pitchFamily="34" charset="0"/>
            </a:rPr>
            <a:t>August 28, 2026</a:t>
          </a:r>
        </a:p>
        <a:p>
          <a:r>
            <a:rPr lang="en-US" sz="1800" b="0" dirty="0">
              <a:latin typeface="Arial" panose="020B0604020202020204" pitchFamily="34" charset="0"/>
              <a:cs typeface="Arial" panose="020B0604020202020204" pitchFamily="34" charset="0"/>
            </a:rPr>
            <a:t>Comprehensive Implementation Plan due. </a:t>
          </a:r>
        </a:p>
      </dgm:t>
    </dgm:pt>
    <dgm:pt modelId="{F5400345-F004-439C-92AF-62BBA525DD6E}" type="parTrans" cxnId="{F0AAECB6-86BE-4B23-9C4C-DFF08647A5DE}">
      <dgm:prSet/>
      <dgm:spPr/>
      <dgm:t>
        <a:bodyPr/>
        <a:lstStyle/>
        <a:p>
          <a:endParaRPr lang="en-US"/>
        </a:p>
      </dgm:t>
    </dgm:pt>
    <dgm:pt modelId="{3AD1E508-DB84-4E3D-9D36-394DC6EAA172}" type="sibTrans" cxnId="{F0AAECB6-86BE-4B23-9C4C-DFF08647A5DE}">
      <dgm:prSet/>
      <dgm:spPr/>
      <dgm:t>
        <a:bodyPr/>
        <a:lstStyle/>
        <a:p>
          <a:endParaRPr lang="en-US"/>
        </a:p>
      </dgm:t>
    </dgm:pt>
    <dgm:pt modelId="{27D50BB9-BBE6-4917-984E-7B44E348E027}">
      <dgm:prSet custT="1"/>
      <dgm:spPr/>
      <dgm:t>
        <a:bodyPr tIns="182880" anchor="t" anchorCtr="0"/>
        <a:lstStyle/>
        <a:p>
          <a:r>
            <a:rPr lang="en-US" sz="1800" b="1" dirty="0">
              <a:latin typeface="Arial" panose="020B0604020202020204" pitchFamily="34" charset="0"/>
              <a:cs typeface="Arial" panose="020B0604020202020204" pitchFamily="34" charset="0"/>
            </a:rPr>
            <a:t>December 31, 2029</a:t>
          </a:r>
        </a:p>
        <a:p>
          <a:r>
            <a:rPr lang="en-US" sz="1800" dirty="0">
              <a:latin typeface="Arial" panose="020B0604020202020204" pitchFamily="34" charset="0"/>
              <a:cs typeface="Arial" panose="020B0604020202020204" pitchFamily="34" charset="0"/>
            </a:rPr>
            <a:t>All exit criteria must be met.</a:t>
          </a:r>
        </a:p>
      </dgm:t>
    </dgm:pt>
    <dgm:pt modelId="{8C743B21-6F25-49DB-A34C-67BA1157A8D9}" type="parTrans" cxnId="{A52D1670-304E-45DA-8E9B-8F7465126C73}">
      <dgm:prSet/>
      <dgm:spPr/>
      <dgm:t>
        <a:bodyPr/>
        <a:lstStyle/>
        <a:p>
          <a:endParaRPr lang="en-US"/>
        </a:p>
      </dgm:t>
    </dgm:pt>
    <dgm:pt modelId="{CB71D09F-4668-468D-A012-213A32A97300}" type="sibTrans" cxnId="{A52D1670-304E-45DA-8E9B-8F7465126C73}">
      <dgm:prSet/>
      <dgm:spPr/>
      <dgm:t>
        <a:bodyPr/>
        <a:lstStyle/>
        <a:p>
          <a:endParaRPr lang="en-US"/>
        </a:p>
      </dgm:t>
    </dgm:pt>
    <dgm:pt modelId="{04210E25-B149-4D32-BB1C-20E5F755A188}">
      <dgm:prSet custT="1"/>
      <dgm:spPr/>
      <dgm:t>
        <a:bodyPr tIns="182880" anchor="t" anchorCtr="0"/>
        <a:lstStyle/>
        <a:p>
          <a:r>
            <a:rPr lang="en-US" sz="1800" b="1" dirty="0">
              <a:latin typeface="Arial" panose="020B0604020202020204" pitchFamily="34" charset="0"/>
              <a:cs typeface="Arial" panose="020B0604020202020204" pitchFamily="34" charset="0"/>
            </a:rPr>
            <a:t>August 28, 2027 &amp; August 28, 2028</a:t>
          </a:r>
        </a:p>
        <a:p>
          <a:r>
            <a:rPr lang="en-US" sz="1800" dirty="0">
              <a:latin typeface="Arial" panose="020B0604020202020204" pitchFamily="34" charset="0"/>
              <a:cs typeface="Arial" panose="020B0604020202020204" pitchFamily="34" charset="0"/>
            </a:rPr>
            <a:t>Annual Progress Report due to Plaintiff’s Counsel.</a:t>
          </a:r>
        </a:p>
      </dgm:t>
    </dgm:pt>
    <dgm:pt modelId="{40074B9A-D5FC-4190-9036-538846C0038B}" type="parTrans" cxnId="{59CE3A89-65F4-4483-A432-CBE72914138D}">
      <dgm:prSet/>
      <dgm:spPr/>
      <dgm:t>
        <a:bodyPr/>
        <a:lstStyle/>
        <a:p>
          <a:endParaRPr lang="en-US"/>
        </a:p>
      </dgm:t>
    </dgm:pt>
    <dgm:pt modelId="{60FA1FC5-55AC-4589-B120-4EA0857B5828}" type="sibTrans" cxnId="{59CE3A89-65F4-4483-A432-CBE72914138D}">
      <dgm:prSet/>
      <dgm:spPr/>
      <dgm:t>
        <a:bodyPr/>
        <a:lstStyle/>
        <a:p>
          <a:endParaRPr lang="en-US"/>
        </a:p>
      </dgm:t>
    </dgm:pt>
    <dgm:pt modelId="{913B8A5C-DA00-420D-9662-CDF54628950F}" type="pres">
      <dgm:prSet presAssocID="{1E1324BC-AC44-4BD8-8F54-45167078A6E8}" presName="diagram" presStyleCnt="0">
        <dgm:presLayoutVars>
          <dgm:dir/>
          <dgm:resizeHandles val="exact"/>
        </dgm:presLayoutVars>
      </dgm:prSet>
      <dgm:spPr/>
    </dgm:pt>
    <dgm:pt modelId="{91166287-6EFC-4182-A32E-FDE575E62686}" type="pres">
      <dgm:prSet presAssocID="{414321D9-49F8-41CC-B016-03878778F813}" presName="node" presStyleLbl="node1" presStyleIdx="0" presStyleCnt="7" custScaleY="146447">
        <dgm:presLayoutVars>
          <dgm:bulletEnabled val="1"/>
        </dgm:presLayoutVars>
      </dgm:prSet>
      <dgm:spPr/>
    </dgm:pt>
    <dgm:pt modelId="{10383435-6075-491C-934D-4E043AB13127}" type="pres">
      <dgm:prSet presAssocID="{C0DF5AFE-21F5-4D0D-969E-94F24DD8C937}" presName="sibTrans" presStyleCnt="0"/>
      <dgm:spPr/>
    </dgm:pt>
    <dgm:pt modelId="{36444055-1819-4D46-8A20-313249973002}" type="pres">
      <dgm:prSet presAssocID="{F1F91009-9AD1-44DF-94E4-C8568D99EA2B}" presName="node" presStyleLbl="node1" presStyleIdx="1" presStyleCnt="7" custScaleY="146457">
        <dgm:presLayoutVars>
          <dgm:bulletEnabled val="1"/>
        </dgm:presLayoutVars>
      </dgm:prSet>
      <dgm:spPr/>
    </dgm:pt>
    <dgm:pt modelId="{1E98FAFC-7556-4161-A615-2ACDDCB2C853}" type="pres">
      <dgm:prSet presAssocID="{0E4ED516-9C43-4DD5-8C97-33F6245A76DF}" presName="sibTrans" presStyleCnt="0"/>
      <dgm:spPr/>
    </dgm:pt>
    <dgm:pt modelId="{67FDAEEF-C027-43A5-AF28-5603CA075C30}" type="pres">
      <dgm:prSet presAssocID="{6AAB83C2-3352-48D0-9CD1-FF1E1E32F3F0}" presName="node" presStyleLbl="node1" presStyleIdx="2" presStyleCnt="7" custScaleY="146481">
        <dgm:presLayoutVars>
          <dgm:bulletEnabled val="1"/>
        </dgm:presLayoutVars>
      </dgm:prSet>
      <dgm:spPr/>
    </dgm:pt>
    <dgm:pt modelId="{EBAEF720-DD7D-4814-B5AF-C66E2D661C33}" type="pres">
      <dgm:prSet presAssocID="{3A61EA61-0890-4A44-B7B6-93E7C3E5A863}" presName="sibTrans" presStyleCnt="0"/>
      <dgm:spPr/>
    </dgm:pt>
    <dgm:pt modelId="{5FF4DCB1-F229-429E-B215-8976AA0A4D10}" type="pres">
      <dgm:prSet presAssocID="{4BCEC02C-5785-4970-A766-1CC6DED677EB}" presName="node" presStyleLbl="node1" presStyleIdx="3" presStyleCnt="7" custScaleY="147696">
        <dgm:presLayoutVars>
          <dgm:bulletEnabled val="1"/>
        </dgm:presLayoutVars>
      </dgm:prSet>
      <dgm:spPr/>
    </dgm:pt>
    <dgm:pt modelId="{7101B11A-FA70-41FF-9EF5-DB7A86670602}" type="pres">
      <dgm:prSet presAssocID="{2336AE83-3ED1-4F8D-B02A-E9A130285488}" presName="sibTrans" presStyleCnt="0"/>
      <dgm:spPr/>
    </dgm:pt>
    <dgm:pt modelId="{2BF7568F-4A69-4DC9-8B7B-4B7BA4C10A4E}" type="pres">
      <dgm:prSet presAssocID="{5179698D-E2E8-4E24-8C4F-0404C1E5205C}" presName="node" presStyleLbl="node1" presStyleIdx="4" presStyleCnt="7" custScaleY="135284">
        <dgm:presLayoutVars>
          <dgm:bulletEnabled val="1"/>
        </dgm:presLayoutVars>
      </dgm:prSet>
      <dgm:spPr/>
    </dgm:pt>
    <dgm:pt modelId="{1995D31B-6266-4862-9145-F46075B69F88}" type="pres">
      <dgm:prSet presAssocID="{3AD1E508-DB84-4E3D-9D36-394DC6EAA172}" presName="sibTrans" presStyleCnt="0"/>
      <dgm:spPr/>
    </dgm:pt>
    <dgm:pt modelId="{7CDDCB2B-4E64-4C64-A10D-E89D54A0E7C2}" type="pres">
      <dgm:prSet presAssocID="{04210E25-B149-4D32-BB1C-20E5F755A188}" presName="node" presStyleLbl="node1" presStyleIdx="5" presStyleCnt="7" custScaleY="132853">
        <dgm:presLayoutVars>
          <dgm:bulletEnabled val="1"/>
        </dgm:presLayoutVars>
      </dgm:prSet>
      <dgm:spPr/>
    </dgm:pt>
    <dgm:pt modelId="{8CF01094-193D-4365-B9D8-155EC798CE79}" type="pres">
      <dgm:prSet presAssocID="{60FA1FC5-55AC-4589-B120-4EA0857B5828}" presName="sibTrans" presStyleCnt="0"/>
      <dgm:spPr/>
    </dgm:pt>
    <dgm:pt modelId="{BB16EECD-CF21-445C-B1E0-9D8429A7F457}" type="pres">
      <dgm:prSet presAssocID="{27D50BB9-BBE6-4917-984E-7B44E348E027}" presName="node" presStyleLbl="node1" presStyleIdx="6" presStyleCnt="7" custScaleY="135284">
        <dgm:presLayoutVars>
          <dgm:bulletEnabled val="1"/>
        </dgm:presLayoutVars>
      </dgm:prSet>
      <dgm:spPr/>
    </dgm:pt>
  </dgm:ptLst>
  <dgm:cxnLst>
    <dgm:cxn modelId="{1F214404-28B1-4BBC-BBF4-F016D39982B3}" srcId="{1E1324BC-AC44-4BD8-8F54-45167078A6E8}" destId="{6AAB83C2-3352-48D0-9CD1-FF1E1E32F3F0}" srcOrd="2" destOrd="0" parTransId="{9D029B57-D75C-4401-A18A-122D0D7183C3}" sibTransId="{3A61EA61-0890-4A44-B7B6-93E7C3E5A863}"/>
    <dgm:cxn modelId="{CBACF50F-911B-41F0-ABEF-E283A63C2DDA}" srcId="{1E1324BC-AC44-4BD8-8F54-45167078A6E8}" destId="{414321D9-49F8-41CC-B016-03878778F813}" srcOrd="0" destOrd="0" parTransId="{5D215BE0-0E3F-4352-95C3-F26C956279F6}" sibTransId="{C0DF5AFE-21F5-4D0D-969E-94F24DD8C937}"/>
    <dgm:cxn modelId="{D0C4B922-7599-4D38-A218-E8A5A7E9D832}" type="presOf" srcId="{414321D9-49F8-41CC-B016-03878778F813}" destId="{91166287-6EFC-4182-A32E-FDE575E62686}" srcOrd="0" destOrd="0" presId="urn:microsoft.com/office/officeart/2005/8/layout/default"/>
    <dgm:cxn modelId="{81512C31-E71D-490A-BE7E-F860E4B35CCF}" type="presOf" srcId="{6AAB83C2-3352-48D0-9CD1-FF1E1E32F3F0}" destId="{67FDAEEF-C027-43A5-AF28-5603CA075C30}" srcOrd="0" destOrd="0" presId="urn:microsoft.com/office/officeart/2005/8/layout/default"/>
    <dgm:cxn modelId="{6AB9C636-2D20-439D-9A46-43CBBCB69848}" type="presOf" srcId="{04210E25-B149-4D32-BB1C-20E5F755A188}" destId="{7CDDCB2B-4E64-4C64-A10D-E89D54A0E7C2}" srcOrd="0" destOrd="0" presId="urn:microsoft.com/office/officeart/2005/8/layout/default"/>
    <dgm:cxn modelId="{5FCFFA4A-ED6F-4B8C-AD38-21D9E0C0C5D5}" type="presOf" srcId="{27D50BB9-BBE6-4917-984E-7B44E348E027}" destId="{BB16EECD-CF21-445C-B1E0-9D8429A7F457}" srcOrd="0" destOrd="0" presId="urn:microsoft.com/office/officeart/2005/8/layout/default"/>
    <dgm:cxn modelId="{A52D1670-304E-45DA-8E9B-8F7465126C73}" srcId="{1E1324BC-AC44-4BD8-8F54-45167078A6E8}" destId="{27D50BB9-BBE6-4917-984E-7B44E348E027}" srcOrd="6" destOrd="0" parTransId="{8C743B21-6F25-49DB-A34C-67BA1157A8D9}" sibTransId="{CB71D09F-4668-468D-A012-213A32A97300}"/>
    <dgm:cxn modelId="{7A914C72-B995-4D1C-BE71-479CB1228D52}" srcId="{1E1324BC-AC44-4BD8-8F54-45167078A6E8}" destId="{F1F91009-9AD1-44DF-94E4-C8568D99EA2B}" srcOrd="1" destOrd="0" parTransId="{C514AF43-7817-4092-B564-0BADC372867D}" sibTransId="{0E4ED516-9C43-4DD5-8C97-33F6245A76DF}"/>
    <dgm:cxn modelId="{297D2256-DC8E-4C43-9401-98C195979434}" srcId="{1E1324BC-AC44-4BD8-8F54-45167078A6E8}" destId="{4BCEC02C-5785-4970-A766-1CC6DED677EB}" srcOrd="3" destOrd="0" parTransId="{CD077ABA-CD9D-4297-AFC4-1E834117BA9E}" sibTransId="{2336AE83-3ED1-4F8D-B02A-E9A130285488}"/>
    <dgm:cxn modelId="{59CE3A89-65F4-4483-A432-CBE72914138D}" srcId="{1E1324BC-AC44-4BD8-8F54-45167078A6E8}" destId="{04210E25-B149-4D32-BB1C-20E5F755A188}" srcOrd="5" destOrd="0" parTransId="{40074B9A-D5FC-4190-9036-538846C0038B}" sibTransId="{60FA1FC5-55AC-4589-B120-4EA0857B5828}"/>
    <dgm:cxn modelId="{F0AAECB6-86BE-4B23-9C4C-DFF08647A5DE}" srcId="{1E1324BC-AC44-4BD8-8F54-45167078A6E8}" destId="{5179698D-E2E8-4E24-8C4F-0404C1E5205C}" srcOrd="4" destOrd="0" parTransId="{F5400345-F004-439C-92AF-62BBA525DD6E}" sibTransId="{3AD1E508-DB84-4E3D-9D36-394DC6EAA172}"/>
    <dgm:cxn modelId="{5A57BFC3-56B2-463B-9EF6-7885FC98D6B7}" type="presOf" srcId="{5179698D-E2E8-4E24-8C4F-0404C1E5205C}" destId="{2BF7568F-4A69-4DC9-8B7B-4B7BA4C10A4E}" srcOrd="0" destOrd="0" presId="urn:microsoft.com/office/officeart/2005/8/layout/default"/>
    <dgm:cxn modelId="{E46559C6-2FE9-43CE-A7A3-A8EA9603C0CD}" type="presOf" srcId="{4BCEC02C-5785-4970-A766-1CC6DED677EB}" destId="{5FF4DCB1-F229-429E-B215-8976AA0A4D10}" srcOrd="0" destOrd="0" presId="urn:microsoft.com/office/officeart/2005/8/layout/default"/>
    <dgm:cxn modelId="{A01573E9-7396-45D6-A19A-D0511B6A8EB9}" type="presOf" srcId="{F1F91009-9AD1-44DF-94E4-C8568D99EA2B}" destId="{36444055-1819-4D46-8A20-313249973002}" srcOrd="0" destOrd="0" presId="urn:microsoft.com/office/officeart/2005/8/layout/default"/>
    <dgm:cxn modelId="{7DC2B4FF-00D9-4EC4-8AFB-EE0D972F0F89}" type="presOf" srcId="{1E1324BC-AC44-4BD8-8F54-45167078A6E8}" destId="{913B8A5C-DA00-420D-9662-CDF54628950F}" srcOrd="0" destOrd="0" presId="urn:microsoft.com/office/officeart/2005/8/layout/default"/>
    <dgm:cxn modelId="{A51CB050-44AA-4BD4-A939-5108108A6DD4}" type="presParOf" srcId="{913B8A5C-DA00-420D-9662-CDF54628950F}" destId="{91166287-6EFC-4182-A32E-FDE575E62686}" srcOrd="0" destOrd="0" presId="urn:microsoft.com/office/officeart/2005/8/layout/default"/>
    <dgm:cxn modelId="{ACD8A566-1347-40DF-9D2A-9984A575BEA5}" type="presParOf" srcId="{913B8A5C-DA00-420D-9662-CDF54628950F}" destId="{10383435-6075-491C-934D-4E043AB13127}" srcOrd="1" destOrd="0" presId="urn:microsoft.com/office/officeart/2005/8/layout/default"/>
    <dgm:cxn modelId="{BDB989A1-646A-40F1-A17C-4A68AF3B25AC}" type="presParOf" srcId="{913B8A5C-DA00-420D-9662-CDF54628950F}" destId="{36444055-1819-4D46-8A20-313249973002}" srcOrd="2" destOrd="0" presId="urn:microsoft.com/office/officeart/2005/8/layout/default"/>
    <dgm:cxn modelId="{A1901647-CAD5-4C94-ACF0-616DBC607F99}" type="presParOf" srcId="{913B8A5C-DA00-420D-9662-CDF54628950F}" destId="{1E98FAFC-7556-4161-A615-2ACDDCB2C853}" srcOrd="3" destOrd="0" presId="urn:microsoft.com/office/officeart/2005/8/layout/default"/>
    <dgm:cxn modelId="{60C8314F-5EEC-458E-8F6C-ECFAD971A6F6}" type="presParOf" srcId="{913B8A5C-DA00-420D-9662-CDF54628950F}" destId="{67FDAEEF-C027-43A5-AF28-5603CA075C30}" srcOrd="4" destOrd="0" presId="urn:microsoft.com/office/officeart/2005/8/layout/default"/>
    <dgm:cxn modelId="{F472210A-F91A-4927-AFCA-ADA5F936C2F2}" type="presParOf" srcId="{913B8A5C-DA00-420D-9662-CDF54628950F}" destId="{EBAEF720-DD7D-4814-B5AF-C66E2D661C33}" srcOrd="5" destOrd="0" presId="urn:microsoft.com/office/officeart/2005/8/layout/default"/>
    <dgm:cxn modelId="{3AE94F81-10FD-41CC-A2C2-07B6E42E56C3}" type="presParOf" srcId="{913B8A5C-DA00-420D-9662-CDF54628950F}" destId="{5FF4DCB1-F229-429E-B215-8976AA0A4D10}" srcOrd="6" destOrd="0" presId="urn:microsoft.com/office/officeart/2005/8/layout/default"/>
    <dgm:cxn modelId="{D3805CCE-0532-46F7-9338-DAD2B9ED4566}" type="presParOf" srcId="{913B8A5C-DA00-420D-9662-CDF54628950F}" destId="{7101B11A-FA70-41FF-9EF5-DB7A86670602}" srcOrd="7" destOrd="0" presId="urn:microsoft.com/office/officeart/2005/8/layout/default"/>
    <dgm:cxn modelId="{5B64AD20-D5BF-4D32-82CF-AC0A34D1DA40}" type="presParOf" srcId="{913B8A5C-DA00-420D-9662-CDF54628950F}" destId="{2BF7568F-4A69-4DC9-8B7B-4B7BA4C10A4E}" srcOrd="8" destOrd="0" presId="urn:microsoft.com/office/officeart/2005/8/layout/default"/>
    <dgm:cxn modelId="{E397F17B-5328-4E7F-BE1C-F7842399DA11}" type="presParOf" srcId="{913B8A5C-DA00-420D-9662-CDF54628950F}" destId="{1995D31B-6266-4862-9145-F46075B69F88}" srcOrd="9" destOrd="0" presId="urn:microsoft.com/office/officeart/2005/8/layout/default"/>
    <dgm:cxn modelId="{5CD18522-0E2D-44EB-BDD3-5F0F82307FFE}" type="presParOf" srcId="{913B8A5C-DA00-420D-9662-CDF54628950F}" destId="{7CDDCB2B-4E64-4C64-A10D-E89D54A0E7C2}" srcOrd="10" destOrd="0" presId="urn:microsoft.com/office/officeart/2005/8/layout/default"/>
    <dgm:cxn modelId="{CFB13F07-A8DD-4FDE-A77F-D7ED8D0AB15E}" type="presParOf" srcId="{913B8A5C-DA00-420D-9662-CDF54628950F}" destId="{8CF01094-193D-4365-B9D8-155EC798CE79}" srcOrd="11" destOrd="0" presId="urn:microsoft.com/office/officeart/2005/8/layout/default"/>
    <dgm:cxn modelId="{41DCFFAF-857A-424B-ADCD-4EFD66A797F6}" type="presParOf" srcId="{913B8A5C-DA00-420D-9662-CDF54628950F}" destId="{BB16EECD-CF21-445C-B1E0-9D8429A7F457}"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F49B91-907C-4EB4-B925-88BD5237AA1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FD0F7DD7-A637-4012-BBF5-2D5FCBAA6CF1}">
      <dgm:prSet custT="1"/>
      <dgm:spPr/>
      <dgm:t>
        <a:bodyPr/>
        <a:lstStyle/>
        <a:p>
          <a:r>
            <a:rPr lang="en-US" sz="1800" b="0" i="0" dirty="0">
              <a:latin typeface="Arial" panose="020B0604020202020204" pitchFamily="34" charset="0"/>
              <a:cs typeface="Arial" panose="020B0604020202020204" pitchFamily="34" charset="0"/>
            </a:rPr>
            <a:t>1) Identify the Michigan Intensive Child &amp; Adolescent Service (MICAS) Array.</a:t>
          </a:r>
          <a:endParaRPr lang="en-US" sz="1800" dirty="0">
            <a:latin typeface="Arial" panose="020B0604020202020204" pitchFamily="34" charset="0"/>
            <a:cs typeface="Arial" panose="020B0604020202020204" pitchFamily="34" charset="0"/>
          </a:endParaRPr>
        </a:p>
      </dgm:t>
    </dgm:pt>
    <dgm:pt modelId="{C3BD694A-3A1F-4EA9-BDC1-42930F582B89}" type="parTrans" cxnId="{6E990DF9-D10D-494A-945A-DF6DFF7876B3}">
      <dgm:prSet/>
      <dgm:spPr/>
      <dgm:t>
        <a:bodyPr/>
        <a:lstStyle/>
        <a:p>
          <a:endParaRPr lang="en-US" sz="1800">
            <a:latin typeface="Arial" panose="020B0604020202020204" pitchFamily="34" charset="0"/>
            <a:cs typeface="Arial" panose="020B0604020202020204" pitchFamily="34" charset="0"/>
          </a:endParaRPr>
        </a:p>
      </dgm:t>
    </dgm:pt>
    <dgm:pt modelId="{B4EB76F2-3B1B-4A09-9CCF-918F63CC08BA}" type="sibTrans" cxnId="{6E990DF9-D10D-494A-945A-DF6DFF7876B3}">
      <dgm:prSet/>
      <dgm:spPr/>
      <dgm:t>
        <a:bodyPr/>
        <a:lstStyle/>
        <a:p>
          <a:endParaRPr lang="en-US" sz="1800">
            <a:latin typeface="Arial" panose="020B0604020202020204" pitchFamily="34" charset="0"/>
            <a:cs typeface="Arial" panose="020B0604020202020204" pitchFamily="34" charset="0"/>
          </a:endParaRPr>
        </a:p>
      </dgm:t>
    </dgm:pt>
    <dgm:pt modelId="{CEC00A5A-0A04-464F-AB7C-0310AC2D5E66}">
      <dgm:prSet custT="1"/>
      <dgm:spPr/>
      <dgm:t>
        <a:bodyPr/>
        <a:lstStyle/>
        <a:p>
          <a:r>
            <a:rPr lang="en-US" sz="1800" b="0" i="0" dirty="0">
              <a:latin typeface="Arial" panose="020B0604020202020204" pitchFamily="34" charset="0"/>
              <a:cs typeface="Arial" panose="020B0604020202020204" pitchFamily="34" charset="0"/>
            </a:rPr>
            <a:t>2) Identify class members to be served.</a:t>
          </a:r>
          <a:endParaRPr lang="en-US" sz="1800" dirty="0">
            <a:latin typeface="Arial" panose="020B0604020202020204" pitchFamily="34" charset="0"/>
            <a:cs typeface="Arial" panose="020B0604020202020204" pitchFamily="34" charset="0"/>
          </a:endParaRPr>
        </a:p>
      </dgm:t>
    </dgm:pt>
    <dgm:pt modelId="{32C20360-76B1-483D-B88B-3359C7ACF484}" type="parTrans" cxnId="{1758DAE1-7821-4A65-9CE1-961EA139202E}">
      <dgm:prSet/>
      <dgm:spPr/>
      <dgm:t>
        <a:bodyPr/>
        <a:lstStyle/>
        <a:p>
          <a:endParaRPr lang="en-US" sz="1800">
            <a:latin typeface="Arial" panose="020B0604020202020204" pitchFamily="34" charset="0"/>
            <a:cs typeface="Arial" panose="020B0604020202020204" pitchFamily="34" charset="0"/>
          </a:endParaRPr>
        </a:p>
      </dgm:t>
    </dgm:pt>
    <dgm:pt modelId="{511207D3-E398-4AE8-A269-0118CEB0DCDC}" type="sibTrans" cxnId="{1758DAE1-7821-4A65-9CE1-961EA139202E}">
      <dgm:prSet/>
      <dgm:spPr/>
      <dgm:t>
        <a:bodyPr/>
        <a:lstStyle/>
        <a:p>
          <a:endParaRPr lang="en-US" sz="1800">
            <a:latin typeface="Arial" panose="020B0604020202020204" pitchFamily="34" charset="0"/>
            <a:cs typeface="Arial" panose="020B0604020202020204" pitchFamily="34" charset="0"/>
          </a:endParaRPr>
        </a:p>
      </dgm:t>
    </dgm:pt>
    <dgm:pt modelId="{04273A08-7703-46E3-96FE-2C0E2ACAF22F}">
      <dgm:prSet custT="1"/>
      <dgm:spPr/>
      <dgm:t>
        <a:bodyPr/>
        <a:lstStyle/>
        <a:p>
          <a:r>
            <a:rPr lang="en-US" sz="1800" b="0" i="0" dirty="0">
              <a:latin typeface="Arial" panose="020B0604020202020204" pitchFamily="34" charset="0"/>
              <a:cs typeface="Arial" panose="020B0604020202020204" pitchFamily="34" charset="0"/>
            </a:rPr>
            <a:t>3) Establish a consistent statewide screening, assessment and referral procedure that will facilitate class members’ access to medically necessary MICAS services.</a:t>
          </a:r>
          <a:endParaRPr lang="en-US" sz="1800" dirty="0">
            <a:latin typeface="Arial" panose="020B0604020202020204" pitchFamily="34" charset="0"/>
            <a:cs typeface="Arial" panose="020B0604020202020204" pitchFamily="34" charset="0"/>
          </a:endParaRPr>
        </a:p>
      </dgm:t>
    </dgm:pt>
    <dgm:pt modelId="{3E5FF98B-3938-4BB2-B77B-607E8F0F0CCC}" type="parTrans" cxnId="{20F30F13-7440-4353-B8D3-472AFED1C818}">
      <dgm:prSet/>
      <dgm:spPr/>
      <dgm:t>
        <a:bodyPr/>
        <a:lstStyle/>
        <a:p>
          <a:endParaRPr lang="en-US" sz="1800">
            <a:latin typeface="Arial" panose="020B0604020202020204" pitchFamily="34" charset="0"/>
            <a:cs typeface="Arial" panose="020B0604020202020204" pitchFamily="34" charset="0"/>
          </a:endParaRPr>
        </a:p>
      </dgm:t>
    </dgm:pt>
    <dgm:pt modelId="{D02D0FA5-D818-4E8E-BD58-F6FEE640CB59}" type="sibTrans" cxnId="{20F30F13-7440-4353-B8D3-472AFED1C818}">
      <dgm:prSet/>
      <dgm:spPr/>
      <dgm:t>
        <a:bodyPr/>
        <a:lstStyle/>
        <a:p>
          <a:endParaRPr lang="en-US" sz="1800">
            <a:latin typeface="Arial" panose="020B0604020202020204" pitchFamily="34" charset="0"/>
            <a:cs typeface="Arial" panose="020B0604020202020204" pitchFamily="34" charset="0"/>
          </a:endParaRPr>
        </a:p>
      </dgm:t>
    </dgm:pt>
    <dgm:pt modelId="{AE7F7D57-DF4C-45AB-B37E-F19230302D3A}">
      <dgm:prSet custT="1"/>
      <dgm:spPr/>
      <dgm:t>
        <a:bodyPr/>
        <a:lstStyle/>
        <a:p>
          <a:r>
            <a:rPr lang="en-US" sz="1800" b="0" i="0" dirty="0">
              <a:latin typeface="Arial" panose="020B0604020202020204" pitchFamily="34" charset="0"/>
              <a:cs typeface="Arial" panose="020B0604020202020204" pitchFamily="34" charset="0"/>
            </a:rPr>
            <a:t>4) Establish the foundation for the timely, statewide provision of medically necessary MICAS services to class members to minimize out-of-home placements.</a:t>
          </a:r>
          <a:endParaRPr lang="en-US" sz="1800" dirty="0">
            <a:latin typeface="Arial" panose="020B0604020202020204" pitchFamily="34" charset="0"/>
            <a:cs typeface="Arial" panose="020B0604020202020204" pitchFamily="34" charset="0"/>
          </a:endParaRPr>
        </a:p>
      </dgm:t>
    </dgm:pt>
    <dgm:pt modelId="{3420FA74-1D85-4C02-8510-1568422341F0}" type="parTrans" cxnId="{5F2D8116-7429-432C-B998-8099BFF43B43}">
      <dgm:prSet/>
      <dgm:spPr/>
      <dgm:t>
        <a:bodyPr/>
        <a:lstStyle/>
        <a:p>
          <a:endParaRPr lang="en-US" sz="1800">
            <a:latin typeface="Arial" panose="020B0604020202020204" pitchFamily="34" charset="0"/>
            <a:cs typeface="Arial" panose="020B0604020202020204" pitchFamily="34" charset="0"/>
          </a:endParaRPr>
        </a:p>
      </dgm:t>
    </dgm:pt>
    <dgm:pt modelId="{372F5111-4627-45D3-8FE2-928868BBDB09}" type="sibTrans" cxnId="{5F2D8116-7429-432C-B998-8099BFF43B43}">
      <dgm:prSet/>
      <dgm:spPr/>
      <dgm:t>
        <a:bodyPr/>
        <a:lstStyle/>
        <a:p>
          <a:endParaRPr lang="en-US" sz="1800">
            <a:latin typeface="Arial" panose="020B0604020202020204" pitchFamily="34" charset="0"/>
            <a:cs typeface="Arial" panose="020B0604020202020204" pitchFamily="34" charset="0"/>
          </a:endParaRPr>
        </a:p>
      </dgm:t>
    </dgm:pt>
    <dgm:pt modelId="{72B7DB32-7DE7-40E3-9B68-1FC018454B60}">
      <dgm:prSet custT="1"/>
      <dgm:spPr/>
      <dgm:t>
        <a:bodyPr/>
        <a:lstStyle/>
        <a:p>
          <a:r>
            <a:rPr lang="en-US" sz="1800" b="0" i="0" dirty="0">
              <a:latin typeface="Arial" panose="020B0604020202020204" pitchFamily="34" charset="0"/>
              <a:cs typeface="Arial" panose="020B0604020202020204" pitchFamily="34" charset="0"/>
            </a:rPr>
            <a:t>5) Identify and develop quality management tools and measures designed to monitor and improve quality of care and to provide transparency to families, children, providers, advocacy organizations and other stakeholders with interest in the provision of MICAS services.</a:t>
          </a:r>
          <a:endParaRPr lang="en-US" sz="1800" dirty="0">
            <a:latin typeface="Arial" panose="020B0604020202020204" pitchFamily="34" charset="0"/>
            <a:cs typeface="Arial" panose="020B0604020202020204" pitchFamily="34" charset="0"/>
          </a:endParaRPr>
        </a:p>
      </dgm:t>
    </dgm:pt>
    <dgm:pt modelId="{16D32D57-152A-4DB6-A250-C896EE93B1C1}" type="parTrans" cxnId="{669FCFB8-82CE-4C4F-ADB7-F43AA96F37D6}">
      <dgm:prSet/>
      <dgm:spPr/>
      <dgm:t>
        <a:bodyPr/>
        <a:lstStyle/>
        <a:p>
          <a:endParaRPr lang="en-US" sz="1800">
            <a:latin typeface="Arial" panose="020B0604020202020204" pitchFamily="34" charset="0"/>
            <a:cs typeface="Arial" panose="020B0604020202020204" pitchFamily="34" charset="0"/>
          </a:endParaRPr>
        </a:p>
      </dgm:t>
    </dgm:pt>
    <dgm:pt modelId="{7D30BED6-5F98-4979-8D20-85CA54D28373}" type="sibTrans" cxnId="{669FCFB8-82CE-4C4F-ADB7-F43AA96F37D6}">
      <dgm:prSet/>
      <dgm:spPr/>
      <dgm:t>
        <a:bodyPr/>
        <a:lstStyle/>
        <a:p>
          <a:endParaRPr lang="en-US" sz="1800">
            <a:latin typeface="Arial" panose="020B0604020202020204" pitchFamily="34" charset="0"/>
            <a:cs typeface="Arial" panose="020B0604020202020204" pitchFamily="34" charset="0"/>
          </a:endParaRPr>
        </a:p>
      </dgm:t>
    </dgm:pt>
    <dgm:pt modelId="{9BCE7F9F-2BBD-4B1E-BA4D-A258E5B45844}" type="pres">
      <dgm:prSet presAssocID="{2DF49B91-907C-4EB4-B925-88BD5237AA1D}" presName="vert0" presStyleCnt="0">
        <dgm:presLayoutVars>
          <dgm:dir/>
          <dgm:animOne val="branch"/>
          <dgm:animLvl val="lvl"/>
        </dgm:presLayoutVars>
      </dgm:prSet>
      <dgm:spPr/>
    </dgm:pt>
    <dgm:pt modelId="{3FAAD128-1D4C-403C-8087-AE07D3473DDB}" type="pres">
      <dgm:prSet presAssocID="{FD0F7DD7-A637-4012-BBF5-2D5FCBAA6CF1}" presName="thickLine" presStyleLbl="alignNode1" presStyleIdx="0" presStyleCnt="5"/>
      <dgm:spPr/>
    </dgm:pt>
    <dgm:pt modelId="{2B7ECB1E-C8C3-4AB3-941B-B37B0E272168}" type="pres">
      <dgm:prSet presAssocID="{FD0F7DD7-A637-4012-BBF5-2D5FCBAA6CF1}" presName="horz1" presStyleCnt="0"/>
      <dgm:spPr/>
    </dgm:pt>
    <dgm:pt modelId="{FE843F33-6329-4507-BC3D-C11A0FC20E30}" type="pres">
      <dgm:prSet presAssocID="{FD0F7DD7-A637-4012-BBF5-2D5FCBAA6CF1}" presName="tx1" presStyleLbl="revTx" presStyleIdx="0" presStyleCnt="5" custScaleY="58319"/>
      <dgm:spPr/>
    </dgm:pt>
    <dgm:pt modelId="{D11E9076-F42A-4C06-A6A8-C700C8BDF231}" type="pres">
      <dgm:prSet presAssocID="{FD0F7DD7-A637-4012-BBF5-2D5FCBAA6CF1}" presName="vert1" presStyleCnt="0"/>
      <dgm:spPr/>
    </dgm:pt>
    <dgm:pt modelId="{FA75F802-D05D-4B08-B9AC-8E969610CCB5}" type="pres">
      <dgm:prSet presAssocID="{CEC00A5A-0A04-464F-AB7C-0310AC2D5E66}" presName="thickLine" presStyleLbl="alignNode1" presStyleIdx="1" presStyleCnt="5"/>
      <dgm:spPr/>
    </dgm:pt>
    <dgm:pt modelId="{D8A369B8-BEDA-4FFD-B2C7-A206D27AE03F}" type="pres">
      <dgm:prSet presAssocID="{CEC00A5A-0A04-464F-AB7C-0310AC2D5E66}" presName="horz1" presStyleCnt="0"/>
      <dgm:spPr/>
    </dgm:pt>
    <dgm:pt modelId="{9942E8D5-CBEE-405A-BDCB-53E97961E40E}" type="pres">
      <dgm:prSet presAssocID="{CEC00A5A-0A04-464F-AB7C-0310AC2D5E66}" presName="tx1" presStyleLbl="revTx" presStyleIdx="1" presStyleCnt="5" custScaleY="69764"/>
      <dgm:spPr/>
    </dgm:pt>
    <dgm:pt modelId="{F08D6988-AE20-4A14-8002-3B4A2ED9BEFE}" type="pres">
      <dgm:prSet presAssocID="{CEC00A5A-0A04-464F-AB7C-0310AC2D5E66}" presName="vert1" presStyleCnt="0"/>
      <dgm:spPr/>
    </dgm:pt>
    <dgm:pt modelId="{CBE2BA6F-1FC7-44BE-9126-1472EA49137A}" type="pres">
      <dgm:prSet presAssocID="{04273A08-7703-46E3-96FE-2C0E2ACAF22F}" presName="thickLine" presStyleLbl="alignNode1" presStyleIdx="2" presStyleCnt="5"/>
      <dgm:spPr/>
    </dgm:pt>
    <dgm:pt modelId="{726C9AE7-DE3C-4DDD-8C87-CACD767FFC81}" type="pres">
      <dgm:prSet presAssocID="{04273A08-7703-46E3-96FE-2C0E2ACAF22F}" presName="horz1" presStyleCnt="0"/>
      <dgm:spPr/>
    </dgm:pt>
    <dgm:pt modelId="{E1819C9E-64A6-4C2F-985E-0B17C4DCF3A7}" type="pres">
      <dgm:prSet presAssocID="{04273A08-7703-46E3-96FE-2C0E2ACAF22F}" presName="tx1" presStyleLbl="revTx" presStyleIdx="2" presStyleCnt="5" custScaleY="77741"/>
      <dgm:spPr/>
    </dgm:pt>
    <dgm:pt modelId="{7F58F9ED-89E6-4607-9544-3E0E11964705}" type="pres">
      <dgm:prSet presAssocID="{04273A08-7703-46E3-96FE-2C0E2ACAF22F}" presName="vert1" presStyleCnt="0"/>
      <dgm:spPr/>
    </dgm:pt>
    <dgm:pt modelId="{09830059-1298-4630-98ED-2E87CEDDDD0C}" type="pres">
      <dgm:prSet presAssocID="{AE7F7D57-DF4C-45AB-B37E-F19230302D3A}" presName="thickLine" presStyleLbl="alignNode1" presStyleIdx="3" presStyleCnt="5"/>
      <dgm:spPr/>
    </dgm:pt>
    <dgm:pt modelId="{3A4DC2F7-EC7F-4FC3-A0E0-BF6405BA215C}" type="pres">
      <dgm:prSet presAssocID="{AE7F7D57-DF4C-45AB-B37E-F19230302D3A}" presName="horz1" presStyleCnt="0"/>
      <dgm:spPr/>
    </dgm:pt>
    <dgm:pt modelId="{CDE984FF-0160-4FF6-B739-EC5743C86E0B}" type="pres">
      <dgm:prSet presAssocID="{AE7F7D57-DF4C-45AB-B37E-F19230302D3A}" presName="tx1" presStyleLbl="revTx" presStyleIdx="3" presStyleCnt="5" custScaleY="73955"/>
      <dgm:spPr/>
    </dgm:pt>
    <dgm:pt modelId="{20C7C0F2-B8DC-4A21-A8FD-D9F54411B304}" type="pres">
      <dgm:prSet presAssocID="{AE7F7D57-DF4C-45AB-B37E-F19230302D3A}" presName="vert1" presStyleCnt="0"/>
      <dgm:spPr/>
    </dgm:pt>
    <dgm:pt modelId="{9FCCFAD7-B773-40E1-A145-2A3AD650900C}" type="pres">
      <dgm:prSet presAssocID="{72B7DB32-7DE7-40E3-9B68-1FC018454B60}" presName="thickLine" presStyleLbl="alignNode1" presStyleIdx="4" presStyleCnt="5"/>
      <dgm:spPr/>
    </dgm:pt>
    <dgm:pt modelId="{1970B4A3-A0B9-4040-AA0F-DB6CF70FCFA5}" type="pres">
      <dgm:prSet presAssocID="{72B7DB32-7DE7-40E3-9B68-1FC018454B60}" presName="horz1" presStyleCnt="0"/>
      <dgm:spPr/>
    </dgm:pt>
    <dgm:pt modelId="{58BFAA54-0F9D-410E-81F5-944F6436963D}" type="pres">
      <dgm:prSet presAssocID="{72B7DB32-7DE7-40E3-9B68-1FC018454B60}" presName="tx1" presStyleLbl="revTx" presStyleIdx="4" presStyleCnt="5"/>
      <dgm:spPr/>
    </dgm:pt>
    <dgm:pt modelId="{FA2F13DD-7601-497D-B415-730E6C861E9E}" type="pres">
      <dgm:prSet presAssocID="{72B7DB32-7DE7-40E3-9B68-1FC018454B60}" presName="vert1" presStyleCnt="0"/>
      <dgm:spPr/>
    </dgm:pt>
  </dgm:ptLst>
  <dgm:cxnLst>
    <dgm:cxn modelId="{20F30F13-7440-4353-B8D3-472AFED1C818}" srcId="{2DF49B91-907C-4EB4-B925-88BD5237AA1D}" destId="{04273A08-7703-46E3-96FE-2C0E2ACAF22F}" srcOrd="2" destOrd="0" parTransId="{3E5FF98B-3938-4BB2-B77B-607E8F0F0CCC}" sibTransId="{D02D0FA5-D818-4E8E-BD58-F6FEE640CB59}"/>
    <dgm:cxn modelId="{075D8414-F620-4C97-A492-49080741F9B7}" type="presOf" srcId="{CEC00A5A-0A04-464F-AB7C-0310AC2D5E66}" destId="{9942E8D5-CBEE-405A-BDCB-53E97961E40E}" srcOrd="0" destOrd="0" presId="urn:microsoft.com/office/officeart/2008/layout/LinedList"/>
    <dgm:cxn modelId="{5F2D8116-7429-432C-B998-8099BFF43B43}" srcId="{2DF49B91-907C-4EB4-B925-88BD5237AA1D}" destId="{AE7F7D57-DF4C-45AB-B37E-F19230302D3A}" srcOrd="3" destOrd="0" parTransId="{3420FA74-1D85-4C02-8510-1568422341F0}" sibTransId="{372F5111-4627-45D3-8FE2-928868BBDB09}"/>
    <dgm:cxn modelId="{E958FE19-81FA-42F8-835E-C408EFBC8B64}" type="presOf" srcId="{72B7DB32-7DE7-40E3-9B68-1FC018454B60}" destId="{58BFAA54-0F9D-410E-81F5-944F6436963D}" srcOrd="0" destOrd="0" presId="urn:microsoft.com/office/officeart/2008/layout/LinedList"/>
    <dgm:cxn modelId="{A84623A5-21F7-4995-A774-52F5A203DB3E}" type="presOf" srcId="{2DF49B91-907C-4EB4-B925-88BD5237AA1D}" destId="{9BCE7F9F-2BBD-4B1E-BA4D-A258E5B45844}" srcOrd="0" destOrd="0" presId="urn:microsoft.com/office/officeart/2008/layout/LinedList"/>
    <dgm:cxn modelId="{669FCFB8-82CE-4C4F-ADB7-F43AA96F37D6}" srcId="{2DF49B91-907C-4EB4-B925-88BD5237AA1D}" destId="{72B7DB32-7DE7-40E3-9B68-1FC018454B60}" srcOrd="4" destOrd="0" parTransId="{16D32D57-152A-4DB6-A250-C896EE93B1C1}" sibTransId="{7D30BED6-5F98-4979-8D20-85CA54D28373}"/>
    <dgm:cxn modelId="{DAE3C5C2-CA8F-4581-9496-E9F42294B0AD}" type="presOf" srcId="{AE7F7D57-DF4C-45AB-B37E-F19230302D3A}" destId="{CDE984FF-0160-4FF6-B739-EC5743C86E0B}" srcOrd="0" destOrd="0" presId="urn:microsoft.com/office/officeart/2008/layout/LinedList"/>
    <dgm:cxn modelId="{27096AC6-E9A6-47A7-8292-1A17FDB293B8}" type="presOf" srcId="{FD0F7DD7-A637-4012-BBF5-2D5FCBAA6CF1}" destId="{FE843F33-6329-4507-BC3D-C11A0FC20E30}" srcOrd="0" destOrd="0" presId="urn:microsoft.com/office/officeart/2008/layout/LinedList"/>
    <dgm:cxn modelId="{197455CD-97D5-4DB5-9F4C-FF8EDFC21273}" type="presOf" srcId="{04273A08-7703-46E3-96FE-2C0E2ACAF22F}" destId="{E1819C9E-64A6-4C2F-985E-0B17C4DCF3A7}" srcOrd="0" destOrd="0" presId="urn:microsoft.com/office/officeart/2008/layout/LinedList"/>
    <dgm:cxn modelId="{1758DAE1-7821-4A65-9CE1-961EA139202E}" srcId="{2DF49B91-907C-4EB4-B925-88BD5237AA1D}" destId="{CEC00A5A-0A04-464F-AB7C-0310AC2D5E66}" srcOrd="1" destOrd="0" parTransId="{32C20360-76B1-483D-B88B-3359C7ACF484}" sibTransId="{511207D3-E398-4AE8-A269-0118CEB0DCDC}"/>
    <dgm:cxn modelId="{6E990DF9-D10D-494A-945A-DF6DFF7876B3}" srcId="{2DF49B91-907C-4EB4-B925-88BD5237AA1D}" destId="{FD0F7DD7-A637-4012-BBF5-2D5FCBAA6CF1}" srcOrd="0" destOrd="0" parTransId="{C3BD694A-3A1F-4EA9-BDC1-42930F582B89}" sibTransId="{B4EB76F2-3B1B-4A09-9CCF-918F63CC08BA}"/>
    <dgm:cxn modelId="{88A98A56-0DEB-4AAC-974E-273D1559F2F4}" type="presParOf" srcId="{9BCE7F9F-2BBD-4B1E-BA4D-A258E5B45844}" destId="{3FAAD128-1D4C-403C-8087-AE07D3473DDB}" srcOrd="0" destOrd="0" presId="urn:microsoft.com/office/officeart/2008/layout/LinedList"/>
    <dgm:cxn modelId="{842705A6-FB98-4EF6-9D51-E8B7A5994897}" type="presParOf" srcId="{9BCE7F9F-2BBD-4B1E-BA4D-A258E5B45844}" destId="{2B7ECB1E-C8C3-4AB3-941B-B37B0E272168}" srcOrd="1" destOrd="0" presId="urn:microsoft.com/office/officeart/2008/layout/LinedList"/>
    <dgm:cxn modelId="{B94FBB5F-A8C6-40BA-A14F-307D1559BFB4}" type="presParOf" srcId="{2B7ECB1E-C8C3-4AB3-941B-B37B0E272168}" destId="{FE843F33-6329-4507-BC3D-C11A0FC20E30}" srcOrd="0" destOrd="0" presId="urn:microsoft.com/office/officeart/2008/layout/LinedList"/>
    <dgm:cxn modelId="{3C2F2FFB-0FD9-4006-94F5-F4DD16F33F31}" type="presParOf" srcId="{2B7ECB1E-C8C3-4AB3-941B-B37B0E272168}" destId="{D11E9076-F42A-4C06-A6A8-C700C8BDF231}" srcOrd="1" destOrd="0" presId="urn:microsoft.com/office/officeart/2008/layout/LinedList"/>
    <dgm:cxn modelId="{6FC1CA57-3746-4898-8BF2-B56D89F52AB0}" type="presParOf" srcId="{9BCE7F9F-2BBD-4B1E-BA4D-A258E5B45844}" destId="{FA75F802-D05D-4B08-B9AC-8E969610CCB5}" srcOrd="2" destOrd="0" presId="urn:microsoft.com/office/officeart/2008/layout/LinedList"/>
    <dgm:cxn modelId="{B8EA92E6-FC65-4EA4-BFA1-7D6E58DD9A63}" type="presParOf" srcId="{9BCE7F9F-2BBD-4B1E-BA4D-A258E5B45844}" destId="{D8A369B8-BEDA-4FFD-B2C7-A206D27AE03F}" srcOrd="3" destOrd="0" presId="urn:microsoft.com/office/officeart/2008/layout/LinedList"/>
    <dgm:cxn modelId="{E86F0B42-DD59-4B89-9B01-E0D89D7560CD}" type="presParOf" srcId="{D8A369B8-BEDA-4FFD-B2C7-A206D27AE03F}" destId="{9942E8D5-CBEE-405A-BDCB-53E97961E40E}" srcOrd="0" destOrd="0" presId="urn:microsoft.com/office/officeart/2008/layout/LinedList"/>
    <dgm:cxn modelId="{ADFAEE42-D259-4605-900C-72B02E7F56FA}" type="presParOf" srcId="{D8A369B8-BEDA-4FFD-B2C7-A206D27AE03F}" destId="{F08D6988-AE20-4A14-8002-3B4A2ED9BEFE}" srcOrd="1" destOrd="0" presId="urn:microsoft.com/office/officeart/2008/layout/LinedList"/>
    <dgm:cxn modelId="{3BB8328E-26D7-4EA1-959B-6713C0247A68}" type="presParOf" srcId="{9BCE7F9F-2BBD-4B1E-BA4D-A258E5B45844}" destId="{CBE2BA6F-1FC7-44BE-9126-1472EA49137A}" srcOrd="4" destOrd="0" presId="urn:microsoft.com/office/officeart/2008/layout/LinedList"/>
    <dgm:cxn modelId="{06678943-4503-43A0-9F3E-5B001FA5EA6D}" type="presParOf" srcId="{9BCE7F9F-2BBD-4B1E-BA4D-A258E5B45844}" destId="{726C9AE7-DE3C-4DDD-8C87-CACD767FFC81}" srcOrd="5" destOrd="0" presId="urn:microsoft.com/office/officeart/2008/layout/LinedList"/>
    <dgm:cxn modelId="{C08CA594-9AD7-417C-AC55-820041A2D938}" type="presParOf" srcId="{726C9AE7-DE3C-4DDD-8C87-CACD767FFC81}" destId="{E1819C9E-64A6-4C2F-985E-0B17C4DCF3A7}" srcOrd="0" destOrd="0" presId="urn:microsoft.com/office/officeart/2008/layout/LinedList"/>
    <dgm:cxn modelId="{7A32E0CA-B6C8-461C-8C7C-1EEBD4C7CD4E}" type="presParOf" srcId="{726C9AE7-DE3C-4DDD-8C87-CACD767FFC81}" destId="{7F58F9ED-89E6-4607-9544-3E0E11964705}" srcOrd="1" destOrd="0" presId="urn:microsoft.com/office/officeart/2008/layout/LinedList"/>
    <dgm:cxn modelId="{8A0594B2-445C-4D18-B6B0-55127D261471}" type="presParOf" srcId="{9BCE7F9F-2BBD-4B1E-BA4D-A258E5B45844}" destId="{09830059-1298-4630-98ED-2E87CEDDDD0C}" srcOrd="6" destOrd="0" presId="urn:microsoft.com/office/officeart/2008/layout/LinedList"/>
    <dgm:cxn modelId="{4FADAC22-7C99-4B50-92A4-6F2CF0B59CF6}" type="presParOf" srcId="{9BCE7F9F-2BBD-4B1E-BA4D-A258E5B45844}" destId="{3A4DC2F7-EC7F-4FC3-A0E0-BF6405BA215C}" srcOrd="7" destOrd="0" presId="urn:microsoft.com/office/officeart/2008/layout/LinedList"/>
    <dgm:cxn modelId="{8F4A2CBE-12D7-48DB-A7BC-4486396DD29A}" type="presParOf" srcId="{3A4DC2F7-EC7F-4FC3-A0E0-BF6405BA215C}" destId="{CDE984FF-0160-4FF6-B739-EC5743C86E0B}" srcOrd="0" destOrd="0" presId="urn:microsoft.com/office/officeart/2008/layout/LinedList"/>
    <dgm:cxn modelId="{92271594-CA4E-4AA1-B63E-FDF9CA6685A6}" type="presParOf" srcId="{3A4DC2F7-EC7F-4FC3-A0E0-BF6405BA215C}" destId="{20C7C0F2-B8DC-4A21-A8FD-D9F54411B304}" srcOrd="1" destOrd="0" presId="urn:microsoft.com/office/officeart/2008/layout/LinedList"/>
    <dgm:cxn modelId="{C16237B3-068C-45FB-9B01-85944154CBB0}" type="presParOf" srcId="{9BCE7F9F-2BBD-4B1E-BA4D-A258E5B45844}" destId="{9FCCFAD7-B773-40E1-A145-2A3AD650900C}" srcOrd="8" destOrd="0" presId="urn:microsoft.com/office/officeart/2008/layout/LinedList"/>
    <dgm:cxn modelId="{BEDB0B89-65D4-4757-A49D-7C5D09CAEDB1}" type="presParOf" srcId="{9BCE7F9F-2BBD-4B1E-BA4D-A258E5B45844}" destId="{1970B4A3-A0B9-4040-AA0F-DB6CF70FCFA5}" srcOrd="9" destOrd="0" presId="urn:microsoft.com/office/officeart/2008/layout/LinedList"/>
    <dgm:cxn modelId="{EA237777-0071-4101-B1EA-F47F6E896156}" type="presParOf" srcId="{1970B4A3-A0B9-4040-AA0F-DB6CF70FCFA5}" destId="{58BFAA54-0F9D-410E-81F5-944F6436963D}" srcOrd="0" destOrd="0" presId="urn:microsoft.com/office/officeart/2008/layout/LinedList"/>
    <dgm:cxn modelId="{9E106042-C333-4584-8173-9F22A6F16FB6}" type="presParOf" srcId="{1970B4A3-A0B9-4040-AA0F-DB6CF70FCFA5}" destId="{FA2F13DD-7601-497D-B415-730E6C861E9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166287-6EFC-4182-A32E-FDE575E62686}">
      <dsp:nvSpPr>
        <dsp:cNvPr id="0" name=""/>
        <dsp:cNvSpPr/>
      </dsp:nvSpPr>
      <dsp:spPr>
        <a:xfrm>
          <a:off x="3292" y="114375"/>
          <a:ext cx="2612075" cy="2295183"/>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182880" rIns="68580" bIns="68580" numCol="1" spcCol="1270" anchor="t"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April 3</a:t>
          </a:r>
        </a:p>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Preliminary approval granted by court.</a:t>
          </a:r>
        </a:p>
      </dsp:txBody>
      <dsp:txXfrm>
        <a:off x="3292" y="114375"/>
        <a:ext cx="2612075" cy="2295183"/>
      </dsp:txXfrm>
    </dsp:sp>
    <dsp:sp modelId="{36444055-1819-4D46-8A20-313249973002}">
      <dsp:nvSpPr>
        <dsp:cNvPr id="0" name=""/>
        <dsp:cNvSpPr/>
      </dsp:nvSpPr>
      <dsp:spPr>
        <a:xfrm>
          <a:off x="2876575" y="114297"/>
          <a:ext cx="2612075" cy="2295340"/>
        </a:xfrm>
        <a:prstGeom prst="rect">
          <a:avLst/>
        </a:prstGeom>
        <a:solidFill>
          <a:schemeClr val="accent5">
            <a:hueOff val="-2025358"/>
            <a:satOff val="-138"/>
            <a:lumOff val="32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Week of April 14</a:t>
          </a:r>
        </a:p>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Required notices sent to Prepaid Inpatient Health Plans (PIHPs), Community Mental Health Services Programs (CMHSPs), Tribes, other partners.</a:t>
          </a:r>
        </a:p>
      </dsp:txBody>
      <dsp:txXfrm>
        <a:off x="2876575" y="114297"/>
        <a:ext cx="2612075" cy="2295340"/>
      </dsp:txXfrm>
    </dsp:sp>
    <dsp:sp modelId="{67FDAEEF-C027-43A5-AF28-5603CA075C30}">
      <dsp:nvSpPr>
        <dsp:cNvPr id="0" name=""/>
        <dsp:cNvSpPr/>
      </dsp:nvSpPr>
      <dsp:spPr>
        <a:xfrm>
          <a:off x="5749858" y="114109"/>
          <a:ext cx="2612075" cy="2295716"/>
        </a:xfrm>
        <a:prstGeom prst="rect">
          <a:avLst/>
        </a:prstGeom>
        <a:solidFill>
          <a:schemeClr val="accent5">
            <a:hueOff val="-4050717"/>
            <a:satOff val="-275"/>
            <a:lumOff val="65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182880" rIns="68580" bIns="68580" numCol="1" spcCol="1270" anchor="t"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August 27</a:t>
          </a:r>
        </a:p>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Hearing for final approval. Verbal approval granted by court.</a:t>
          </a:r>
        </a:p>
      </dsp:txBody>
      <dsp:txXfrm>
        <a:off x="5749858" y="114109"/>
        <a:ext cx="2612075" cy="2295716"/>
      </dsp:txXfrm>
    </dsp:sp>
    <dsp:sp modelId="{5FF4DCB1-F229-429E-B215-8976AA0A4D10}">
      <dsp:nvSpPr>
        <dsp:cNvPr id="0" name=""/>
        <dsp:cNvSpPr/>
      </dsp:nvSpPr>
      <dsp:spPr>
        <a:xfrm>
          <a:off x="8623141" y="104588"/>
          <a:ext cx="2612075" cy="2314758"/>
        </a:xfrm>
        <a:prstGeom prst="rect">
          <a:avLst/>
        </a:prstGeom>
        <a:solidFill>
          <a:schemeClr val="accent5">
            <a:hueOff val="-6076075"/>
            <a:satOff val="-413"/>
            <a:lumOff val="98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182880" rIns="68580" bIns="68580" numCol="1" spcCol="1270" anchor="t"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August 28</a:t>
          </a:r>
        </a:p>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Final court approval granted in writing.</a:t>
          </a:r>
        </a:p>
      </dsp:txBody>
      <dsp:txXfrm>
        <a:off x="8623141" y="104588"/>
        <a:ext cx="2612075" cy="2314758"/>
      </dsp:txXfrm>
    </dsp:sp>
    <dsp:sp modelId="{2BF7568F-4A69-4DC9-8B7B-4B7BA4C10A4E}">
      <dsp:nvSpPr>
        <dsp:cNvPr id="0" name=""/>
        <dsp:cNvSpPr/>
      </dsp:nvSpPr>
      <dsp:spPr>
        <a:xfrm>
          <a:off x="1439934" y="2680554"/>
          <a:ext cx="2612075" cy="2120232"/>
        </a:xfrm>
        <a:prstGeom prst="rect">
          <a:avLst/>
        </a:prstGeom>
        <a:solidFill>
          <a:schemeClr val="accent5">
            <a:hueOff val="-8101434"/>
            <a:satOff val="-551"/>
            <a:lumOff val="130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182880" rIns="68580" bIns="68580" numCol="1" spcCol="1270" anchor="t"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August 28, 2026</a:t>
          </a:r>
        </a:p>
        <a:p>
          <a:pPr marL="0" lvl="0" indent="0" algn="ctr" defTabSz="800100">
            <a:lnSpc>
              <a:spcPct val="90000"/>
            </a:lnSpc>
            <a:spcBef>
              <a:spcPct val="0"/>
            </a:spcBef>
            <a:spcAft>
              <a:spcPct val="35000"/>
            </a:spcAft>
            <a:buNone/>
          </a:pPr>
          <a:r>
            <a:rPr lang="en-US" sz="1800" b="0" kern="1200" dirty="0">
              <a:latin typeface="Arial" panose="020B0604020202020204" pitchFamily="34" charset="0"/>
              <a:cs typeface="Arial" panose="020B0604020202020204" pitchFamily="34" charset="0"/>
            </a:rPr>
            <a:t>Comprehensive Implementation Plan due. </a:t>
          </a:r>
        </a:p>
      </dsp:txBody>
      <dsp:txXfrm>
        <a:off x="1439934" y="2680554"/>
        <a:ext cx="2612075" cy="2120232"/>
      </dsp:txXfrm>
    </dsp:sp>
    <dsp:sp modelId="{7CDDCB2B-4E64-4C64-A10D-E89D54A0E7C2}">
      <dsp:nvSpPr>
        <dsp:cNvPr id="0" name=""/>
        <dsp:cNvSpPr/>
      </dsp:nvSpPr>
      <dsp:spPr>
        <a:xfrm>
          <a:off x="4313217" y="2699604"/>
          <a:ext cx="2612075" cy="2082132"/>
        </a:xfrm>
        <a:prstGeom prst="rect">
          <a:avLst/>
        </a:prstGeom>
        <a:solidFill>
          <a:schemeClr val="accent5">
            <a:hueOff val="-10126791"/>
            <a:satOff val="-688"/>
            <a:lumOff val="163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182880" rIns="68580" bIns="68580" numCol="1" spcCol="1270" anchor="t"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August 28, 2027 &amp; August 28, 2028</a:t>
          </a:r>
        </a:p>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Annual Progress Report due to Plaintiff’s Counsel.</a:t>
          </a:r>
        </a:p>
      </dsp:txBody>
      <dsp:txXfrm>
        <a:off x="4313217" y="2699604"/>
        <a:ext cx="2612075" cy="2082132"/>
      </dsp:txXfrm>
    </dsp:sp>
    <dsp:sp modelId="{BB16EECD-CF21-445C-B1E0-9D8429A7F457}">
      <dsp:nvSpPr>
        <dsp:cNvPr id="0" name=""/>
        <dsp:cNvSpPr/>
      </dsp:nvSpPr>
      <dsp:spPr>
        <a:xfrm>
          <a:off x="7186500" y="2680554"/>
          <a:ext cx="2612075" cy="2120232"/>
        </a:xfrm>
        <a:prstGeom prst="rect">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182880" rIns="68580" bIns="68580" numCol="1" spcCol="1270" anchor="t"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December 31, 2029</a:t>
          </a:r>
        </a:p>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All exit criteria must be met.</a:t>
          </a:r>
        </a:p>
      </dsp:txBody>
      <dsp:txXfrm>
        <a:off x="7186500" y="2680554"/>
        <a:ext cx="2612075" cy="21202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AAD128-1D4C-403C-8087-AE07D3473DDB}">
      <dsp:nvSpPr>
        <dsp:cNvPr id="0" name=""/>
        <dsp:cNvSpPr/>
      </dsp:nvSpPr>
      <dsp:spPr>
        <a:xfrm>
          <a:off x="0" y="1009"/>
          <a:ext cx="1086143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843F33-6329-4507-BC3D-C11A0FC20E30}">
      <dsp:nvSpPr>
        <dsp:cNvPr id="0" name=""/>
        <dsp:cNvSpPr/>
      </dsp:nvSpPr>
      <dsp:spPr>
        <a:xfrm>
          <a:off x="0" y="1009"/>
          <a:ext cx="10861431" cy="640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0" i="0" kern="1200" dirty="0">
              <a:latin typeface="Arial" panose="020B0604020202020204" pitchFamily="34" charset="0"/>
              <a:cs typeface="Arial" panose="020B0604020202020204" pitchFamily="34" charset="0"/>
            </a:rPr>
            <a:t>1) Identify the Michigan Intensive Child &amp; Adolescent Service (MICAS) Array.</a:t>
          </a:r>
          <a:endParaRPr lang="en-US" sz="1800" kern="1200" dirty="0">
            <a:latin typeface="Arial" panose="020B0604020202020204" pitchFamily="34" charset="0"/>
            <a:cs typeface="Arial" panose="020B0604020202020204" pitchFamily="34" charset="0"/>
          </a:endParaRPr>
        </a:p>
      </dsp:txBody>
      <dsp:txXfrm>
        <a:off x="0" y="1009"/>
        <a:ext cx="10861431" cy="640267"/>
      </dsp:txXfrm>
    </dsp:sp>
    <dsp:sp modelId="{FA75F802-D05D-4B08-B9AC-8E969610CCB5}">
      <dsp:nvSpPr>
        <dsp:cNvPr id="0" name=""/>
        <dsp:cNvSpPr/>
      </dsp:nvSpPr>
      <dsp:spPr>
        <a:xfrm>
          <a:off x="0" y="641276"/>
          <a:ext cx="1086143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42E8D5-CBEE-405A-BDCB-53E97961E40E}">
      <dsp:nvSpPr>
        <dsp:cNvPr id="0" name=""/>
        <dsp:cNvSpPr/>
      </dsp:nvSpPr>
      <dsp:spPr>
        <a:xfrm>
          <a:off x="0" y="641276"/>
          <a:ext cx="10861431" cy="7659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0" i="0" kern="1200" dirty="0">
              <a:latin typeface="Arial" panose="020B0604020202020204" pitchFamily="34" charset="0"/>
              <a:cs typeface="Arial" panose="020B0604020202020204" pitchFamily="34" charset="0"/>
            </a:rPr>
            <a:t>2) Identify class members to be served.</a:t>
          </a:r>
          <a:endParaRPr lang="en-US" sz="1800" kern="1200" dirty="0">
            <a:latin typeface="Arial" panose="020B0604020202020204" pitchFamily="34" charset="0"/>
            <a:cs typeface="Arial" panose="020B0604020202020204" pitchFamily="34" charset="0"/>
          </a:endParaRPr>
        </a:p>
      </dsp:txBody>
      <dsp:txXfrm>
        <a:off x="0" y="641276"/>
        <a:ext cx="10861431" cy="765918"/>
      </dsp:txXfrm>
    </dsp:sp>
    <dsp:sp modelId="{CBE2BA6F-1FC7-44BE-9126-1472EA49137A}">
      <dsp:nvSpPr>
        <dsp:cNvPr id="0" name=""/>
        <dsp:cNvSpPr/>
      </dsp:nvSpPr>
      <dsp:spPr>
        <a:xfrm>
          <a:off x="0" y="1407195"/>
          <a:ext cx="1086143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819C9E-64A6-4C2F-985E-0B17C4DCF3A7}">
      <dsp:nvSpPr>
        <dsp:cNvPr id="0" name=""/>
        <dsp:cNvSpPr/>
      </dsp:nvSpPr>
      <dsp:spPr>
        <a:xfrm>
          <a:off x="0" y="1407195"/>
          <a:ext cx="10861431" cy="8534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0" i="0" kern="1200" dirty="0">
              <a:latin typeface="Arial" panose="020B0604020202020204" pitchFamily="34" charset="0"/>
              <a:cs typeface="Arial" panose="020B0604020202020204" pitchFamily="34" charset="0"/>
            </a:rPr>
            <a:t>3) Establish a consistent statewide screening, assessment and referral procedure that will facilitate class members’ access to medically necessary MICAS services.</a:t>
          </a:r>
          <a:endParaRPr lang="en-US" sz="1800" kern="1200" dirty="0">
            <a:latin typeface="Arial" panose="020B0604020202020204" pitchFamily="34" charset="0"/>
            <a:cs typeface="Arial" panose="020B0604020202020204" pitchFamily="34" charset="0"/>
          </a:endParaRPr>
        </a:p>
      </dsp:txBody>
      <dsp:txXfrm>
        <a:off x="0" y="1407195"/>
        <a:ext cx="10861431" cy="853496"/>
      </dsp:txXfrm>
    </dsp:sp>
    <dsp:sp modelId="{09830059-1298-4630-98ED-2E87CEDDDD0C}">
      <dsp:nvSpPr>
        <dsp:cNvPr id="0" name=""/>
        <dsp:cNvSpPr/>
      </dsp:nvSpPr>
      <dsp:spPr>
        <a:xfrm>
          <a:off x="0" y="2260691"/>
          <a:ext cx="1086143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E984FF-0160-4FF6-B739-EC5743C86E0B}">
      <dsp:nvSpPr>
        <dsp:cNvPr id="0" name=""/>
        <dsp:cNvSpPr/>
      </dsp:nvSpPr>
      <dsp:spPr>
        <a:xfrm>
          <a:off x="0" y="2260691"/>
          <a:ext cx="10861431" cy="811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0" i="0" kern="1200" dirty="0">
              <a:latin typeface="Arial" panose="020B0604020202020204" pitchFamily="34" charset="0"/>
              <a:cs typeface="Arial" panose="020B0604020202020204" pitchFamily="34" charset="0"/>
            </a:rPr>
            <a:t>4) Establish the foundation for the timely, statewide provision of medically necessary MICAS services to class members to minimize out-of-home placements.</a:t>
          </a:r>
          <a:endParaRPr lang="en-US" sz="1800" kern="1200" dirty="0">
            <a:latin typeface="Arial" panose="020B0604020202020204" pitchFamily="34" charset="0"/>
            <a:cs typeface="Arial" panose="020B0604020202020204" pitchFamily="34" charset="0"/>
          </a:endParaRPr>
        </a:p>
      </dsp:txBody>
      <dsp:txXfrm>
        <a:off x="0" y="2260691"/>
        <a:ext cx="10861431" cy="811930"/>
      </dsp:txXfrm>
    </dsp:sp>
    <dsp:sp modelId="{9FCCFAD7-B773-40E1-A145-2A3AD650900C}">
      <dsp:nvSpPr>
        <dsp:cNvPr id="0" name=""/>
        <dsp:cNvSpPr/>
      </dsp:nvSpPr>
      <dsp:spPr>
        <a:xfrm>
          <a:off x="0" y="3072622"/>
          <a:ext cx="10861431"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BFAA54-0F9D-410E-81F5-944F6436963D}">
      <dsp:nvSpPr>
        <dsp:cNvPr id="0" name=""/>
        <dsp:cNvSpPr/>
      </dsp:nvSpPr>
      <dsp:spPr>
        <a:xfrm>
          <a:off x="0" y="3072622"/>
          <a:ext cx="10861431" cy="1097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0" i="0" kern="1200" dirty="0">
              <a:latin typeface="Arial" panose="020B0604020202020204" pitchFamily="34" charset="0"/>
              <a:cs typeface="Arial" panose="020B0604020202020204" pitchFamily="34" charset="0"/>
            </a:rPr>
            <a:t>5) Identify and develop quality management tools and measures designed to monitor and improve quality of care and to provide transparency to families, children, providers, advocacy organizations and other stakeholders with interest in the provision of MICAS services.</a:t>
          </a:r>
          <a:endParaRPr lang="en-US" sz="1800" kern="1200" dirty="0">
            <a:latin typeface="Arial" panose="020B0604020202020204" pitchFamily="34" charset="0"/>
            <a:cs typeface="Arial" panose="020B0604020202020204" pitchFamily="34" charset="0"/>
          </a:endParaRPr>
        </a:p>
      </dsp:txBody>
      <dsp:txXfrm>
        <a:off x="0" y="3072622"/>
        <a:ext cx="10861431" cy="109787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AD048-FF98-42E6-B0AF-5E962679F441}" type="datetimeFigureOut">
              <a:rPr lang="en-US" smtClean="0"/>
              <a:t>09/22/2025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89F54C-1F99-4568-AE01-9D1645F5FD73}" type="slidenum">
              <a:rPr lang="en-US" smtClean="0"/>
              <a:t>‹#›</a:t>
            </a:fld>
            <a:endParaRPr lang="en-US"/>
          </a:p>
        </p:txBody>
      </p:sp>
    </p:spTree>
    <p:extLst>
      <p:ext uri="{BB962C8B-B14F-4D97-AF65-F5344CB8AC3E}">
        <p14:creationId xmlns:p14="http://schemas.microsoft.com/office/powerpoint/2010/main" val="31189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B89F54C-1F99-4568-AE01-9D1645F5FD73}" type="slidenum">
              <a:rPr lang="en-US" smtClean="0"/>
              <a:t>5</a:t>
            </a:fld>
            <a:endParaRPr lang="en-US"/>
          </a:p>
        </p:txBody>
      </p:sp>
    </p:spTree>
    <p:extLst>
      <p:ext uri="{BB962C8B-B14F-4D97-AF65-F5344CB8AC3E}">
        <p14:creationId xmlns:p14="http://schemas.microsoft.com/office/powerpoint/2010/main" val="3868970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016475-EE8D-4374-9105-85D4146E7A7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5325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87C8DF-2BD5-F5E6-DF46-C7F4B059E4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D58EFE-8617-0BD4-181C-5C0B72102B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D2B1EA-FA86-4814-7E3C-1E7ED492EA8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8581389-4783-0DD3-5221-C16469B01DC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016475-EE8D-4374-9105-85D4146E7A7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9894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0B281-592A-1B38-951F-76BAEBC8D1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B5BBFB-7617-1E67-8486-EFD9F5E155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F913EC-583A-DA30-21BF-9374EB0D10D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E7867A0-D2F9-42EA-63C4-6C5950BB7EE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016475-EE8D-4374-9105-85D4146E7A7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191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B80424-C64C-4F80-A873-08E01F43C0D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1740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19012-9D5E-2415-F6B0-E852CEFD6E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8479A19-DE32-8B50-11EF-2F2FB40605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A0F5D8C-A495-CA64-34A5-D6CED381245F}"/>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5" name="Footer Placeholder 4">
            <a:extLst>
              <a:ext uri="{FF2B5EF4-FFF2-40B4-BE49-F238E27FC236}">
                <a16:creationId xmlns:a16="http://schemas.microsoft.com/office/drawing/2014/main" id="{EFECD20D-E70E-DEB8-0821-4B25529170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FBDD08-5C51-82FE-622F-8622A9E49D36}"/>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3480955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E447C-EF60-8FB3-369A-373B25011A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4B8B263-BF39-337E-FAE2-0572BCD9D2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558E-9680-7616-DA50-BA0539D5FA86}"/>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5" name="Footer Placeholder 4">
            <a:extLst>
              <a:ext uri="{FF2B5EF4-FFF2-40B4-BE49-F238E27FC236}">
                <a16:creationId xmlns:a16="http://schemas.microsoft.com/office/drawing/2014/main" id="{4C644068-256D-3D1C-CA8A-6BD70CE690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2710CA-5B05-BA71-7D5B-535F3E44D3E1}"/>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3190884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4FE81A-BE52-484C-C17A-6F483EF725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675035-00DA-C842-AABC-F67666AE11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B17CC9-401B-54C2-8E0C-A714975A47AC}"/>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5" name="Footer Placeholder 4">
            <a:extLst>
              <a:ext uri="{FF2B5EF4-FFF2-40B4-BE49-F238E27FC236}">
                <a16:creationId xmlns:a16="http://schemas.microsoft.com/office/drawing/2014/main" id="{7AE568A9-402D-F7F6-8E48-F61A28CD0D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AFECDB-20B2-740A-6BE8-03DE17FAFCBB}"/>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28210360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24AD7E-8E07-025E-1C1B-43AC6C5221F5}"/>
              </a:ext>
            </a:extLst>
          </p:cNvPr>
          <p:cNvSpPr/>
          <p:nvPr userDrawn="1"/>
        </p:nvSpPr>
        <p:spPr>
          <a:xfrm>
            <a:off x="0" y="0"/>
            <a:ext cx="12192000" cy="4948881"/>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Logo&#10;&#10;Description automatically generated">
            <a:extLst>
              <a:ext uri="{FF2B5EF4-FFF2-40B4-BE49-F238E27FC236}">
                <a16:creationId xmlns:a16="http://schemas.microsoft.com/office/drawing/2014/main" id="{94B56E5C-6779-5966-1163-B4449A84A7ED}"/>
              </a:ext>
            </a:extLst>
          </p:cNvPr>
          <p:cNvPicPr>
            <a:picLocks noChangeAspect="1"/>
          </p:cNvPicPr>
          <p:nvPr userDrawn="1"/>
        </p:nvPicPr>
        <p:blipFill>
          <a:blip r:embed="rId2"/>
          <a:stretch>
            <a:fillRect/>
          </a:stretch>
        </p:blipFill>
        <p:spPr>
          <a:xfrm>
            <a:off x="4457700" y="5040956"/>
            <a:ext cx="3276600" cy="1670162"/>
          </a:xfrm>
          <a:prstGeom prst="rect">
            <a:avLst/>
          </a:prstGeom>
        </p:spPr>
      </p:pic>
      <p:sp>
        <p:nvSpPr>
          <p:cNvPr id="2" name="Title 1">
            <a:extLst>
              <a:ext uri="{FF2B5EF4-FFF2-40B4-BE49-F238E27FC236}">
                <a16:creationId xmlns:a16="http://schemas.microsoft.com/office/drawing/2014/main" id="{F901AFED-6283-EF14-828F-F1564B66E2AB}"/>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476C3C61-8C36-77AD-9E0A-9FA62B81BB46}"/>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882763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24AD7E-8E07-025E-1C1B-43AC6C5221F5}"/>
              </a:ext>
            </a:extLst>
          </p:cNvPr>
          <p:cNvSpPr/>
          <p:nvPr userDrawn="1"/>
        </p:nvSpPr>
        <p:spPr>
          <a:xfrm>
            <a:off x="0" y="0"/>
            <a:ext cx="12192000" cy="4948881"/>
          </a:xfrm>
          <a:prstGeom prst="rect">
            <a:avLst/>
          </a:prstGeom>
          <a:solidFill>
            <a:srgbClr val="076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Logo&#10;&#10;Description automatically generated">
            <a:extLst>
              <a:ext uri="{FF2B5EF4-FFF2-40B4-BE49-F238E27FC236}">
                <a16:creationId xmlns:a16="http://schemas.microsoft.com/office/drawing/2014/main" id="{94B56E5C-6779-5966-1163-B4449A84A7ED}"/>
              </a:ext>
            </a:extLst>
          </p:cNvPr>
          <p:cNvPicPr>
            <a:picLocks noChangeAspect="1"/>
          </p:cNvPicPr>
          <p:nvPr userDrawn="1"/>
        </p:nvPicPr>
        <p:blipFill>
          <a:blip r:embed="rId2"/>
          <a:stretch>
            <a:fillRect/>
          </a:stretch>
        </p:blipFill>
        <p:spPr>
          <a:xfrm>
            <a:off x="4457700" y="5040956"/>
            <a:ext cx="3276600" cy="1670162"/>
          </a:xfrm>
          <a:prstGeom prst="rect">
            <a:avLst/>
          </a:prstGeom>
        </p:spPr>
      </p:pic>
      <p:sp>
        <p:nvSpPr>
          <p:cNvPr id="2" name="Title 1">
            <a:extLst>
              <a:ext uri="{FF2B5EF4-FFF2-40B4-BE49-F238E27FC236}">
                <a16:creationId xmlns:a16="http://schemas.microsoft.com/office/drawing/2014/main" id="{F901AFED-6283-EF14-828F-F1564B66E2AB}"/>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476C3C61-8C36-77AD-9E0A-9FA62B81BB46}"/>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60279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CBC2B-1E5D-70D4-C2B0-10A8719BCB76}"/>
              </a:ext>
            </a:extLst>
          </p:cNvPr>
          <p:cNvSpPr/>
          <p:nvPr userDrawn="1"/>
        </p:nvSpPr>
        <p:spPr>
          <a:xfrm>
            <a:off x="0" y="0"/>
            <a:ext cx="12192000" cy="6858000"/>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B9FA76AF-C2CB-C3AC-FFB2-89F3610C0F64}"/>
              </a:ext>
            </a:extLst>
          </p:cNvPr>
          <p:cNvSpPr>
            <a:spLocks noGrp="1"/>
          </p:cNvSpPr>
          <p:nvPr>
            <p:ph type="sldNum" sz="quarter" idx="12"/>
          </p:nvPr>
        </p:nvSpPr>
        <p:spPr/>
        <p:txBody>
          <a:bodyPr/>
          <a:lstStyle>
            <a:lvl1pPr>
              <a:defRPr>
                <a:solidFill>
                  <a:schemeClr val="bg1"/>
                </a:solidFill>
              </a:defRPr>
            </a:lvl1pPr>
          </a:lstStyle>
          <a:p>
            <a:fld id="{809B3C54-BE60-8D42-B958-D833F7DCCF0A}" type="slidenum">
              <a:rPr lang="en-US" smtClean="0"/>
              <a:pPr/>
              <a:t>‹#›</a:t>
            </a:fld>
            <a:endParaRPr lang="en-US"/>
          </a:p>
        </p:txBody>
      </p:sp>
      <p:sp>
        <p:nvSpPr>
          <p:cNvPr id="2" name="Text Placeholder 2">
            <a:extLst>
              <a:ext uri="{FF2B5EF4-FFF2-40B4-BE49-F238E27FC236}">
                <a16:creationId xmlns:a16="http://schemas.microsoft.com/office/drawing/2014/main" id="{594B371D-AA5E-88EC-293D-8BF8C67D2F8E}"/>
              </a:ext>
            </a:extLst>
          </p:cNvPr>
          <p:cNvSpPr>
            <a:spLocks noGrp="1"/>
          </p:cNvSpPr>
          <p:nvPr>
            <p:ph type="body" idx="1"/>
          </p:nvPr>
        </p:nvSpPr>
        <p:spPr>
          <a:xfrm>
            <a:off x="844550" y="3110948"/>
            <a:ext cx="10336972" cy="944218"/>
          </a:xfrm>
        </p:spPr>
        <p:txBody>
          <a:bodyPr>
            <a:noAutofit/>
          </a:bodyPr>
          <a:lstStyle>
            <a:lvl1pPr marL="0" indent="0">
              <a:buNone/>
              <a:defRPr/>
            </a:lvl1pPr>
          </a:lstStyle>
          <a:p>
            <a:r>
              <a:rPr lang="en-US" sz="2000">
                <a:solidFill>
                  <a:schemeClr val="bg1"/>
                </a:solidFill>
              </a:rPr>
              <a:t>Michigan Department of Health and Human Services (MDHHS) provides opportunities, services, and programs that promote a healthy, safe and stable environment for residents to be self-sufficient.</a:t>
            </a:r>
          </a:p>
        </p:txBody>
      </p:sp>
      <p:sp>
        <p:nvSpPr>
          <p:cNvPr id="4" name="Title 1">
            <a:extLst>
              <a:ext uri="{FF2B5EF4-FFF2-40B4-BE49-F238E27FC236}">
                <a16:creationId xmlns:a16="http://schemas.microsoft.com/office/drawing/2014/main" id="{87BFEC88-C7D0-3AB9-31D4-9EEE5083C0DF}"/>
              </a:ext>
            </a:extLst>
          </p:cNvPr>
          <p:cNvSpPr txBox="1">
            <a:spLocks/>
          </p:cNvSpPr>
          <p:nvPr userDrawn="1"/>
        </p:nvSpPr>
        <p:spPr>
          <a:xfrm>
            <a:off x="838200" y="2057400"/>
            <a:ext cx="10515600" cy="81625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0" i="0" kern="1200">
                <a:solidFill>
                  <a:srgbClr val="0F406B"/>
                </a:solidFill>
                <a:latin typeface="Arial" panose="020B0604020202020204" pitchFamily="34" charset="0"/>
                <a:ea typeface="+mj-ea"/>
                <a:cs typeface="Arial" panose="020B0604020202020204" pitchFamily="34" charset="0"/>
              </a:defRPr>
            </a:lvl1pPr>
          </a:lstStyle>
          <a:p>
            <a:r>
              <a:rPr lang="en-US" sz="4400">
                <a:solidFill>
                  <a:schemeClr val="bg1"/>
                </a:solidFill>
              </a:rPr>
              <a:t>Mission</a:t>
            </a:r>
          </a:p>
        </p:txBody>
      </p:sp>
    </p:spTree>
    <p:extLst>
      <p:ext uri="{BB962C8B-B14F-4D97-AF65-F5344CB8AC3E}">
        <p14:creationId xmlns:p14="http://schemas.microsoft.com/office/powerpoint/2010/main" val="2328612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CBC2B-1E5D-70D4-C2B0-10A8719BCB76}"/>
              </a:ext>
            </a:extLst>
          </p:cNvPr>
          <p:cNvSpPr/>
          <p:nvPr userDrawn="1"/>
        </p:nvSpPr>
        <p:spPr>
          <a:xfrm>
            <a:off x="0" y="0"/>
            <a:ext cx="12192000" cy="6858000"/>
          </a:xfrm>
          <a:prstGeom prst="rect">
            <a:avLst/>
          </a:prstGeom>
          <a:solidFill>
            <a:srgbClr val="076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9D4E"/>
              </a:solidFill>
            </a:endParaRPr>
          </a:p>
        </p:txBody>
      </p:sp>
      <p:sp>
        <p:nvSpPr>
          <p:cNvPr id="5" name="Slide Number Placeholder 4">
            <a:extLst>
              <a:ext uri="{FF2B5EF4-FFF2-40B4-BE49-F238E27FC236}">
                <a16:creationId xmlns:a16="http://schemas.microsoft.com/office/drawing/2014/main" id="{B9FA76AF-C2CB-C3AC-FFB2-89F3610C0F64}"/>
              </a:ext>
            </a:extLst>
          </p:cNvPr>
          <p:cNvSpPr>
            <a:spLocks noGrp="1"/>
          </p:cNvSpPr>
          <p:nvPr>
            <p:ph type="sldNum" sz="quarter" idx="12"/>
          </p:nvPr>
        </p:nvSpPr>
        <p:spPr/>
        <p:txBody>
          <a:bodyPr/>
          <a:lstStyle>
            <a:lvl1pPr>
              <a:defRPr>
                <a:solidFill>
                  <a:schemeClr val="bg1"/>
                </a:solidFill>
              </a:defRPr>
            </a:lvl1pPr>
          </a:lstStyle>
          <a:p>
            <a:fld id="{809B3C54-BE60-8D42-B958-D833F7DCCF0A}" type="slidenum">
              <a:rPr lang="en-US" smtClean="0"/>
              <a:pPr/>
              <a:t>‹#›</a:t>
            </a:fld>
            <a:endParaRPr lang="en-US"/>
          </a:p>
        </p:txBody>
      </p:sp>
      <p:sp>
        <p:nvSpPr>
          <p:cNvPr id="2" name="Text Placeholder 2">
            <a:extLst>
              <a:ext uri="{FF2B5EF4-FFF2-40B4-BE49-F238E27FC236}">
                <a16:creationId xmlns:a16="http://schemas.microsoft.com/office/drawing/2014/main" id="{4684CA9C-FAB9-C24E-43B1-7087D210A7EB}"/>
              </a:ext>
            </a:extLst>
          </p:cNvPr>
          <p:cNvSpPr>
            <a:spLocks noGrp="1"/>
          </p:cNvSpPr>
          <p:nvPr>
            <p:ph type="body" idx="1"/>
          </p:nvPr>
        </p:nvSpPr>
        <p:spPr>
          <a:xfrm>
            <a:off x="844550" y="3110948"/>
            <a:ext cx="10396607" cy="944218"/>
          </a:xfrm>
        </p:spPr>
        <p:txBody>
          <a:bodyPr>
            <a:noAutofit/>
          </a:bodyPr>
          <a:lstStyle>
            <a:lvl1pPr marL="0" indent="0">
              <a:buNone/>
              <a:defRPr/>
            </a:lvl1pPr>
          </a:lstStyle>
          <a:p>
            <a:r>
              <a:rPr lang="en-US" sz="2000">
                <a:solidFill>
                  <a:schemeClr val="bg1"/>
                </a:solidFill>
              </a:rPr>
              <a:t>Michigan Department of Health and Human Services (MDHHS) provides opportunities, services, and programs that promote a healthy, safe and stable environment for residents to be self-sufficient.</a:t>
            </a:r>
          </a:p>
        </p:txBody>
      </p:sp>
      <p:sp>
        <p:nvSpPr>
          <p:cNvPr id="4" name="Title 1">
            <a:extLst>
              <a:ext uri="{FF2B5EF4-FFF2-40B4-BE49-F238E27FC236}">
                <a16:creationId xmlns:a16="http://schemas.microsoft.com/office/drawing/2014/main" id="{1C60CE71-D9B4-E16D-C42E-A0A666C6AC37}"/>
              </a:ext>
            </a:extLst>
          </p:cNvPr>
          <p:cNvSpPr txBox="1">
            <a:spLocks/>
          </p:cNvSpPr>
          <p:nvPr userDrawn="1"/>
        </p:nvSpPr>
        <p:spPr>
          <a:xfrm>
            <a:off x="838200" y="2057400"/>
            <a:ext cx="10515600" cy="81625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0" i="0" kern="1200">
                <a:solidFill>
                  <a:srgbClr val="0F406B"/>
                </a:solidFill>
                <a:latin typeface="Arial" panose="020B0604020202020204" pitchFamily="34" charset="0"/>
                <a:ea typeface="+mj-ea"/>
                <a:cs typeface="Arial" panose="020B0604020202020204" pitchFamily="34" charset="0"/>
              </a:defRPr>
            </a:lvl1pPr>
          </a:lstStyle>
          <a:p>
            <a:r>
              <a:rPr lang="en-US" sz="4400">
                <a:solidFill>
                  <a:schemeClr val="bg1"/>
                </a:solidFill>
              </a:rPr>
              <a:t>Mission</a:t>
            </a:r>
          </a:p>
        </p:txBody>
      </p:sp>
    </p:spTree>
    <p:extLst>
      <p:ext uri="{BB962C8B-B14F-4D97-AF65-F5344CB8AC3E}">
        <p14:creationId xmlns:p14="http://schemas.microsoft.com/office/powerpoint/2010/main" val="3146137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CC5E430-AE8F-5628-1402-8ABDFCC429A9}"/>
              </a:ext>
            </a:extLst>
          </p:cNvPr>
          <p:cNvSpPr/>
          <p:nvPr userDrawn="1"/>
        </p:nvSpPr>
        <p:spPr>
          <a:xfrm>
            <a:off x="0" y="0"/>
            <a:ext cx="12192000" cy="6858000"/>
          </a:xfrm>
          <a:prstGeom prst="rect">
            <a:avLst/>
          </a:prstGeom>
          <a:solidFill>
            <a:srgbClr val="0F406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13BBE482-7E88-E806-B72B-7B3DB5D0A9A2}"/>
              </a:ext>
            </a:extLst>
          </p:cNvPr>
          <p:cNvSpPr>
            <a:spLocks noGrp="1"/>
          </p:cNvSpPr>
          <p:nvPr>
            <p:ph type="sldNum" sz="quarter" idx="10"/>
          </p:nvPr>
        </p:nvSpPr>
        <p:spPr/>
        <p:txBody>
          <a:bodyPr/>
          <a:lstStyle/>
          <a:p>
            <a:fld id="{809B3C54-BE60-8D42-B958-D833F7DCCF0A}" type="slidenum">
              <a:rPr lang="en-US" smtClean="0"/>
              <a:pPr/>
              <a:t>‹#›</a:t>
            </a:fld>
            <a:endParaRPr lang="en-US"/>
          </a:p>
        </p:txBody>
      </p:sp>
      <p:sp>
        <p:nvSpPr>
          <p:cNvPr id="5" name="Text Placeholder 2">
            <a:extLst>
              <a:ext uri="{FF2B5EF4-FFF2-40B4-BE49-F238E27FC236}">
                <a16:creationId xmlns:a16="http://schemas.microsoft.com/office/drawing/2014/main" id="{4A5E7B1B-6464-DFF0-B8D1-3E495D651684}"/>
              </a:ext>
            </a:extLst>
          </p:cNvPr>
          <p:cNvSpPr>
            <a:spLocks noGrp="1"/>
          </p:cNvSpPr>
          <p:nvPr>
            <p:ph type="body" idx="1"/>
          </p:nvPr>
        </p:nvSpPr>
        <p:spPr>
          <a:xfrm>
            <a:off x="1146037" y="3110948"/>
            <a:ext cx="10207763" cy="944218"/>
          </a:xfrm>
        </p:spPr>
        <p:txBody>
          <a:bodyPr>
            <a:noAutofit/>
          </a:bodyPr>
          <a:lstStyle>
            <a:lvl1pPr marL="0" indent="0">
              <a:buNone/>
              <a:defRPr/>
            </a:lvl1pPr>
          </a:lstStyle>
          <a:p>
            <a:r>
              <a:rPr lang="en-US" sz="2000">
                <a:solidFill>
                  <a:schemeClr val="bg1"/>
                </a:solidFill>
              </a:rPr>
              <a:t>Michigan Department of Health and Human Services (MDHHS) provides opportunities, services, and programs that promote a healthy, safe and stable environment for residents to be self-sufficient.</a:t>
            </a:r>
          </a:p>
        </p:txBody>
      </p:sp>
      <p:sp>
        <p:nvSpPr>
          <p:cNvPr id="6" name="Title 1">
            <a:extLst>
              <a:ext uri="{FF2B5EF4-FFF2-40B4-BE49-F238E27FC236}">
                <a16:creationId xmlns:a16="http://schemas.microsoft.com/office/drawing/2014/main" id="{1299B56C-6AB1-3E28-422A-DAC1AC9D6CBF}"/>
              </a:ext>
            </a:extLst>
          </p:cNvPr>
          <p:cNvSpPr txBox="1">
            <a:spLocks/>
          </p:cNvSpPr>
          <p:nvPr userDrawn="1"/>
        </p:nvSpPr>
        <p:spPr>
          <a:xfrm>
            <a:off x="1146036" y="2057400"/>
            <a:ext cx="10207763" cy="81625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0" i="0" kern="1200">
                <a:solidFill>
                  <a:srgbClr val="0F406B"/>
                </a:solidFill>
                <a:latin typeface="Arial" panose="020B0604020202020204" pitchFamily="34" charset="0"/>
                <a:ea typeface="+mj-ea"/>
                <a:cs typeface="Arial" panose="020B0604020202020204" pitchFamily="34" charset="0"/>
              </a:defRPr>
            </a:lvl1pPr>
          </a:lstStyle>
          <a:p>
            <a:pPr algn="ctr"/>
            <a:r>
              <a:rPr lang="en-US" sz="4400">
                <a:solidFill>
                  <a:schemeClr val="bg1"/>
                </a:solidFill>
              </a:rPr>
              <a:t>Mission</a:t>
            </a:r>
          </a:p>
        </p:txBody>
      </p:sp>
    </p:spTree>
    <p:extLst>
      <p:ext uri="{BB962C8B-B14F-4D97-AF65-F5344CB8AC3E}">
        <p14:creationId xmlns:p14="http://schemas.microsoft.com/office/powerpoint/2010/main" val="2860400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CC5E430-AE8F-5628-1402-8ABDFCC429A9}"/>
              </a:ext>
            </a:extLst>
          </p:cNvPr>
          <p:cNvSpPr/>
          <p:nvPr userDrawn="1"/>
        </p:nvSpPr>
        <p:spPr>
          <a:xfrm>
            <a:off x="0" y="0"/>
            <a:ext cx="12192000" cy="6858000"/>
          </a:xfrm>
          <a:prstGeom prst="rect">
            <a:avLst/>
          </a:prstGeom>
          <a:solidFill>
            <a:srgbClr val="076D3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13BBE482-7E88-E806-B72B-7B3DB5D0A9A2}"/>
              </a:ext>
            </a:extLst>
          </p:cNvPr>
          <p:cNvSpPr>
            <a:spLocks noGrp="1"/>
          </p:cNvSpPr>
          <p:nvPr>
            <p:ph type="sldNum" sz="quarter" idx="10"/>
          </p:nvPr>
        </p:nvSpPr>
        <p:spPr/>
        <p:txBody>
          <a:bodyPr/>
          <a:lstStyle/>
          <a:p>
            <a:fld id="{809B3C54-BE60-8D42-B958-D833F7DCCF0A}" type="slidenum">
              <a:rPr lang="en-US" smtClean="0"/>
              <a:pPr/>
              <a:t>‹#›</a:t>
            </a:fld>
            <a:endParaRPr lang="en-US"/>
          </a:p>
        </p:txBody>
      </p:sp>
      <p:sp>
        <p:nvSpPr>
          <p:cNvPr id="5" name="Text Placeholder 2">
            <a:extLst>
              <a:ext uri="{FF2B5EF4-FFF2-40B4-BE49-F238E27FC236}">
                <a16:creationId xmlns:a16="http://schemas.microsoft.com/office/drawing/2014/main" id="{4A5E7B1B-6464-DFF0-B8D1-3E495D651684}"/>
              </a:ext>
            </a:extLst>
          </p:cNvPr>
          <p:cNvSpPr>
            <a:spLocks noGrp="1"/>
          </p:cNvSpPr>
          <p:nvPr>
            <p:ph type="body" idx="1"/>
          </p:nvPr>
        </p:nvSpPr>
        <p:spPr>
          <a:xfrm>
            <a:off x="1146037" y="3110948"/>
            <a:ext cx="10207763" cy="944218"/>
          </a:xfrm>
        </p:spPr>
        <p:txBody>
          <a:bodyPr>
            <a:noAutofit/>
          </a:bodyPr>
          <a:lstStyle>
            <a:lvl1pPr marL="0" indent="0">
              <a:buNone/>
              <a:defRPr/>
            </a:lvl1pPr>
          </a:lstStyle>
          <a:p>
            <a:r>
              <a:rPr lang="en-US" sz="2000">
                <a:solidFill>
                  <a:schemeClr val="bg1"/>
                </a:solidFill>
              </a:rPr>
              <a:t>Michigan Department of Health and Human Services (MDHHS) provides opportunities, services, and programs that promote a healthy, safe and stable environment for residents to be self-sufficient.</a:t>
            </a:r>
          </a:p>
        </p:txBody>
      </p:sp>
      <p:sp>
        <p:nvSpPr>
          <p:cNvPr id="6" name="Title 1">
            <a:extLst>
              <a:ext uri="{FF2B5EF4-FFF2-40B4-BE49-F238E27FC236}">
                <a16:creationId xmlns:a16="http://schemas.microsoft.com/office/drawing/2014/main" id="{1299B56C-6AB1-3E28-422A-DAC1AC9D6CBF}"/>
              </a:ext>
            </a:extLst>
          </p:cNvPr>
          <p:cNvSpPr txBox="1">
            <a:spLocks/>
          </p:cNvSpPr>
          <p:nvPr userDrawn="1"/>
        </p:nvSpPr>
        <p:spPr>
          <a:xfrm>
            <a:off x="1146036" y="2057400"/>
            <a:ext cx="10207763" cy="81625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0" i="0" kern="1200">
                <a:solidFill>
                  <a:srgbClr val="0F406B"/>
                </a:solidFill>
                <a:latin typeface="Arial" panose="020B0604020202020204" pitchFamily="34" charset="0"/>
                <a:ea typeface="+mj-ea"/>
                <a:cs typeface="Arial" panose="020B0604020202020204" pitchFamily="34" charset="0"/>
              </a:defRPr>
            </a:lvl1pPr>
          </a:lstStyle>
          <a:p>
            <a:pPr algn="ctr"/>
            <a:r>
              <a:rPr lang="en-US" sz="4400">
                <a:solidFill>
                  <a:schemeClr val="bg1"/>
                </a:solidFill>
              </a:rPr>
              <a:t>Mission</a:t>
            </a:r>
          </a:p>
        </p:txBody>
      </p:sp>
    </p:spTree>
    <p:extLst>
      <p:ext uri="{BB962C8B-B14F-4D97-AF65-F5344CB8AC3E}">
        <p14:creationId xmlns:p14="http://schemas.microsoft.com/office/powerpoint/2010/main" val="751366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2160492-787F-85FD-8490-F5257C1F930F}"/>
              </a:ext>
            </a:extLst>
          </p:cNvPr>
          <p:cNvSpPr/>
          <p:nvPr userDrawn="1"/>
        </p:nvSpPr>
        <p:spPr>
          <a:xfrm>
            <a:off x="0" y="0"/>
            <a:ext cx="12192000" cy="1325564"/>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F34B63-C06B-E934-D5FE-35E3A6DF4B28}"/>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73C2B83-950D-446E-C1BD-1E58F255B1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62F970C-3214-5EDC-CB6A-52407D451205}"/>
              </a:ext>
            </a:extLst>
          </p:cNvPr>
          <p:cNvSpPr>
            <a:spLocks noGrp="1"/>
          </p:cNvSpPr>
          <p:nvPr>
            <p:ph type="sldNum" sz="quarter" idx="12"/>
          </p:nvPr>
        </p:nvSpPr>
        <p:spPr/>
        <p:txBody>
          <a:bodyPr/>
          <a:lstStyle/>
          <a:p>
            <a:fld id="{809B3C54-BE60-8D42-B958-D833F7DCCF0A}" type="slidenum">
              <a:rPr lang="en-US" smtClean="0"/>
              <a:t>‹#›</a:t>
            </a:fld>
            <a:endParaRPr lang="en-US"/>
          </a:p>
        </p:txBody>
      </p:sp>
      <p:pic>
        <p:nvPicPr>
          <p:cNvPr id="8" name="Picture 7" descr="Logo&#10;&#10;Description automatically generated">
            <a:extLst>
              <a:ext uri="{FF2B5EF4-FFF2-40B4-BE49-F238E27FC236}">
                <a16:creationId xmlns:a16="http://schemas.microsoft.com/office/drawing/2014/main" id="{68BD528A-FAD6-81BB-1EB4-827ADE020FAE}"/>
              </a:ext>
            </a:extLst>
          </p:cNvPr>
          <p:cNvPicPr>
            <a:picLocks noChangeAspect="1"/>
          </p:cNvPicPr>
          <p:nvPr userDrawn="1"/>
        </p:nvPicPr>
        <p:blipFill>
          <a:blip r:embed="rId2"/>
          <a:stretch>
            <a:fillRect/>
          </a:stretch>
        </p:blipFill>
        <p:spPr>
          <a:xfrm>
            <a:off x="10295238" y="384841"/>
            <a:ext cx="1477662" cy="555882"/>
          </a:xfrm>
          <a:prstGeom prst="rect">
            <a:avLst/>
          </a:prstGeom>
        </p:spPr>
      </p:pic>
    </p:spTree>
    <p:extLst>
      <p:ext uri="{BB962C8B-B14F-4D97-AF65-F5344CB8AC3E}">
        <p14:creationId xmlns:p14="http://schemas.microsoft.com/office/powerpoint/2010/main" val="8062845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2160492-787F-85FD-8490-F5257C1F930F}"/>
              </a:ext>
            </a:extLst>
          </p:cNvPr>
          <p:cNvSpPr/>
          <p:nvPr userDrawn="1"/>
        </p:nvSpPr>
        <p:spPr>
          <a:xfrm>
            <a:off x="0" y="0"/>
            <a:ext cx="12192000" cy="1325564"/>
          </a:xfrm>
          <a:prstGeom prst="rect">
            <a:avLst/>
          </a:prstGeom>
          <a:solidFill>
            <a:srgbClr val="076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F34B63-C06B-E934-D5FE-35E3A6DF4B28}"/>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73C2B83-950D-446E-C1BD-1E58F255B1BD}"/>
              </a:ext>
            </a:extLst>
          </p:cNvPr>
          <p:cNvSpPr>
            <a:spLocks noGrp="1"/>
          </p:cNvSpPr>
          <p:nvPr>
            <p:ph idx="1"/>
          </p:nvPr>
        </p:nvSpPr>
        <p:spPr/>
        <p:txBody>
          <a:bodyPr/>
          <a:lstStyle>
            <a:lvl1pPr>
              <a:buClr>
                <a:srgbClr val="009D4E"/>
              </a:buClr>
              <a:defRPr/>
            </a:lvl1pPr>
            <a:lvl2pPr>
              <a:buClr>
                <a:srgbClr val="009D4E"/>
              </a:buClr>
              <a:defRPr/>
            </a:lvl2pPr>
            <a:lvl3pPr>
              <a:buClr>
                <a:srgbClr val="009D4E"/>
              </a:buClr>
              <a:defRPr/>
            </a:lvl3pPr>
            <a:lvl4pPr>
              <a:buClr>
                <a:srgbClr val="009D4E"/>
              </a:buClr>
              <a:defRPr/>
            </a:lvl4pPr>
            <a:lvl5pPr>
              <a:buClr>
                <a:srgbClr val="009D4E"/>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62F970C-3214-5EDC-CB6A-52407D451205}"/>
              </a:ext>
            </a:extLst>
          </p:cNvPr>
          <p:cNvSpPr>
            <a:spLocks noGrp="1"/>
          </p:cNvSpPr>
          <p:nvPr>
            <p:ph type="sldNum" sz="quarter" idx="12"/>
          </p:nvPr>
        </p:nvSpPr>
        <p:spPr/>
        <p:txBody>
          <a:bodyPr/>
          <a:lstStyle/>
          <a:p>
            <a:fld id="{809B3C54-BE60-8D42-B958-D833F7DCCF0A}" type="slidenum">
              <a:rPr lang="en-US" smtClean="0"/>
              <a:t>‹#›</a:t>
            </a:fld>
            <a:endParaRPr lang="en-US"/>
          </a:p>
        </p:txBody>
      </p:sp>
      <p:pic>
        <p:nvPicPr>
          <p:cNvPr id="8" name="Picture 7" descr="Logo&#10;&#10;Description automatically generated">
            <a:extLst>
              <a:ext uri="{FF2B5EF4-FFF2-40B4-BE49-F238E27FC236}">
                <a16:creationId xmlns:a16="http://schemas.microsoft.com/office/drawing/2014/main" id="{68BD528A-FAD6-81BB-1EB4-827ADE020FAE}"/>
              </a:ext>
            </a:extLst>
          </p:cNvPr>
          <p:cNvPicPr>
            <a:picLocks noChangeAspect="1"/>
          </p:cNvPicPr>
          <p:nvPr userDrawn="1"/>
        </p:nvPicPr>
        <p:blipFill>
          <a:blip r:embed="rId2"/>
          <a:stretch>
            <a:fillRect/>
          </a:stretch>
        </p:blipFill>
        <p:spPr>
          <a:xfrm>
            <a:off x="10295238" y="384841"/>
            <a:ext cx="1477662" cy="555882"/>
          </a:xfrm>
          <a:prstGeom prst="rect">
            <a:avLst/>
          </a:prstGeom>
        </p:spPr>
      </p:pic>
    </p:spTree>
    <p:extLst>
      <p:ext uri="{BB962C8B-B14F-4D97-AF65-F5344CB8AC3E}">
        <p14:creationId xmlns:p14="http://schemas.microsoft.com/office/powerpoint/2010/main" val="537817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98E56-577E-17AC-8622-D1F6176AD4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93BB09-0CF6-CD19-DEBD-DFB001BD2F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4E50BD-8870-6347-CC8A-5D4051224CE7}"/>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5" name="Footer Placeholder 4">
            <a:extLst>
              <a:ext uri="{FF2B5EF4-FFF2-40B4-BE49-F238E27FC236}">
                <a16:creationId xmlns:a16="http://schemas.microsoft.com/office/drawing/2014/main" id="{27D5278F-3D71-74D3-4688-3781059701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E33454-FCED-8AA5-66BA-7EE38DCC4386}"/>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12179873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09FDA-4B9A-BE2A-B621-0055829471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D3C8F63-449F-DE35-5768-2528F89862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6CA44DCD-D27D-03A2-EA28-3E878A406490}"/>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41800819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C8D5B03-AF55-B078-9735-BC04D403FE45}"/>
              </a:ext>
            </a:extLst>
          </p:cNvPr>
          <p:cNvSpPr/>
          <p:nvPr userDrawn="1"/>
        </p:nvSpPr>
        <p:spPr>
          <a:xfrm>
            <a:off x="0" y="0"/>
            <a:ext cx="12192000" cy="1325564"/>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Logo&#10;&#10;Description automatically generated">
            <a:extLst>
              <a:ext uri="{FF2B5EF4-FFF2-40B4-BE49-F238E27FC236}">
                <a16:creationId xmlns:a16="http://schemas.microsoft.com/office/drawing/2014/main" id="{DF22A19E-9CD5-DE59-0966-468CB68B1E6E}"/>
              </a:ext>
            </a:extLst>
          </p:cNvPr>
          <p:cNvPicPr>
            <a:picLocks noChangeAspect="1"/>
          </p:cNvPicPr>
          <p:nvPr userDrawn="1"/>
        </p:nvPicPr>
        <p:blipFill>
          <a:blip r:embed="rId2"/>
          <a:stretch>
            <a:fillRect/>
          </a:stretch>
        </p:blipFill>
        <p:spPr>
          <a:xfrm>
            <a:off x="10295238" y="384841"/>
            <a:ext cx="1477662" cy="555882"/>
          </a:xfrm>
          <a:prstGeom prst="rect">
            <a:avLst/>
          </a:prstGeom>
        </p:spPr>
      </p:pic>
      <p:sp>
        <p:nvSpPr>
          <p:cNvPr id="2" name="Title 1">
            <a:extLst>
              <a:ext uri="{FF2B5EF4-FFF2-40B4-BE49-F238E27FC236}">
                <a16:creationId xmlns:a16="http://schemas.microsoft.com/office/drawing/2014/main" id="{4579283F-0F50-5019-0A76-8176EFC42608}"/>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7501BE59-1388-7371-D6A0-8ADA673642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946AAF-EB99-4096-71FF-F13FCA6F59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22E687AE-0A1C-8E11-AEA6-1565018296F7}"/>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30807749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B12952-505E-4353-9404-0FCF97FE7320}"/>
              </a:ext>
            </a:extLst>
          </p:cNvPr>
          <p:cNvSpPr/>
          <p:nvPr userDrawn="1"/>
        </p:nvSpPr>
        <p:spPr>
          <a:xfrm>
            <a:off x="0" y="0"/>
            <a:ext cx="12192000" cy="1325564"/>
          </a:xfrm>
          <a:prstGeom prst="rect">
            <a:avLst/>
          </a:prstGeom>
          <a:solidFill>
            <a:srgbClr val="076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Logo&#10;&#10;Description automatically generated">
            <a:extLst>
              <a:ext uri="{FF2B5EF4-FFF2-40B4-BE49-F238E27FC236}">
                <a16:creationId xmlns:a16="http://schemas.microsoft.com/office/drawing/2014/main" id="{960892C6-F724-239E-0B54-8F06D9CC6E42}"/>
              </a:ext>
            </a:extLst>
          </p:cNvPr>
          <p:cNvPicPr>
            <a:picLocks noChangeAspect="1"/>
          </p:cNvPicPr>
          <p:nvPr userDrawn="1"/>
        </p:nvPicPr>
        <p:blipFill>
          <a:blip r:embed="rId2"/>
          <a:stretch>
            <a:fillRect/>
          </a:stretch>
        </p:blipFill>
        <p:spPr>
          <a:xfrm>
            <a:off x="10295238" y="384841"/>
            <a:ext cx="1477662" cy="555882"/>
          </a:xfrm>
          <a:prstGeom prst="rect">
            <a:avLst/>
          </a:prstGeom>
        </p:spPr>
      </p:pic>
      <p:sp>
        <p:nvSpPr>
          <p:cNvPr id="2" name="Title 1">
            <a:extLst>
              <a:ext uri="{FF2B5EF4-FFF2-40B4-BE49-F238E27FC236}">
                <a16:creationId xmlns:a16="http://schemas.microsoft.com/office/drawing/2014/main" id="{4579283F-0F50-5019-0A76-8176EFC42608}"/>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7501BE59-1388-7371-D6A0-8ADA67364221}"/>
              </a:ext>
            </a:extLst>
          </p:cNvPr>
          <p:cNvSpPr>
            <a:spLocks noGrp="1"/>
          </p:cNvSpPr>
          <p:nvPr>
            <p:ph sz="half" idx="1"/>
          </p:nvPr>
        </p:nvSpPr>
        <p:spPr>
          <a:xfrm>
            <a:off x="838200" y="1825625"/>
            <a:ext cx="5181600" cy="4351338"/>
          </a:xfrm>
        </p:spPr>
        <p:txBody>
          <a:bodyPr/>
          <a:lstStyle>
            <a:lvl1pPr>
              <a:buClr>
                <a:srgbClr val="009D4E"/>
              </a:buClr>
              <a:defRPr/>
            </a:lvl1pPr>
            <a:lvl2pPr>
              <a:buClr>
                <a:srgbClr val="009D4E"/>
              </a:buClr>
              <a:defRPr/>
            </a:lvl2pPr>
            <a:lvl3pPr>
              <a:buClr>
                <a:srgbClr val="009D4E"/>
              </a:buClr>
              <a:defRPr/>
            </a:lvl3pPr>
            <a:lvl4pPr>
              <a:buClr>
                <a:srgbClr val="009D4E"/>
              </a:buClr>
              <a:defRPr/>
            </a:lvl4pPr>
            <a:lvl5pPr>
              <a:buClr>
                <a:srgbClr val="009D4E"/>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946AAF-EB99-4096-71FF-F13FCA6F59A8}"/>
              </a:ext>
            </a:extLst>
          </p:cNvPr>
          <p:cNvSpPr>
            <a:spLocks noGrp="1"/>
          </p:cNvSpPr>
          <p:nvPr>
            <p:ph sz="half" idx="2"/>
          </p:nvPr>
        </p:nvSpPr>
        <p:spPr>
          <a:xfrm>
            <a:off x="6172200" y="1825625"/>
            <a:ext cx="5181600" cy="4351338"/>
          </a:xfrm>
        </p:spPr>
        <p:txBody>
          <a:bodyPr/>
          <a:lstStyle>
            <a:lvl1pPr>
              <a:buClr>
                <a:srgbClr val="009D4E"/>
              </a:buClr>
              <a:defRPr/>
            </a:lvl1pPr>
            <a:lvl2pPr>
              <a:buClr>
                <a:srgbClr val="009D4E"/>
              </a:buClr>
              <a:defRPr/>
            </a:lvl2pPr>
            <a:lvl3pPr>
              <a:buClr>
                <a:srgbClr val="009D4E"/>
              </a:buClr>
              <a:defRPr/>
            </a:lvl3pPr>
            <a:lvl4pPr>
              <a:buClr>
                <a:srgbClr val="009D4E"/>
              </a:buClr>
              <a:defRPr/>
            </a:lvl4pPr>
            <a:lvl5pPr>
              <a:buClr>
                <a:srgbClr val="009D4E"/>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22E687AE-0A1C-8E11-AEA6-1565018296F7}"/>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8558596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CBC2B-1E5D-70D4-C2B0-10A8719BCB76}"/>
              </a:ext>
            </a:extLst>
          </p:cNvPr>
          <p:cNvSpPr/>
          <p:nvPr userDrawn="1"/>
        </p:nvSpPr>
        <p:spPr>
          <a:xfrm>
            <a:off x="0" y="0"/>
            <a:ext cx="12192000" cy="6858000"/>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Logo&#10;&#10;Description automatically generated">
            <a:extLst>
              <a:ext uri="{FF2B5EF4-FFF2-40B4-BE49-F238E27FC236}">
                <a16:creationId xmlns:a16="http://schemas.microsoft.com/office/drawing/2014/main" id="{D572CC5A-87C4-9C3E-6432-EA8C1EC05EA2}"/>
              </a:ext>
            </a:extLst>
          </p:cNvPr>
          <p:cNvPicPr>
            <a:picLocks noChangeAspect="1"/>
          </p:cNvPicPr>
          <p:nvPr userDrawn="1"/>
        </p:nvPicPr>
        <p:blipFill>
          <a:blip r:embed="rId2"/>
          <a:stretch>
            <a:fillRect/>
          </a:stretch>
        </p:blipFill>
        <p:spPr>
          <a:xfrm>
            <a:off x="5357169" y="5747265"/>
            <a:ext cx="1477662" cy="555882"/>
          </a:xfrm>
          <a:prstGeom prst="rect">
            <a:avLst/>
          </a:prstGeom>
        </p:spPr>
      </p:pic>
      <p:sp>
        <p:nvSpPr>
          <p:cNvPr id="2" name="Title 1">
            <a:extLst>
              <a:ext uri="{FF2B5EF4-FFF2-40B4-BE49-F238E27FC236}">
                <a16:creationId xmlns:a16="http://schemas.microsoft.com/office/drawing/2014/main" id="{8642D213-47C3-6884-5268-D0240E7E157C}"/>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p>
        </p:txBody>
      </p:sp>
      <p:sp>
        <p:nvSpPr>
          <p:cNvPr id="5" name="Slide Number Placeholder 4">
            <a:extLst>
              <a:ext uri="{FF2B5EF4-FFF2-40B4-BE49-F238E27FC236}">
                <a16:creationId xmlns:a16="http://schemas.microsoft.com/office/drawing/2014/main" id="{B9FA76AF-C2CB-C3AC-FFB2-89F3610C0F64}"/>
              </a:ext>
            </a:extLst>
          </p:cNvPr>
          <p:cNvSpPr>
            <a:spLocks noGrp="1"/>
          </p:cNvSpPr>
          <p:nvPr>
            <p:ph type="sldNum" sz="quarter" idx="12"/>
          </p:nvPr>
        </p:nvSpPr>
        <p:spPr/>
        <p:txBody>
          <a:bodyPr/>
          <a:lstStyle>
            <a:lvl1pPr>
              <a:defRPr>
                <a:solidFill>
                  <a:schemeClr val="bg1"/>
                </a:solidFill>
              </a:defRPr>
            </a:lvl1pPr>
          </a:lstStyle>
          <a:p>
            <a:fld id="{809B3C54-BE60-8D42-B958-D833F7DCCF0A}" type="slidenum">
              <a:rPr lang="en-US" smtClean="0"/>
              <a:pPr/>
              <a:t>‹#›</a:t>
            </a:fld>
            <a:endParaRPr lang="en-US"/>
          </a:p>
        </p:txBody>
      </p:sp>
    </p:spTree>
    <p:extLst>
      <p:ext uri="{BB962C8B-B14F-4D97-AF65-F5344CB8AC3E}">
        <p14:creationId xmlns:p14="http://schemas.microsoft.com/office/powerpoint/2010/main" val="38903608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29B3B15-B613-95A9-B12D-1986BCB57B87}"/>
              </a:ext>
            </a:extLst>
          </p:cNvPr>
          <p:cNvSpPr/>
          <p:nvPr userDrawn="1"/>
        </p:nvSpPr>
        <p:spPr>
          <a:xfrm>
            <a:off x="0" y="0"/>
            <a:ext cx="12192000" cy="6858000"/>
          </a:xfrm>
          <a:prstGeom prst="rect">
            <a:avLst/>
          </a:prstGeom>
          <a:solidFill>
            <a:srgbClr val="076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Logo&#10;&#10;Description automatically generated">
            <a:extLst>
              <a:ext uri="{FF2B5EF4-FFF2-40B4-BE49-F238E27FC236}">
                <a16:creationId xmlns:a16="http://schemas.microsoft.com/office/drawing/2014/main" id="{D572CC5A-87C4-9C3E-6432-EA8C1EC05EA2}"/>
              </a:ext>
            </a:extLst>
          </p:cNvPr>
          <p:cNvPicPr>
            <a:picLocks noChangeAspect="1"/>
          </p:cNvPicPr>
          <p:nvPr userDrawn="1"/>
        </p:nvPicPr>
        <p:blipFill>
          <a:blip r:embed="rId2"/>
          <a:stretch>
            <a:fillRect/>
          </a:stretch>
        </p:blipFill>
        <p:spPr>
          <a:xfrm>
            <a:off x="5357169" y="5747265"/>
            <a:ext cx="1477662" cy="555882"/>
          </a:xfrm>
          <a:prstGeom prst="rect">
            <a:avLst/>
          </a:prstGeom>
        </p:spPr>
      </p:pic>
      <p:sp>
        <p:nvSpPr>
          <p:cNvPr id="2" name="Title 1">
            <a:extLst>
              <a:ext uri="{FF2B5EF4-FFF2-40B4-BE49-F238E27FC236}">
                <a16:creationId xmlns:a16="http://schemas.microsoft.com/office/drawing/2014/main" id="{8642D213-47C3-6884-5268-D0240E7E157C}"/>
              </a:ext>
            </a:extLst>
          </p:cNvPr>
          <p:cNvSpPr>
            <a:spLocks noGrp="1"/>
          </p:cNvSpPr>
          <p:nvPr>
            <p:ph type="title"/>
          </p:nvPr>
        </p:nvSpPr>
        <p:spPr>
          <a:xfrm>
            <a:off x="838200" y="2766218"/>
            <a:ext cx="10515600" cy="1325563"/>
          </a:xfrm>
        </p:spPr>
        <p:txBody>
          <a:bodyPr/>
          <a:lstStyle>
            <a:lvl1pPr algn="ctr">
              <a:defRPr>
                <a:solidFill>
                  <a:schemeClr val="bg1"/>
                </a:solidFill>
              </a:defRPr>
            </a:lvl1pPr>
          </a:lstStyle>
          <a:p>
            <a:r>
              <a:rPr lang="en-US"/>
              <a:t>Click to edit Master title style</a:t>
            </a:r>
          </a:p>
        </p:txBody>
      </p:sp>
      <p:sp>
        <p:nvSpPr>
          <p:cNvPr id="5" name="Slide Number Placeholder 4">
            <a:extLst>
              <a:ext uri="{FF2B5EF4-FFF2-40B4-BE49-F238E27FC236}">
                <a16:creationId xmlns:a16="http://schemas.microsoft.com/office/drawing/2014/main" id="{B9FA76AF-C2CB-C3AC-FFB2-89F3610C0F64}"/>
              </a:ext>
            </a:extLst>
          </p:cNvPr>
          <p:cNvSpPr>
            <a:spLocks noGrp="1"/>
          </p:cNvSpPr>
          <p:nvPr>
            <p:ph type="sldNum" sz="quarter" idx="12"/>
          </p:nvPr>
        </p:nvSpPr>
        <p:spPr/>
        <p:txBody>
          <a:bodyPr/>
          <a:lstStyle>
            <a:lvl1pPr>
              <a:defRPr>
                <a:solidFill>
                  <a:schemeClr val="bg1"/>
                </a:solidFill>
              </a:defRPr>
            </a:lvl1pPr>
          </a:lstStyle>
          <a:p>
            <a:fld id="{809B3C54-BE60-8D42-B958-D833F7DCCF0A}" type="slidenum">
              <a:rPr lang="en-US" smtClean="0"/>
              <a:pPr/>
              <a:t>‹#›</a:t>
            </a:fld>
            <a:endParaRPr lang="en-US"/>
          </a:p>
        </p:txBody>
      </p:sp>
    </p:spTree>
    <p:extLst>
      <p:ext uri="{BB962C8B-B14F-4D97-AF65-F5344CB8AC3E}">
        <p14:creationId xmlns:p14="http://schemas.microsoft.com/office/powerpoint/2010/main" val="2862962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D1D299B-0049-C495-7303-C7E7F2C5690A}"/>
              </a:ext>
            </a:extLst>
          </p:cNvPr>
          <p:cNvSpPr/>
          <p:nvPr userDrawn="1"/>
        </p:nvSpPr>
        <p:spPr>
          <a:xfrm>
            <a:off x="0" y="0"/>
            <a:ext cx="6096000" cy="6858000"/>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2115CEE-E90C-859F-4450-7BFE02B8B86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D84E435E-BBAF-A2E7-72ED-13955A61E686}"/>
              </a:ext>
            </a:extLst>
          </p:cNvPr>
          <p:cNvSpPr>
            <a:spLocks noGrp="1"/>
          </p:cNvSpPr>
          <p:nvPr>
            <p:ph idx="1"/>
          </p:nvPr>
        </p:nvSpPr>
        <p:spPr>
          <a:xfrm>
            <a:off x="6518030" y="987425"/>
            <a:ext cx="526366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B35BCC-586E-5461-F968-A677903C262C}"/>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B6DACF30-0588-8FD5-402F-B4A287C345F1}"/>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20581102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95E3212-1013-E0B9-F253-D720381EDC2C}"/>
              </a:ext>
            </a:extLst>
          </p:cNvPr>
          <p:cNvSpPr/>
          <p:nvPr userDrawn="1"/>
        </p:nvSpPr>
        <p:spPr>
          <a:xfrm>
            <a:off x="0" y="0"/>
            <a:ext cx="6096000" cy="6858000"/>
          </a:xfrm>
          <a:prstGeom prst="rect">
            <a:avLst/>
          </a:prstGeom>
          <a:solidFill>
            <a:srgbClr val="076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2115CEE-E90C-859F-4450-7BFE02B8B860}"/>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D84E435E-BBAF-A2E7-72ED-13955A61E686}"/>
              </a:ext>
            </a:extLst>
          </p:cNvPr>
          <p:cNvSpPr>
            <a:spLocks noGrp="1"/>
          </p:cNvSpPr>
          <p:nvPr>
            <p:ph idx="1"/>
          </p:nvPr>
        </p:nvSpPr>
        <p:spPr>
          <a:xfrm>
            <a:off x="6518030" y="987425"/>
            <a:ext cx="5263662" cy="4873625"/>
          </a:xfrm>
        </p:spPr>
        <p:txBody>
          <a:bodyPr/>
          <a:lstStyle>
            <a:lvl1pPr>
              <a:buClr>
                <a:srgbClr val="009D4E"/>
              </a:buClr>
              <a:defRPr sz="3200"/>
            </a:lvl1pPr>
            <a:lvl2pPr>
              <a:buClr>
                <a:srgbClr val="009D4E"/>
              </a:buClr>
              <a:defRPr sz="2800"/>
            </a:lvl2pPr>
            <a:lvl3pPr>
              <a:buClr>
                <a:srgbClr val="009D4E"/>
              </a:buClr>
              <a:defRPr sz="2400"/>
            </a:lvl3pPr>
            <a:lvl4pPr>
              <a:buClr>
                <a:srgbClr val="009D4E"/>
              </a:buClr>
              <a:defRPr sz="2000"/>
            </a:lvl4pPr>
            <a:lvl5pPr>
              <a:buClr>
                <a:srgbClr val="009D4E"/>
              </a:buCl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B35BCC-586E-5461-F968-A677903C262C}"/>
              </a:ext>
            </a:extLst>
          </p:cNvPr>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B6DACF30-0588-8FD5-402F-B4A287C345F1}"/>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13914554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1A0F12-0037-DEAA-51A6-2975296D34D2}"/>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3510769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ADE34-B508-5EA4-A7DD-B2547FCC4B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62E915-6E0C-CDEF-B898-CC9BC1FF26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183CF40-EE2C-F6C1-4A5C-A0B8996466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9523A05F-7391-3BA5-66B9-DBFA40B081AD}"/>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25140405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A632D-1587-8BBF-987D-73D0553F28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3D30CE-0100-C31E-C67C-59D9DC2407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0C201053-E4FF-3304-A78F-4E6CE3FA083C}"/>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871149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1B912-E532-65A0-AD53-0CB75F052B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8F53D9-324F-4FCC-3DE2-6525B98AA8D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9C64B-59A6-DBEA-8D22-512BE24641A3}"/>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5" name="Footer Placeholder 4">
            <a:extLst>
              <a:ext uri="{FF2B5EF4-FFF2-40B4-BE49-F238E27FC236}">
                <a16:creationId xmlns:a16="http://schemas.microsoft.com/office/drawing/2014/main" id="{043B97E5-687E-ECA0-97AF-A4FAA5D83F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38E19D-0C69-5B74-162A-339656296646}"/>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25254815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1FD0D6-B10A-B2B8-A1A6-F50589A92A4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205A245-94A3-005B-BF71-F1E5A8ABC89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220FF3C-0E25-A3A3-C189-F10F3B4C46A3}"/>
              </a:ext>
            </a:extLst>
          </p:cNvPr>
          <p:cNvSpPr>
            <a:spLocks noGrp="1"/>
          </p:cNvSpPr>
          <p:nvPr>
            <p:ph type="sldNum" sz="quarter" idx="12"/>
          </p:nvPr>
        </p:nvSpPr>
        <p:spPr/>
        <p:txBody>
          <a:bodyPr/>
          <a:lstStyle/>
          <a:p>
            <a:fld id="{809B3C54-BE60-8D42-B958-D833F7DCCF0A}" type="slidenum">
              <a:rPr lang="en-US" smtClean="0"/>
              <a:t>‹#›</a:t>
            </a:fld>
            <a:endParaRPr lang="en-US"/>
          </a:p>
        </p:txBody>
      </p:sp>
    </p:spTree>
    <p:extLst>
      <p:ext uri="{BB962C8B-B14F-4D97-AF65-F5344CB8AC3E}">
        <p14:creationId xmlns:p14="http://schemas.microsoft.com/office/powerpoint/2010/main" val="17150911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
  <p:cSld name="2_Title Slide">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ctrTitle"/>
          </p:nvPr>
        </p:nvSpPr>
        <p:spPr>
          <a:xfrm>
            <a:off x="2942209" y="2418521"/>
            <a:ext cx="6313931" cy="1196339"/>
          </a:xfrm>
          <a:prstGeom prst="rect">
            <a:avLst/>
          </a:prstGeom>
        </p:spPr>
        <p:txBody>
          <a:bodyPr wrap="square" lIns="0" tIns="0" rIns="0" bIns="0">
            <a:spAutoFit/>
          </a:bodyPr>
          <a:lstStyle>
            <a:lvl1pPr>
              <a:defRPr sz="4400" b="0" i="0">
                <a:solidFill>
                  <a:schemeClr val="bg1"/>
                </a:solidFill>
                <a:latin typeface="Arial"/>
                <a:cs typeface="Arial"/>
              </a:defRPr>
            </a:lvl1pPr>
          </a:lstStyle>
          <a:p>
            <a:endParaRPr/>
          </a:p>
        </p:txBody>
      </p:sp>
      <p:sp>
        <p:nvSpPr>
          <p:cNvPr id="3" name="Holder 3"/>
          <p:cNvSpPr>
            <a:spLocks noGrp="1"/>
          </p:cNvSpPr>
          <p:nvPr>
            <p:ph type="subTitle" idx="4"/>
          </p:nvPr>
        </p:nvSpPr>
        <p:spPr>
          <a:xfrm>
            <a:off x="1829752" y="3840480"/>
            <a:ext cx="8538845" cy="17145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09/22/2025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161677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3B2F0-EA2C-95FA-386C-3F0AA7063D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A86009-1A6C-C142-9B94-3262D72D72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6E4E632-8C60-F8D0-3D1E-86E3EFE3B2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0FF39E8-2B8E-63CE-FD08-E27CC341BC4C}"/>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6" name="Footer Placeholder 5">
            <a:extLst>
              <a:ext uri="{FF2B5EF4-FFF2-40B4-BE49-F238E27FC236}">
                <a16:creationId xmlns:a16="http://schemas.microsoft.com/office/drawing/2014/main" id="{B45E730F-FB24-7140-0891-47E136A4D9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52FBE4-B9F7-7DE2-DFA0-76DC0B3D463F}"/>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1346892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8EC27-28B3-33EF-D446-CE86397164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E76AB2-B2D2-0007-D644-A736563104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3950515-ECB3-BFAD-05B5-E7E7E58B334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82FF8E3-1250-F375-4D5D-EE9DEE6034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11AFFC-F661-3151-D467-FFB0A070C7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17F6AED-9674-9FE2-30C0-D85CB9B9E94F}"/>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8" name="Footer Placeholder 7">
            <a:extLst>
              <a:ext uri="{FF2B5EF4-FFF2-40B4-BE49-F238E27FC236}">
                <a16:creationId xmlns:a16="http://schemas.microsoft.com/office/drawing/2014/main" id="{A796B9CE-4854-88EA-AE9B-9B9DC107F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2B81EE5-F2EE-C5A7-F432-230EAF015A8C}"/>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3387342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5AE9B-9A51-3129-C397-348760F5AA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6D3041-9868-24FA-F086-BF731A24DA16}"/>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4" name="Footer Placeholder 3">
            <a:extLst>
              <a:ext uri="{FF2B5EF4-FFF2-40B4-BE49-F238E27FC236}">
                <a16:creationId xmlns:a16="http://schemas.microsoft.com/office/drawing/2014/main" id="{A314E099-25B0-F32F-6F57-1405A0BE8E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1B2EAF-1F0F-268C-5B76-30E84C6F4186}"/>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906586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75006D-12D9-EBB1-1BAB-1DC64FFCA346}"/>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3" name="Footer Placeholder 2">
            <a:extLst>
              <a:ext uri="{FF2B5EF4-FFF2-40B4-BE49-F238E27FC236}">
                <a16:creationId xmlns:a16="http://schemas.microsoft.com/office/drawing/2014/main" id="{058D5E27-6958-8148-253A-2AB7B075F4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8B774C-1705-9182-F48E-8B3355C27494}"/>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1282870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6CF99-3989-1EED-FF8C-5BB71B1BDE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B1AE3F-0127-FCB0-F220-43BE49A0CB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D699F5C-0D18-AE97-3F12-8E2E0DAADF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999B9F-83F5-0A12-7D00-7FF4AEBC0A1F}"/>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6" name="Footer Placeholder 5">
            <a:extLst>
              <a:ext uri="{FF2B5EF4-FFF2-40B4-BE49-F238E27FC236}">
                <a16:creationId xmlns:a16="http://schemas.microsoft.com/office/drawing/2014/main" id="{2D070DFE-C5CD-85CC-C54E-F027C3AC14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03D56B-DCDE-EE66-65BD-8EEDFFA69E3E}"/>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165173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AFFBB-C74C-67B6-67DB-2042013B3C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17EDD0A-AC60-35A2-4353-393970CAC5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C84DFB0-D711-87EB-9FFB-B1DF0375B1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AA9971-FB88-71AB-81B0-FB231EC6E0A9}"/>
              </a:ext>
            </a:extLst>
          </p:cNvPr>
          <p:cNvSpPr>
            <a:spLocks noGrp="1"/>
          </p:cNvSpPr>
          <p:nvPr>
            <p:ph type="dt" sz="half" idx="10"/>
          </p:nvPr>
        </p:nvSpPr>
        <p:spPr/>
        <p:txBody>
          <a:bodyPr/>
          <a:lstStyle/>
          <a:p>
            <a:fld id="{5372DE7D-ABE5-4953-B3E6-0F3D7294F38A}" type="datetimeFigureOut">
              <a:rPr lang="en-US" smtClean="0"/>
              <a:t>09/22/2025</a:t>
            </a:fld>
            <a:endParaRPr lang="en-US"/>
          </a:p>
        </p:txBody>
      </p:sp>
      <p:sp>
        <p:nvSpPr>
          <p:cNvPr id="6" name="Footer Placeholder 5">
            <a:extLst>
              <a:ext uri="{FF2B5EF4-FFF2-40B4-BE49-F238E27FC236}">
                <a16:creationId xmlns:a16="http://schemas.microsoft.com/office/drawing/2014/main" id="{BF2CE652-DF4A-A0BC-2C5F-B2B5C6E3E5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97D3E4-16B5-9955-060A-A90CF93EABE6}"/>
              </a:ext>
            </a:extLst>
          </p:cNvPr>
          <p:cNvSpPr>
            <a:spLocks noGrp="1"/>
          </p:cNvSpPr>
          <p:nvPr>
            <p:ph type="sldNum" sz="quarter" idx="12"/>
          </p:nvPr>
        </p:nvSpPr>
        <p:spPr/>
        <p:txBody>
          <a:bodyPr/>
          <a:lstStyle/>
          <a:p>
            <a:fld id="{9BDB17C7-01CF-4507-91C5-49C45F50172D}" type="slidenum">
              <a:rPr lang="en-US" smtClean="0"/>
              <a:t>‹#›</a:t>
            </a:fld>
            <a:endParaRPr lang="en-US"/>
          </a:p>
        </p:txBody>
      </p:sp>
    </p:spTree>
    <p:extLst>
      <p:ext uri="{BB962C8B-B14F-4D97-AF65-F5344CB8AC3E}">
        <p14:creationId xmlns:p14="http://schemas.microsoft.com/office/powerpoint/2010/main" val="3376163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F322B8-464B-0078-A852-60033C4198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C6F2C2-1118-0065-0FDB-8BC40EDA0F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B30D3C-48C1-E4A0-D74D-01BC2D713F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372DE7D-ABE5-4953-B3E6-0F3D7294F38A}" type="datetimeFigureOut">
              <a:rPr lang="en-US" smtClean="0"/>
              <a:t>09/22/2025</a:t>
            </a:fld>
            <a:endParaRPr lang="en-US"/>
          </a:p>
        </p:txBody>
      </p:sp>
      <p:sp>
        <p:nvSpPr>
          <p:cNvPr id="5" name="Footer Placeholder 4">
            <a:extLst>
              <a:ext uri="{FF2B5EF4-FFF2-40B4-BE49-F238E27FC236}">
                <a16:creationId xmlns:a16="http://schemas.microsoft.com/office/drawing/2014/main" id="{CE82775C-527C-B5D7-0806-9FA23151FE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043C27E-37C3-2F5F-8833-79C2CABD7E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BDB17C7-01CF-4507-91C5-49C45F50172D}" type="slidenum">
              <a:rPr lang="en-US" smtClean="0"/>
              <a:t>‹#›</a:t>
            </a:fld>
            <a:endParaRPr lang="en-US"/>
          </a:p>
        </p:txBody>
      </p:sp>
    </p:spTree>
    <p:extLst>
      <p:ext uri="{BB962C8B-B14F-4D97-AF65-F5344CB8AC3E}">
        <p14:creationId xmlns:p14="http://schemas.microsoft.com/office/powerpoint/2010/main" val="1890546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C8ACD4-22B1-6B1D-CBBD-D77CD9845DA4}"/>
              </a:ext>
            </a:extLst>
          </p:cNvPr>
          <p:cNvSpPr>
            <a:spLocks noGrp="1"/>
          </p:cNvSpPr>
          <p:nvPr>
            <p:ph type="title"/>
          </p:nvPr>
        </p:nvSpPr>
        <p:spPr>
          <a:xfrm>
            <a:off x="838200" y="1"/>
            <a:ext cx="9037938" cy="132556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40C9917-27B6-3046-49AB-03FDCA409A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08458EF-EA24-7457-AEB7-C34B6377A4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Arial" panose="020B0604020202020204" pitchFamily="34" charset="0"/>
                <a:cs typeface="Arial" panose="020B0604020202020204" pitchFamily="34" charset="0"/>
              </a:defRPr>
            </a:lvl1pPr>
          </a:lstStyle>
          <a:p>
            <a:fld id="{809B3C54-BE60-8D42-B958-D833F7DCCF0A}" type="slidenum">
              <a:rPr lang="en-US" smtClean="0"/>
              <a:pPr/>
              <a:t>‹#›</a:t>
            </a:fld>
            <a:endParaRPr lang="en-US"/>
          </a:p>
        </p:txBody>
      </p:sp>
    </p:spTree>
    <p:extLst>
      <p:ext uri="{BB962C8B-B14F-4D97-AF65-F5344CB8AC3E}">
        <p14:creationId xmlns:p14="http://schemas.microsoft.com/office/powerpoint/2010/main" val="268311260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Lst>
  <p:txStyles>
    <p:titleStyle>
      <a:lvl1pPr algn="l" defTabSz="914400" rtl="0" eaLnBrk="1" latinLnBrk="0" hangingPunct="1">
        <a:lnSpc>
          <a:spcPct val="90000"/>
        </a:lnSpc>
        <a:spcBef>
          <a:spcPct val="0"/>
        </a:spcBef>
        <a:buNone/>
        <a:defRPr sz="4400" b="0" i="0" kern="1200">
          <a:solidFill>
            <a:srgbClr val="0F406B"/>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F406B"/>
        </a:buClr>
        <a:buFont typeface="Arial" panose="020B0604020202020204" pitchFamily="34" charset="0"/>
        <a:buChar char="•"/>
        <a:defRPr sz="2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F406B"/>
        </a:buClr>
        <a:buFont typeface="Arial" panose="020B0604020202020204" pitchFamily="34" charset="0"/>
        <a:buChar char="•"/>
        <a:defRPr sz="2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F406B"/>
        </a:buClr>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F406B"/>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F406B"/>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hyperlink" Target="mailto:NeitmanP@michigan.gov" TargetMode="External"/><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hyperlink" Target="mailto:MDHHS-BCCHPS-Questions@michigan.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hyperlink" Target="https://gcc02.safelinks.protection.outlook.com/?url=https%3A%2F%2Fwww.michigan.gov%2Fmdhhs&amp;data=05%7C02%7CCosgroveA2%40michigan.gov%7C351b6841e651444efedc08dd79459d8d%7Cd5fb7087377742ad966a892ef47225d1%7C0%7C0%7C638800062074136967%7CUnknown%7CTWFpbGZsb3d8eyJFbXB0eU1hcGkiOnRydWUsIlYiOiIwLjAuMDAwMCIsIlAiOiJXaW4zMiIsIkFOIjoiTWFpbCIsIldUIjoyfQ%3D%3D%7C0%7C%7C%7C&amp;sdata=8N%2BLWxurJRS%2BW0ihzWCCbXHk7dPbBmUz4CF3c6M3Awg%3D&amp;reserved=0" TargetMode="External"/><Relationship Id="rId2" Type="http://schemas.openxmlformats.org/officeDocument/2006/relationships/hyperlink" Target="https://gcc02.safelinks.protection.outlook.com/?url=https%3A%2F%2Fwww.michigan.gov%2Fmdhhs%2F-%2Fmedia%2FProject%2FWebsites%2Fmdhhs%2FInside-MDHHS%2FLegal%2FChildrens-Medicaid-Behavioral-Health-Settlement.pdf%3Frev%3Dba27a971f1144b3ab216cbed17b35918&amp;data=05%7C02%7CCosgroveA2%40michigan.gov%7C351b6841e651444efedc08dd79459d8d%7Cd5fb7087377742ad966a892ef47225d1%7C0%7C0%7C638800062074112129%7CUnknown%7CTWFpbGZsb3d8eyJFbXB0eU1hcGkiOnRydWUsIlYiOiIwLjAuMDAwMCIsIlAiOiJXaW4zMiIsIkFOIjoiTWFpbCIsIldUIjoyfQ%3D%3D%7C0%7C%7C%7C&amp;sdata=yTfvG0zqJ%2B7e847u5Khumbqam0fnLoiay%2B57ukKuDv8%3D&amp;reserved=0" TargetMode="External"/><Relationship Id="rId1" Type="http://schemas.openxmlformats.org/officeDocument/2006/relationships/slideLayout" Target="../slideLayouts/slideLayout18.xml"/><Relationship Id="rId4" Type="http://schemas.openxmlformats.org/officeDocument/2006/relationships/hyperlink" Target="mailto:MDHHS-BCCHPS-Questions@michigan.gov"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A815C-4B7B-9656-49C1-0BF1F471DE44}"/>
              </a:ext>
            </a:extLst>
          </p:cNvPr>
          <p:cNvSpPr>
            <a:spLocks noGrp="1"/>
          </p:cNvSpPr>
          <p:nvPr>
            <p:ph type="ctrTitle"/>
          </p:nvPr>
        </p:nvSpPr>
        <p:spPr>
          <a:xfrm>
            <a:off x="426719" y="868362"/>
            <a:ext cx="11234057" cy="2387600"/>
          </a:xfrm>
        </p:spPr>
        <p:txBody>
          <a:bodyPr>
            <a:normAutofit fontScale="90000"/>
          </a:bodyPr>
          <a:lstStyle/>
          <a:p>
            <a:pPr algn="ctr"/>
            <a:r>
              <a:rPr lang="en-US" sz="6000" b="1" dirty="0">
                <a:solidFill>
                  <a:schemeClr val="bg1"/>
                </a:solidFill>
                <a:latin typeface="Arial"/>
                <a:ea typeface="+mj-ea"/>
                <a:cs typeface="Arial"/>
              </a:rPr>
              <a:t>Bureau of Children’s Coordinated Health Policy &amp; Supports</a:t>
            </a:r>
          </a:p>
        </p:txBody>
      </p:sp>
      <p:sp>
        <p:nvSpPr>
          <p:cNvPr id="3" name="Subtitle 2">
            <a:extLst>
              <a:ext uri="{FF2B5EF4-FFF2-40B4-BE49-F238E27FC236}">
                <a16:creationId xmlns:a16="http://schemas.microsoft.com/office/drawing/2014/main" id="{A924DD73-5CDA-0DBA-D063-52AC84BD4423}"/>
              </a:ext>
            </a:extLst>
          </p:cNvPr>
          <p:cNvSpPr>
            <a:spLocks noGrp="1"/>
          </p:cNvSpPr>
          <p:nvPr>
            <p:ph type="subTitle" idx="1"/>
          </p:nvPr>
        </p:nvSpPr>
        <p:spPr>
          <a:xfrm>
            <a:off x="1524000" y="3522139"/>
            <a:ext cx="9144000" cy="1467112"/>
          </a:xfrm>
        </p:spPr>
        <p:txBody>
          <a:bodyPr>
            <a:normAutofit/>
          </a:bodyPr>
          <a:lstStyle/>
          <a:p>
            <a:endParaRPr lang="en-US" dirty="0"/>
          </a:p>
          <a:p>
            <a:r>
              <a:rPr lang="en-US" dirty="0"/>
              <a:t>September 2025</a:t>
            </a:r>
          </a:p>
        </p:txBody>
      </p:sp>
    </p:spTree>
    <p:extLst>
      <p:ext uri="{BB962C8B-B14F-4D97-AF65-F5344CB8AC3E}">
        <p14:creationId xmlns:p14="http://schemas.microsoft.com/office/powerpoint/2010/main" val="2778525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ED8D1-C013-8FF5-3722-F1B965AD5B87}"/>
              </a:ext>
            </a:extLst>
          </p:cNvPr>
          <p:cNvSpPr>
            <a:spLocks noGrp="1"/>
          </p:cNvSpPr>
          <p:nvPr>
            <p:ph type="title"/>
          </p:nvPr>
        </p:nvSpPr>
        <p:spPr/>
        <p:txBody>
          <a:bodyPr/>
          <a:lstStyle/>
          <a:p>
            <a:r>
              <a:rPr lang="en-US" dirty="0"/>
              <a:t>Workforce Development Training</a:t>
            </a:r>
          </a:p>
        </p:txBody>
      </p:sp>
      <p:sp>
        <p:nvSpPr>
          <p:cNvPr id="3" name="Content Placeholder 2">
            <a:extLst>
              <a:ext uri="{FF2B5EF4-FFF2-40B4-BE49-F238E27FC236}">
                <a16:creationId xmlns:a16="http://schemas.microsoft.com/office/drawing/2014/main" id="{D533DDB5-29E6-11E1-5270-6FB9F38A079F}"/>
              </a:ext>
            </a:extLst>
          </p:cNvPr>
          <p:cNvSpPr>
            <a:spLocks noGrp="1"/>
          </p:cNvSpPr>
          <p:nvPr>
            <p:ph idx="1"/>
          </p:nvPr>
        </p:nvSpPr>
        <p:spPr>
          <a:xfrm>
            <a:off x="650631" y="1473932"/>
            <a:ext cx="10515600" cy="4858042"/>
          </a:xfrm>
        </p:spPr>
        <p:txBody>
          <a:bodyPr>
            <a:noAutofit/>
          </a:bodyPr>
          <a:lstStyle/>
          <a:p>
            <a:pPr marL="0" indent="0">
              <a:lnSpc>
                <a:spcPct val="100000"/>
              </a:lnSpc>
              <a:spcBef>
                <a:spcPts val="600"/>
              </a:spcBef>
              <a:buNone/>
            </a:pPr>
            <a:r>
              <a:rPr lang="en-US" sz="1800" b="1" dirty="0"/>
              <a:t>Workforce Capacity</a:t>
            </a:r>
          </a:p>
          <a:p>
            <a:pPr>
              <a:lnSpc>
                <a:spcPct val="100000"/>
              </a:lnSpc>
              <a:spcBef>
                <a:spcPts val="600"/>
              </a:spcBef>
            </a:pPr>
            <a:r>
              <a:rPr lang="en-US" sz="1600" dirty="0"/>
              <a:t>Establish a capacity building structure that seeks and encourages a cross-system partnership to develop local statewide training and technical assistance to support contracted managed care entities in providing MICAS in accordance with fidelity standards statewide.</a:t>
            </a:r>
          </a:p>
          <a:p>
            <a:pPr marL="0" indent="0">
              <a:lnSpc>
                <a:spcPct val="100000"/>
              </a:lnSpc>
              <a:spcBef>
                <a:spcPts val="600"/>
              </a:spcBef>
              <a:buNone/>
            </a:pPr>
            <a:endParaRPr lang="en-US" sz="1800" b="1" dirty="0"/>
          </a:p>
          <a:p>
            <a:pPr marL="0" indent="0">
              <a:lnSpc>
                <a:spcPct val="100000"/>
              </a:lnSpc>
              <a:spcBef>
                <a:spcPts val="600"/>
              </a:spcBef>
              <a:buNone/>
            </a:pPr>
            <a:r>
              <a:rPr lang="en-US" sz="1800" b="1" dirty="0"/>
              <a:t>Workforce Flexibility </a:t>
            </a:r>
          </a:p>
          <a:p>
            <a:pPr>
              <a:lnSpc>
                <a:spcPct val="100000"/>
              </a:lnSpc>
              <a:spcBef>
                <a:spcPts val="600"/>
              </a:spcBef>
            </a:pPr>
            <a:r>
              <a:rPr lang="en-US" sz="1600" dirty="0"/>
              <a:t>Review/revise/develop criteria to maximize the use of teams that use a licensed clinician working with paraprofessionals, as allowed by law. </a:t>
            </a:r>
          </a:p>
          <a:p>
            <a:pPr marL="0" indent="0">
              <a:lnSpc>
                <a:spcPct val="100000"/>
              </a:lnSpc>
              <a:spcBef>
                <a:spcPts val="600"/>
              </a:spcBef>
              <a:buNone/>
            </a:pPr>
            <a:endParaRPr lang="en-US" sz="1800" b="1" dirty="0"/>
          </a:p>
          <a:p>
            <a:pPr marL="0" indent="0">
              <a:lnSpc>
                <a:spcPct val="100000"/>
              </a:lnSpc>
              <a:spcBef>
                <a:spcPts val="600"/>
              </a:spcBef>
              <a:buNone/>
            </a:pPr>
            <a:r>
              <a:rPr lang="en-US" sz="1800" b="1" dirty="0"/>
              <a:t>Workforce Incentives</a:t>
            </a:r>
          </a:p>
          <a:p>
            <a:pPr>
              <a:lnSpc>
                <a:spcPct val="100000"/>
              </a:lnSpc>
              <a:spcBef>
                <a:spcPts val="600"/>
              </a:spcBef>
            </a:pPr>
            <a:r>
              <a:rPr lang="en-US" sz="1600" dirty="0"/>
              <a:t>MDHHS has created a dedicated division within the department that will help to serve providers regarding the behavioral health needs of class members. </a:t>
            </a:r>
          </a:p>
          <a:p>
            <a:pPr>
              <a:lnSpc>
                <a:spcPct val="100000"/>
              </a:lnSpc>
              <a:spcBef>
                <a:spcPts val="600"/>
              </a:spcBef>
            </a:pPr>
            <a:r>
              <a:rPr lang="en-US" sz="1600" dirty="0"/>
              <a:t>MDHHS has implemented a medical education debt repayment program that focuses on incentivizing children’s behavioral health care providers to practice in Michigan. </a:t>
            </a:r>
          </a:p>
          <a:p>
            <a:pPr>
              <a:lnSpc>
                <a:spcPct val="100000"/>
              </a:lnSpc>
              <a:spcBef>
                <a:spcPts val="600"/>
              </a:spcBef>
            </a:pPr>
            <a:r>
              <a:rPr lang="en-US" sz="1600" dirty="0"/>
              <a:t>MDHHS has consulted and will continue to consult with children’s behavioral health experts to identify opportunities to expand and strengthen the MICAS workforce.</a:t>
            </a:r>
          </a:p>
        </p:txBody>
      </p:sp>
    </p:spTree>
    <p:extLst>
      <p:ext uri="{BB962C8B-B14F-4D97-AF65-F5344CB8AC3E}">
        <p14:creationId xmlns:p14="http://schemas.microsoft.com/office/powerpoint/2010/main" val="2171063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0F915-F2EC-F873-E013-8E87A36136D7}"/>
              </a:ext>
            </a:extLst>
          </p:cNvPr>
          <p:cNvSpPr>
            <a:spLocks noGrp="1"/>
          </p:cNvSpPr>
          <p:nvPr>
            <p:ph type="title"/>
          </p:nvPr>
        </p:nvSpPr>
        <p:spPr/>
        <p:txBody>
          <a:bodyPr/>
          <a:lstStyle/>
          <a:p>
            <a:r>
              <a:rPr lang="en-US" dirty="0"/>
              <a:t>Data Collection &amp; Reporting</a:t>
            </a:r>
          </a:p>
        </p:txBody>
      </p:sp>
      <p:sp>
        <p:nvSpPr>
          <p:cNvPr id="3" name="Content Placeholder 2">
            <a:extLst>
              <a:ext uri="{FF2B5EF4-FFF2-40B4-BE49-F238E27FC236}">
                <a16:creationId xmlns:a16="http://schemas.microsoft.com/office/drawing/2014/main" id="{AC129297-2949-65F9-CF24-6ED1C3F15D89}"/>
              </a:ext>
            </a:extLst>
          </p:cNvPr>
          <p:cNvSpPr>
            <a:spLocks noGrp="1"/>
          </p:cNvSpPr>
          <p:nvPr>
            <p:ph idx="1"/>
          </p:nvPr>
        </p:nvSpPr>
        <p:spPr>
          <a:xfrm>
            <a:off x="404445" y="1488830"/>
            <a:ext cx="11383109" cy="5241153"/>
          </a:xfrm>
        </p:spPr>
        <p:txBody>
          <a:bodyPr>
            <a:noAutofit/>
          </a:bodyPr>
          <a:lstStyle/>
          <a:p>
            <a:pPr marL="0" indent="0">
              <a:lnSpc>
                <a:spcPct val="100000"/>
              </a:lnSpc>
              <a:spcBef>
                <a:spcPts val="600"/>
              </a:spcBef>
              <a:buNone/>
            </a:pPr>
            <a:r>
              <a:rPr lang="en-US" sz="1800" b="1" dirty="0"/>
              <a:t>Medicaid Data Analysis </a:t>
            </a:r>
          </a:p>
          <a:p>
            <a:pPr>
              <a:lnSpc>
                <a:spcPct val="100000"/>
              </a:lnSpc>
              <a:spcBef>
                <a:spcPts val="600"/>
              </a:spcBef>
            </a:pPr>
            <a:r>
              <a:rPr lang="en-US" sz="1600" dirty="0"/>
              <a:t>MDHHS has created a section dedicated to data monitoring and quality improvement to collect and analyze Medicaid child behavioral health utilization and expenditure data. </a:t>
            </a:r>
            <a:endParaRPr lang="en-US" sz="1700" b="1" dirty="0"/>
          </a:p>
          <a:p>
            <a:pPr marL="0" indent="0">
              <a:lnSpc>
                <a:spcPct val="100000"/>
              </a:lnSpc>
              <a:spcBef>
                <a:spcPts val="600"/>
              </a:spcBef>
              <a:buNone/>
            </a:pPr>
            <a:r>
              <a:rPr lang="en-US" sz="1800" b="1" dirty="0"/>
              <a:t>MICAS Array Data Indicators </a:t>
            </a:r>
          </a:p>
          <a:p>
            <a:pPr>
              <a:lnSpc>
                <a:spcPct val="100000"/>
              </a:lnSpc>
              <a:spcBef>
                <a:spcPts val="600"/>
              </a:spcBef>
            </a:pPr>
            <a:r>
              <a:rPr lang="en-US" sz="1600" dirty="0"/>
              <a:t>Establish and track identified indicators for the MICAS service array for class members:</a:t>
            </a:r>
          </a:p>
          <a:p>
            <a:pPr lvl="1">
              <a:lnSpc>
                <a:spcPct val="100000"/>
              </a:lnSpc>
              <a:spcBef>
                <a:spcPts val="600"/>
              </a:spcBef>
            </a:pPr>
            <a:r>
              <a:rPr lang="en-US" sz="1600" dirty="0"/>
              <a:t>Need for MICAS services identified by the standardized, statewide tool. </a:t>
            </a:r>
          </a:p>
          <a:p>
            <a:pPr lvl="1">
              <a:lnSpc>
                <a:spcPct val="100000"/>
              </a:lnSpc>
              <a:spcBef>
                <a:spcPts val="600"/>
              </a:spcBef>
            </a:pPr>
            <a:r>
              <a:rPr lang="en-US" sz="1600" dirty="0"/>
              <a:t>Timeliness of access to services. </a:t>
            </a:r>
          </a:p>
          <a:p>
            <a:pPr lvl="1">
              <a:lnSpc>
                <a:spcPct val="100000"/>
              </a:lnSpc>
              <a:spcBef>
                <a:spcPts val="600"/>
              </a:spcBef>
            </a:pPr>
            <a:r>
              <a:rPr lang="en-US" sz="1600" dirty="0"/>
              <a:t>Denials of access to MICAS services. </a:t>
            </a:r>
          </a:p>
          <a:p>
            <a:pPr lvl="1">
              <a:lnSpc>
                <a:spcPct val="100000"/>
              </a:lnSpc>
              <a:spcBef>
                <a:spcPts val="600"/>
              </a:spcBef>
            </a:pPr>
            <a:r>
              <a:rPr lang="en-US" sz="1600" dirty="0"/>
              <a:t>Demographic and regional variation in indicators as identified in the agreement.</a:t>
            </a:r>
          </a:p>
          <a:p>
            <a:pPr lvl="1">
              <a:lnSpc>
                <a:spcPct val="100000"/>
              </a:lnSpc>
              <a:spcBef>
                <a:spcPts val="600"/>
              </a:spcBef>
            </a:pPr>
            <a:r>
              <a:rPr lang="en-US" sz="1600" dirty="0"/>
              <a:t>Changes in living situation related to hospital-level-of-care treatment options, including psychiatric hospitalization. </a:t>
            </a:r>
          </a:p>
          <a:p>
            <a:pPr lvl="1">
              <a:lnSpc>
                <a:spcPct val="100000"/>
              </a:lnSpc>
              <a:spcBef>
                <a:spcPts val="600"/>
              </a:spcBef>
            </a:pPr>
            <a:r>
              <a:rPr lang="en-US" sz="1600" dirty="0"/>
              <a:t>Court-ordered foster care or MDHHS juvenile justice placements, including placement in residential treatment.</a:t>
            </a:r>
          </a:p>
          <a:p>
            <a:pPr>
              <a:lnSpc>
                <a:spcPct val="100000"/>
              </a:lnSpc>
              <a:spcBef>
                <a:spcPts val="600"/>
              </a:spcBef>
            </a:pPr>
            <a:r>
              <a:rPr lang="en-US" sz="1600" dirty="0"/>
              <a:t>Review and revise managed care contract language for data collection and reporting on the MICAS array and selected measures or indicators as needed or when appropriate. </a:t>
            </a:r>
            <a:endParaRPr lang="en-US" sz="1700" dirty="0"/>
          </a:p>
          <a:p>
            <a:pPr marL="0" indent="0">
              <a:lnSpc>
                <a:spcPct val="100000"/>
              </a:lnSpc>
              <a:spcBef>
                <a:spcPts val="600"/>
              </a:spcBef>
              <a:buNone/>
            </a:pPr>
            <a:r>
              <a:rPr lang="en-US" sz="1800" b="1" dirty="0"/>
              <a:t>Reporting Data to the Public</a:t>
            </a:r>
            <a:r>
              <a:rPr lang="en-US" sz="1800" dirty="0"/>
              <a:t> </a:t>
            </a:r>
          </a:p>
          <a:p>
            <a:pPr>
              <a:lnSpc>
                <a:spcPct val="100000"/>
              </a:lnSpc>
              <a:spcBef>
                <a:spcPts val="600"/>
              </a:spcBef>
            </a:pPr>
            <a:r>
              <a:rPr lang="en-US" sz="1600" dirty="0"/>
              <a:t>Establish a mechanism, including a dashboard, to make quarterly and annual user-friendly data available to the public regarding the provision of the MICAS array, including the categories of children receiving the MICAS array, by managed care entity.</a:t>
            </a:r>
          </a:p>
        </p:txBody>
      </p:sp>
    </p:spTree>
    <p:extLst>
      <p:ext uri="{BB962C8B-B14F-4D97-AF65-F5344CB8AC3E}">
        <p14:creationId xmlns:p14="http://schemas.microsoft.com/office/powerpoint/2010/main" val="267140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28E6F-79BF-137C-9E5B-460133D49D91}"/>
              </a:ext>
            </a:extLst>
          </p:cNvPr>
          <p:cNvSpPr>
            <a:spLocks noGrp="1"/>
          </p:cNvSpPr>
          <p:nvPr>
            <p:ph type="title"/>
          </p:nvPr>
        </p:nvSpPr>
        <p:spPr/>
        <p:txBody>
          <a:bodyPr/>
          <a:lstStyle/>
          <a:p>
            <a:r>
              <a:rPr lang="en-US" dirty="0"/>
              <a:t>State Oversight &amp; Monitoring</a:t>
            </a:r>
          </a:p>
        </p:txBody>
      </p:sp>
      <p:sp>
        <p:nvSpPr>
          <p:cNvPr id="3" name="Content Placeholder 2">
            <a:extLst>
              <a:ext uri="{FF2B5EF4-FFF2-40B4-BE49-F238E27FC236}">
                <a16:creationId xmlns:a16="http://schemas.microsoft.com/office/drawing/2014/main" id="{E619ADA5-C249-4E46-4EFB-1F0F4C9425ED}"/>
              </a:ext>
            </a:extLst>
          </p:cNvPr>
          <p:cNvSpPr>
            <a:spLocks noGrp="1"/>
          </p:cNvSpPr>
          <p:nvPr>
            <p:ph idx="1"/>
          </p:nvPr>
        </p:nvSpPr>
        <p:spPr>
          <a:xfrm>
            <a:off x="662354" y="1626333"/>
            <a:ext cx="10515600" cy="4351338"/>
          </a:xfrm>
        </p:spPr>
        <p:txBody>
          <a:bodyPr>
            <a:noAutofit/>
          </a:bodyPr>
          <a:lstStyle/>
          <a:p>
            <a:pPr marL="0" indent="0">
              <a:lnSpc>
                <a:spcPct val="100000"/>
              </a:lnSpc>
              <a:spcBef>
                <a:spcPts val="600"/>
              </a:spcBef>
              <a:buNone/>
            </a:pPr>
            <a:r>
              <a:rPr lang="en-US" sz="1800" b="1" dirty="0"/>
              <a:t>Monitoring structure </a:t>
            </a:r>
          </a:p>
          <a:p>
            <a:pPr>
              <a:lnSpc>
                <a:spcPct val="100000"/>
              </a:lnSpc>
              <a:spcBef>
                <a:spcPts val="600"/>
              </a:spcBef>
            </a:pPr>
            <a:r>
              <a:rPr lang="en-US" sz="1600" dirty="0"/>
              <a:t>Contain a clinical support team to help serve as a statewide resource to managed care entities and children’s behavioral health providers. </a:t>
            </a:r>
          </a:p>
          <a:p>
            <a:pPr>
              <a:lnSpc>
                <a:spcPct val="100000"/>
              </a:lnSpc>
              <a:spcBef>
                <a:spcPts val="600"/>
              </a:spcBef>
            </a:pPr>
            <a:r>
              <a:rPr lang="en-US" sz="1600" dirty="0"/>
              <a:t>Update existing statewide Comprehensive Quality Strategy for managed care entities regarding access utilization of MICAS services. </a:t>
            </a:r>
          </a:p>
          <a:p>
            <a:pPr>
              <a:lnSpc>
                <a:spcPct val="100000"/>
              </a:lnSpc>
              <a:spcBef>
                <a:spcPts val="600"/>
              </a:spcBef>
            </a:pPr>
            <a:r>
              <a:rPr lang="en-US" sz="1600" dirty="0"/>
              <a:t>Review and revise as necessary managed care contract language for compliance with obligations to provide MICAS and other services in this agreement through corrective action, as needed. </a:t>
            </a:r>
          </a:p>
          <a:p>
            <a:pPr>
              <a:lnSpc>
                <a:spcPct val="100000"/>
              </a:lnSpc>
              <a:spcBef>
                <a:spcPts val="600"/>
              </a:spcBef>
            </a:pPr>
            <a:r>
              <a:rPr lang="en-US" sz="1600" dirty="0"/>
              <a:t>Require reporting by managed care entities on selected measures or indicators at regular, specific intervals. </a:t>
            </a:r>
          </a:p>
          <a:p>
            <a:pPr marL="0" indent="0">
              <a:lnSpc>
                <a:spcPct val="100000"/>
              </a:lnSpc>
              <a:spcBef>
                <a:spcPts val="600"/>
              </a:spcBef>
              <a:buNone/>
            </a:pPr>
            <a:endParaRPr lang="en-US" sz="1800" b="1" dirty="0"/>
          </a:p>
          <a:p>
            <a:pPr marL="0" indent="0">
              <a:lnSpc>
                <a:spcPct val="100000"/>
              </a:lnSpc>
              <a:spcBef>
                <a:spcPts val="600"/>
              </a:spcBef>
              <a:buNone/>
            </a:pPr>
            <a:r>
              <a:rPr lang="en-US" sz="1800" b="1" dirty="0"/>
              <a:t>Advisory Body </a:t>
            </a:r>
          </a:p>
          <a:p>
            <a:pPr>
              <a:lnSpc>
                <a:spcPct val="100000"/>
              </a:lnSpc>
              <a:spcBef>
                <a:spcPts val="600"/>
              </a:spcBef>
            </a:pPr>
            <a:r>
              <a:rPr lang="en-US" sz="1600" dirty="0"/>
              <a:t>Establish an advisory body, which will include behavioral health service provider representatives, as well as significant representation from children, youth, and families with lived experience in Michigan’s children’s behavioral health system, to advise MDHHS on:</a:t>
            </a:r>
          </a:p>
          <a:p>
            <a:pPr lvl="1">
              <a:lnSpc>
                <a:spcPct val="100000"/>
              </a:lnSpc>
              <a:spcBef>
                <a:spcPts val="600"/>
              </a:spcBef>
            </a:pPr>
            <a:r>
              <a:rPr lang="en-US" sz="1600" dirty="0"/>
              <a:t>Key performance data and quality benchmarks for the MICAS service array.</a:t>
            </a:r>
          </a:p>
          <a:p>
            <a:pPr lvl="1">
              <a:lnSpc>
                <a:spcPct val="100000"/>
              </a:lnSpc>
              <a:spcBef>
                <a:spcPts val="600"/>
              </a:spcBef>
            </a:pPr>
            <a:r>
              <a:rPr lang="en-US" sz="1600" dirty="0"/>
              <a:t>Methods to communicate clearly and transparently to stakeholders through MDHHS’s website. </a:t>
            </a:r>
          </a:p>
          <a:p>
            <a:pPr lvl="1">
              <a:lnSpc>
                <a:spcPct val="100000"/>
              </a:lnSpc>
              <a:spcBef>
                <a:spcPts val="600"/>
              </a:spcBef>
            </a:pPr>
            <a:r>
              <a:rPr lang="en-US" sz="1600" dirty="0"/>
              <a:t>Provide feedback on the efforts under this Agreement.</a:t>
            </a:r>
          </a:p>
        </p:txBody>
      </p:sp>
    </p:spTree>
    <p:extLst>
      <p:ext uri="{BB962C8B-B14F-4D97-AF65-F5344CB8AC3E}">
        <p14:creationId xmlns:p14="http://schemas.microsoft.com/office/powerpoint/2010/main" val="3747155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2DF56-246B-07A5-60D3-280B90CA1E80}"/>
              </a:ext>
            </a:extLst>
          </p:cNvPr>
          <p:cNvSpPr>
            <a:spLocks noGrp="1"/>
          </p:cNvSpPr>
          <p:nvPr>
            <p:ph type="title"/>
          </p:nvPr>
        </p:nvSpPr>
        <p:spPr/>
        <p:txBody>
          <a:bodyPr/>
          <a:lstStyle/>
          <a:p>
            <a:r>
              <a:rPr lang="en-US" dirty="0"/>
              <a:t>Due Process for Class Members</a:t>
            </a:r>
          </a:p>
        </p:txBody>
      </p:sp>
      <p:sp>
        <p:nvSpPr>
          <p:cNvPr id="3" name="Content Placeholder 2">
            <a:extLst>
              <a:ext uri="{FF2B5EF4-FFF2-40B4-BE49-F238E27FC236}">
                <a16:creationId xmlns:a16="http://schemas.microsoft.com/office/drawing/2014/main" id="{29B4E8C1-A612-E30A-01AD-69396306098F}"/>
              </a:ext>
            </a:extLst>
          </p:cNvPr>
          <p:cNvSpPr>
            <a:spLocks noGrp="1"/>
          </p:cNvSpPr>
          <p:nvPr>
            <p:ph idx="1"/>
          </p:nvPr>
        </p:nvSpPr>
        <p:spPr>
          <a:xfrm>
            <a:off x="285749" y="1500554"/>
            <a:ext cx="11763375" cy="5134708"/>
          </a:xfrm>
        </p:spPr>
        <p:txBody>
          <a:bodyPr>
            <a:noAutofit/>
          </a:bodyPr>
          <a:lstStyle/>
          <a:p>
            <a:pPr marL="0" indent="0">
              <a:lnSpc>
                <a:spcPct val="100000"/>
              </a:lnSpc>
              <a:spcBef>
                <a:spcPts val="600"/>
              </a:spcBef>
              <a:buNone/>
            </a:pPr>
            <a:r>
              <a:rPr lang="en-US" sz="1800" b="1" dirty="0"/>
              <a:t>MDHHS will review and revise managed care contracts to require managed care entities to monitor, and collect and maintain data on, grievances, appeals and denials for services within the MICAS array. MDHHS will monitor compliance and address concerns when they are identified. </a:t>
            </a:r>
            <a:br>
              <a:rPr lang="en-US" sz="1800" b="1" dirty="0"/>
            </a:br>
            <a:endParaRPr lang="en-US" sz="1800" b="1" dirty="0"/>
          </a:p>
          <a:p>
            <a:pPr marL="0" indent="0">
              <a:lnSpc>
                <a:spcPct val="100000"/>
              </a:lnSpc>
              <a:spcBef>
                <a:spcPts val="600"/>
              </a:spcBef>
              <a:buNone/>
            </a:pPr>
            <a:r>
              <a:rPr lang="en-US" sz="1800" b="1" dirty="0"/>
              <a:t>Adverse Benefit Determinations</a:t>
            </a:r>
            <a:r>
              <a:rPr lang="en-US" sz="1800" dirty="0"/>
              <a:t> </a:t>
            </a:r>
          </a:p>
          <a:p>
            <a:pPr>
              <a:lnSpc>
                <a:spcPct val="100000"/>
              </a:lnSpc>
              <a:spcBef>
                <a:spcPts val="600"/>
              </a:spcBef>
            </a:pPr>
            <a:r>
              <a:rPr lang="en-US" sz="1800" dirty="0"/>
              <a:t>Review and revise as necessary managed care contract language to require class members receive notices of Adverse Benefit Determination when: </a:t>
            </a:r>
          </a:p>
          <a:p>
            <a:pPr lvl="1">
              <a:lnSpc>
                <a:spcPct val="100000"/>
              </a:lnSpc>
              <a:spcBef>
                <a:spcPts val="600"/>
              </a:spcBef>
            </a:pPr>
            <a:r>
              <a:rPr lang="en-US" sz="1800" dirty="0"/>
              <a:t>A class member’s request for service in the MICAS array is denied or limited based on type or level of service, requirements for medical necessity, appropriateness, setting, or effectiveness of a covered benefit. </a:t>
            </a:r>
          </a:p>
          <a:p>
            <a:pPr lvl="1">
              <a:lnSpc>
                <a:spcPct val="100000"/>
              </a:lnSpc>
              <a:spcBef>
                <a:spcPts val="600"/>
              </a:spcBef>
            </a:pPr>
            <a:r>
              <a:rPr lang="en-US" sz="1800" dirty="0"/>
              <a:t>A previously authorized service under the MICAS array is reduced, suspended, or terminated. </a:t>
            </a:r>
          </a:p>
          <a:p>
            <a:pPr lvl="1">
              <a:lnSpc>
                <a:spcPct val="100000"/>
              </a:lnSpc>
              <a:spcBef>
                <a:spcPts val="600"/>
              </a:spcBef>
            </a:pPr>
            <a:r>
              <a:rPr lang="en-US" sz="1800" dirty="0"/>
              <a:t>A class member is assessed and determined to need services in the MICAS array, but the services are not provided in a timely manner. </a:t>
            </a:r>
          </a:p>
          <a:p>
            <a:pPr>
              <a:lnSpc>
                <a:spcPct val="100000"/>
              </a:lnSpc>
              <a:spcBef>
                <a:spcPts val="600"/>
              </a:spcBef>
            </a:pPr>
            <a:r>
              <a:rPr lang="en-US" sz="1800" dirty="0"/>
              <a:t>Make publicly available a list of circumstances in which class members have the right to receive notices of Adverse Benefits Determination.</a:t>
            </a:r>
          </a:p>
          <a:p>
            <a:pPr>
              <a:lnSpc>
                <a:spcPct val="100000"/>
              </a:lnSpc>
              <a:spcBef>
                <a:spcPts val="600"/>
              </a:spcBef>
            </a:pPr>
            <a:r>
              <a:rPr lang="en-US" sz="1800" dirty="0"/>
              <a:t>Review and revise as necessary managed care contract language for collection of data that tracks Adverse Benefits Determinations issued. MDHHS will monitor compliance of this requirement by the managed care entity. </a:t>
            </a:r>
          </a:p>
        </p:txBody>
      </p:sp>
    </p:spTree>
    <p:extLst>
      <p:ext uri="{BB962C8B-B14F-4D97-AF65-F5344CB8AC3E}">
        <p14:creationId xmlns:p14="http://schemas.microsoft.com/office/powerpoint/2010/main" val="1200751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4BA03-33B0-E67D-705B-529320409C4A}"/>
              </a:ext>
            </a:extLst>
          </p:cNvPr>
          <p:cNvSpPr>
            <a:spLocks noGrp="1"/>
          </p:cNvSpPr>
          <p:nvPr>
            <p:ph type="title"/>
          </p:nvPr>
        </p:nvSpPr>
        <p:spPr>
          <a:xfrm>
            <a:off x="568569" y="0"/>
            <a:ext cx="10298723" cy="1325564"/>
          </a:xfrm>
        </p:spPr>
        <p:txBody>
          <a:bodyPr/>
          <a:lstStyle/>
          <a:p>
            <a:r>
              <a:rPr lang="en-US" dirty="0"/>
              <a:t>Due Process for Class Members</a:t>
            </a:r>
            <a:br>
              <a:rPr lang="en-US" dirty="0"/>
            </a:br>
            <a:r>
              <a:rPr lang="en-US" dirty="0"/>
              <a:t>(</a:t>
            </a:r>
            <a:r>
              <a:rPr lang="en-US" sz="3600" dirty="0"/>
              <a:t>Cont’d.)</a:t>
            </a:r>
            <a:endParaRPr lang="en-US" dirty="0"/>
          </a:p>
        </p:txBody>
      </p:sp>
      <p:sp>
        <p:nvSpPr>
          <p:cNvPr id="3" name="Content Placeholder 2">
            <a:extLst>
              <a:ext uri="{FF2B5EF4-FFF2-40B4-BE49-F238E27FC236}">
                <a16:creationId xmlns:a16="http://schemas.microsoft.com/office/drawing/2014/main" id="{2CAC8481-12A6-C553-1BCE-77A1C1A5CD36}"/>
              </a:ext>
            </a:extLst>
          </p:cNvPr>
          <p:cNvSpPr>
            <a:spLocks noGrp="1"/>
          </p:cNvSpPr>
          <p:nvPr>
            <p:ph idx="1"/>
          </p:nvPr>
        </p:nvSpPr>
        <p:spPr>
          <a:xfrm>
            <a:off x="647700" y="1543050"/>
            <a:ext cx="10706100" cy="4991100"/>
          </a:xfrm>
        </p:spPr>
        <p:txBody>
          <a:bodyPr>
            <a:normAutofit fontScale="55000" lnSpcReduction="20000"/>
          </a:bodyPr>
          <a:lstStyle/>
          <a:p>
            <a:pPr marL="0" indent="0">
              <a:lnSpc>
                <a:spcPct val="120000"/>
              </a:lnSpc>
              <a:spcBef>
                <a:spcPts val="600"/>
              </a:spcBef>
              <a:buNone/>
            </a:pPr>
            <a:r>
              <a:rPr lang="en-US" sz="3300" b="1" dirty="0"/>
              <a:t>Grievance and Appeals </a:t>
            </a:r>
          </a:p>
          <a:p>
            <a:pPr>
              <a:lnSpc>
                <a:spcPct val="120000"/>
              </a:lnSpc>
              <a:spcBef>
                <a:spcPts val="600"/>
              </a:spcBef>
            </a:pPr>
            <a:r>
              <a:rPr lang="en-US" sz="3300" dirty="0"/>
              <a:t>Review current processes and revise as necessary to strengthen grievance, appeals and recipient rights processes.</a:t>
            </a:r>
          </a:p>
          <a:p>
            <a:pPr>
              <a:lnSpc>
                <a:spcPct val="120000"/>
              </a:lnSpc>
              <a:spcBef>
                <a:spcPts val="600"/>
              </a:spcBef>
            </a:pPr>
            <a:r>
              <a:rPr lang="en-US" sz="3300" dirty="0"/>
              <a:t>Review and revise as necessary managed care contracts to improve grievance, appeals and recipient rights processes.</a:t>
            </a:r>
          </a:p>
          <a:p>
            <a:pPr>
              <a:lnSpc>
                <a:spcPct val="120000"/>
              </a:lnSpc>
              <a:spcBef>
                <a:spcPts val="600"/>
              </a:spcBef>
            </a:pPr>
            <a:r>
              <a:rPr lang="en-US" sz="3300" dirty="0"/>
              <a:t>Communicate any changes in these processes to stakeholders.</a:t>
            </a:r>
          </a:p>
          <a:p>
            <a:pPr>
              <a:lnSpc>
                <a:spcPct val="120000"/>
              </a:lnSpc>
              <a:spcBef>
                <a:spcPts val="600"/>
              </a:spcBef>
            </a:pPr>
            <a:r>
              <a:rPr lang="en-US" sz="3300" dirty="0"/>
              <a:t>Make publicly available the rights class members have to file appeals, file grievances and receive a Medicaid fair hearing. </a:t>
            </a:r>
          </a:p>
          <a:p>
            <a:pPr>
              <a:lnSpc>
                <a:spcPct val="120000"/>
              </a:lnSpc>
              <a:spcBef>
                <a:spcPts val="600"/>
              </a:spcBef>
            </a:pPr>
            <a:r>
              <a:rPr lang="en-US" sz="3300" dirty="0"/>
              <a:t>Review and revise as necessary managed care contract language for collection of data that tracks grievances and appeals filed. MDHHS will monitor compliance of this requirement by the managed care entity. </a:t>
            </a:r>
          </a:p>
          <a:p>
            <a:pPr>
              <a:lnSpc>
                <a:spcPct val="120000"/>
              </a:lnSpc>
              <a:spcBef>
                <a:spcPts val="600"/>
              </a:spcBef>
            </a:pPr>
            <a:r>
              <a:rPr lang="en-US" sz="3300" dirty="0"/>
              <a:t>Monitor the managed care entity’s compliance with enrollee grievance and appeal rights and determine whether corrective action is necessary to address problems identified by monitoring, data analysis, or complaints by class members.</a:t>
            </a:r>
          </a:p>
          <a:p>
            <a:pPr>
              <a:lnSpc>
                <a:spcPct val="120000"/>
              </a:lnSpc>
              <a:spcBef>
                <a:spcPts val="600"/>
              </a:spcBef>
            </a:pPr>
            <a:endParaRPr lang="en-US" dirty="0"/>
          </a:p>
        </p:txBody>
      </p:sp>
    </p:spTree>
    <p:extLst>
      <p:ext uri="{BB962C8B-B14F-4D97-AF65-F5344CB8AC3E}">
        <p14:creationId xmlns:p14="http://schemas.microsoft.com/office/powerpoint/2010/main" val="397223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7A6CB-7C19-480A-62C4-226F67AFD135}"/>
              </a:ext>
            </a:extLst>
          </p:cNvPr>
          <p:cNvSpPr>
            <a:spLocks noGrp="1"/>
          </p:cNvSpPr>
          <p:nvPr>
            <p:ph type="title"/>
          </p:nvPr>
        </p:nvSpPr>
        <p:spPr/>
        <p:txBody>
          <a:bodyPr/>
          <a:lstStyle/>
          <a:p>
            <a:r>
              <a:rPr lang="en-US" dirty="0"/>
              <a:t>Implementation Plan</a:t>
            </a:r>
          </a:p>
        </p:txBody>
      </p:sp>
      <p:sp>
        <p:nvSpPr>
          <p:cNvPr id="3" name="Content Placeholder 2">
            <a:extLst>
              <a:ext uri="{FF2B5EF4-FFF2-40B4-BE49-F238E27FC236}">
                <a16:creationId xmlns:a16="http://schemas.microsoft.com/office/drawing/2014/main" id="{39C4D428-F751-0408-4389-CEC29B5149E2}"/>
              </a:ext>
            </a:extLst>
          </p:cNvPr>
          <p:cNvSpPr>
            <a:spLocks noGrp="1"/>
          </p:cNvSpPr>
          <p:nvPr>
            <p:ph idx="1"/>
          </p:nvPr>
        </p:nvSpPr>
        <p:spPr>
          <a:xfrm>
            <a:off x="457200" y="1664413"/>
            <a:ext cx="10896600" cy="4512550"/>
          </a:xfrm>
        </p:spPr>
        <p:txBody>
          <a:bodyPr>
            <a:normAutofit/>
          </a:bodyPr>
          <a:lstStyle/>
          <a:p>
            <a:pPr marL="0" indent="0">
              <a:lnSpc>
                <a:spcPct val="100000"/>
              </a:lnSpc>
              <a:spcBef>
                <a:spcPts val="600"/>
              </a:spcBef>
              <a:buNone/>
            </a:pPr>
            <a:r>
              <a:rPr lang="en-US" sz="1800" dirty="0"/>
              <a:t>Develop an Implementation Plan within 12 months of the Court granting final approval of this Agreement demonstrating how MDHHS can substantially comply with the exit criteria. The Implementation Plan will:</a:t>
            </a:r>
          </a:p>
          <a:p>
            <a:pPr marL="0" indent="0">
              <a:lnSpc>
                <a:spcPct val="100000"/>
              </a:lnSpc>
              <a:spcBef>
                <a:spcPts val="600"/>
              </a:spcBef>
              <a:buNone/>
            </a:pPr>
            <a:endParaRPr lang="en-US" sz="1800" dirty="0"/>
          </a:p>
          <a:p>
            <a:pPr lvl="1">
              <a:lnSpc>
                <a:spcPct val="100000"/>
              </a:lnSpc>
              <a:spcBef>
                <a:spcPts val="600"/>
              </a:spcBef>
            </a:pPr>
            <a:r>
              <a:rPr lang="en-US" sz="1800" dirty="0"/>
              <a:t>Identify and sequence tasks necessary to substantially comply with the exit criteria.</a:t>
            </a:r>
          </a:p>
          <a:p>
            <a:pPr>
              <a:lnSpc>
                <a:spcPct val="100000"/>
              </a:lnSpc>
              <a:spcBef>
                <a:spcPts val="600"/>
              </a:spcBef>
            </a:pPr>
            <a:endParaRPr lang="en-US" sz="1800" dirty="0"/>
          </a:p>
          <a:p>
            <a:pPr lvl="1">
              <a:lnSpc>
                <a:spcPct val="100000"/>
              </a:lnSpc>
              <a:spcBef>
                <a:spcPts val="600"/>
              </a:spcBef>
            </a:pPr>
            <a:r>
              <a:rPr lang="en-US" sz="1800" dirty="0"/>
              <a:t>Set reasonable timelines to substantially comply with the exit criteria.</a:t>
            </a:r>
          </a:p>
          <a:p>
            <a:pPr>
              <a:lnSpc>
                <a:spcPct val="100000"/>
              </a:lnSpc>
              <a:spcBef>
                <a:spcPts val="600"/>
              </a:spcBef>
            </a:pPr>
            <a:endParaRPr lang="en-US" sz="1800" dirty="0"/>
          </a:p>
          <a:p>
            <a:pPr lvl="1">
              <a:lnSpc>
                <a:spcPct val="100000"/>
              </a:lnSpc>
              <a:spcBef>
                <a:spcPts val="600"/>
              </a:spcBef>
            </a:pPr>
            <a:r>
              <a:rPr lang="en-US" sz="1800" dirty="0"/>
              <a:t>Assign responsibility for each task. </a:t>
            </a:r>
          </a:p>
          <a:p>
            <a:pPr marL="0" indent="0">
              <a:lnSpc>
                <a:spcPct val="100000"/>
              </a:lnSpc>
              <a:spcBef>
                <a:spcPts val="600"/>
              </a:spcBef>
              <a:buNone/>
            </a:pPr>
            <a:endParaRPr lang="en-US" sz="1800" dirty="0"/>
          </a:p>
          <a:p>
            <a:pPr marL="0" indent="0">
              <a:lnSpc>
                <a:spcPct val="100000"/>
              </a:lnSpc>
              <a:spcBef>
                <a:spcPts val="600"/>
              </a:spcBef>
              <a:buNone/>
            </a:pPr>
            <a:r>
              <a:rPr lang="en-US" sz="1800" dirty="0"/>
              <a:t>Until termination of the Court’s jurisdiction, MDHHS will provide Plaintiffs’ counsel with an annual status report that describes progress in substantially complying with the exit criteria.</a:t>
            </a:r>
          </a:p>
        </p:txBody>
      </p:sp>
    </p:spTree>
    <p:extLst>
      <p:ext uri="{BB962C8B-B14F-4D97-AF65-F5344CB8AC3E}">
        <p14:creationId xmlns:p14="http://schemas.microsoft.com/office/powerpoint/2010/main" val="3575436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A53414-876B-3705-B766-59E506C5965F}"/>
              </a:ext>
            </a:extLst>
          </p:cNvPr>
          <p:cNvSpPr>
            <a:spLocks noGrp="1"/>
          </p:cNvSpPr>
          <p:nvPr>
            <p:ph idx="1"/>
          </p:nvPr>
        </p:nvSpPr>
        <p:spPr>
          <a:xfrm>
            <a:off x="6208776" y="182548"/>
            <a:ext cx="5983224" cy="6675452"/>
          </a:xfrm>
        </p:spPr>
        <p:txBody>
          <a:bodyPr vert="horz" lIns="91440" tIns="45720" rIns="91440" bIns="45720" rtlCol="0" anchor="ctr">
            <a:noAutofit/>
          </a:bodyPr>
          <a:lstStyle/>
          <a:p>
            <a:pPr marL="0" indent="0">
              <a:lnSpc>
                <a:spcPct val="100000"/>
              </a:lnSpc>
              <a:spcBef>
                <a:spcPts val="0"/>
              </a:spcBef>
              <a:buNone/>
            </a:pPr>
            <a:r>
              <a:rPr lang="en-US" sz="2000" b="1" dirty="0"/>
              <a:t>Patricia Neitman, MS LLP, Bureau Director </a:t>
            </a:r>
          </a:p>
          <a:p>
            <a:pPr marL="0" indent="0">
              <a:lnSpc>
                <a:spcPct val="100000"/>
              </a:lnSpc>
              <a:spcBef>
                <a:spcPts val="0"/>
              </a:spcBef>
              <a:buNone/>
            </a:pPr>
            <a:r>
              <a:rPr lang="en-US" sz="2000" dirty="0"/>
              <a:t>Bureau of Children’s Coordinated Health Policy and Supports, </a:t>
            </a:r>
            <a:r>
              <a:rPr lang="en-US" sz="2000" dirty="0">
                <a:hlinkClick r:id="rId3"/>
              </a:rPr>
              <a:t>NeitmanP@michigan.gov</a:t>
            </a:r>
            <a:r>
              <a:rPr lang="en-US" sz="2000" dirty="0"/>
              <a:t> </a:t>
            </a:r>
          </a:p>
          <a:p>
            <a:pPr marL="0" indent="0">
              <a:lnSpc>
                <a:spcPct val="100000"/>
              </a:lnSpc>
              <a:spcBef>
                <a:spcPts val="0"/>
              </a:spcBef>
              <a:buNone/>
            </a:pPr>
            <a:endParaRPr lang="en-US" sz="2000" dirty="0"/>
          </a:p>
          <a:p>
            <a:pPr marL="0" indent="0">
              <a:lnSpc>
                <a:spcPct val="100000"/>
              </a:lnSpc>
              <a:spcBef>
                <a:spcPts val="0"/>
              </a:spcBef>
              <a:buNone/>
            </a:pPr>
            <a:endParaRPr lang="en-US" sz="2000" dirty="0">
              <a:hlinkClick r:id="rId4"/>
            </a:endParaRPr>
          </a:p>
          <a:p>
            <a:pPr marL="0" indent="0">
              <a:lnSpc>
                <a:spcPct val="100000"/>
              </a:lnSpc>
              <a:spcBef>
                <a:spcPts val="0"/>
              </a:spcBef>
              <a:buNone/>
            </a:pPr>
            <a:r>
              <a:rPr lang="en-US" sz="2000" dirty="0">
                <a:hlinkClick r:id="rId4"/>
              </a:rPr>
              <a:t>MDHHS-BCCHPS-Questions@michigan.gov</a:t>
            </a:r>
            <a:endParaRPr lang="en-US" sz="2000" dirty="0"/>
          </a:p>
          <a:p>
            <a:pPr marL="0" indent="0">
              <a:lnSpc>
                <a:spcPct val="100000"/>
              </a:lnSpc>
              <a:spcBef>
                <a:spcPts val="0"/>
              </a:spcBef>
              <a:buNone/>
            </a:pPr>
            <a:endParaRPr lang="en-US" sz="2000" dirty="0"/>
          </a:p>
          <a:p>
            <a:pPr marL="0" indent="0">
              <a:lnSpc>
                <a:spcPct val="100000"/>
              </a:lnSpc>
              <a:spcBef>
                <a:spcPts val="0"/>
              </a:spcBef>
              <a:buNone/>
            </a:pPr>
            <a:endParaRPr lang="en-US" sz="1400" b="1" dirty="0">
              <a:latin typeface="Aptos" panose="020B0004020202020204" pitchFamily="34" charset="0"/>
              <a:cs typeface="Arial"/>
            </a:endParaRPr>
          </a:p>
        </p:txBody>
      </p:sp>
      <p:sp>
        <p:nvSpPr>
          <p:cNvPr id="10" name="Title 1">
            <a:extLst>
              <a:ext uri="{FF2B5EF4-FFF2-40B4-BE49-F238E27FC236}">
                <a16:creationId xmlns:a16="http://schemas.microsoft.com/office/drawing/2014/main" id="{1A2DAFC1-100E-12E6-230E-61A11D76138E}"/>
              </a:ext>
            </a:extLst>
          </p:cNvPr>
          <p:cNvSpPr txBox="1">
            <a:spLocks/>
          </p:cNvSpPr>
          <p:nvPr/>
        </p:nvSpPr>
        <p:spPr>
          <a:xfrm>
            <a:off x="1026324" y="5875509"/>
            <a:ext cx="4032214" cy="63658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0" i="0" kern="1200">
                <a:solidFill>
                  <a:schemeClr val="bg1"/>
                </a:solidFill>
                <a:latin typeface="Arial" panose="020B0604020202020204" pitchFamily="34" charset="0"/>
                <a:ea typeface="+mj-ea"/>
                <a:cs typeface="Arial" panose="020B0604020202020204" pitchFamily="34" charset="0"/>
              </a:defRPr>
            </a:lvl1pPr>
          </a:lstStyle>
          <a:p>
            <a:pPr marL="0" marR="0" lvl="0" indent="0" algn="l" defTabSz="914400">
              <a:lnSpc>
                <a:spcPct val="90000"/>
              </a:lnSpc>
              <a:spcBef>
                <a:spcPct val="0"/>
              </a:spcBef>
              <a:spcAft>
                <a:spcPts val="0"/>
              </a:spcAft>
              <a:buNone/>
              <a:tabLst/>
              <a:defRPr/>
            </a:pPr>
            <a:r>
              <a:rPr lang="en-US" sz="4800" b="1" dirty="0">
                <a:solidFill>
                  <a:prstClr val="white"/>
                </a:solidFill>
              </a:rPr>
              <a:t>QUESTIONS</a:t>
            </a:r>
            <a:endParaRPr lang="en-US" sz="4800" b="1" dirty="0"/>
          </a:p>
        </p:txBody>
      </p:sp>
      <p:pic>
        <p:nvPicPr>
          <p:cNvPr id="2" name="Graphic 1" descr="Question mark with solid fill">
            <a:extLst>
              <a:ext uri="{FF2B5EF4-FFF2-40B4-BE49-F238E27FC236}">
                <a16:creationId xmlns:a16="http://schemas.microsoft.com/office/drawing/2014/main" id="{995BB696-B603-3EC6-26ED-E80BEC5C0A6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6349" y="479530"/>
            <a:ext cx="4527299" cy="4947876"/>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687288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A53414-876B-3705-B766-59E506C5965F}"/>
              </a:ext>
            </a:extLst>
          </p:cNvPr>
          <p:cNvSpPr>
            <a:spLocks noGrp="1"/>
          </p:cNvSpPr>
          <p:nvPr>
            <p:ph idx="1"/>
          </p:nvPr>
        </p:nvSpPr>
        <p:spPr>
          <a:xfrm>
            <a:off x="6518030" y="285997"/>
            <a:ext cx="5263662" cy="6413741"/>
          </a:xfrm>
        </p:spPr>
        <p:txBody>
          <a:bodyPr vert="horz" lIns="91440" tIns="45720" rIns="91440" bIns="45720" rtlCol="0" anchor="t">
            <a:normAutofit fontScale="92500" lnSpcReduction="10000"/>
          </a:bodyPr>
          <a:lstStyle/>
          <a:p>
            <a:pPr>
              <a:lnSpc>
                <a:spcPct val="120000"/>
              </a:lnSpc>
              <a:spcBef>
                <a:spcPts val="600"/>
              </a:spcBef>
            </a:pPr>
            <a:r>
              <a:rPr lang="en-US" sz="1800" dirty="0">
                <a:latin typeface="Arial"/>
                <a:cs typeface="Arial"/>
              </a:rPr>
              <a:t>Litigation involving the provision of timely and adequate behavioral health services and supports to Early and Periodic Screening, Diagnostic and Treatment (EPSDT) to eligible children with mental or behavioral disorders, including children with developmental disabilities. </a:t>
            </a:r>
          </a:p>
          <a:p>
            <a:pPr>
              <a:lnSpc>
                <a:spcPct val="120000"/>
              </a:lnSpc>
              <a:spcBef>
                <a:spcPts val="600"/>
              </a:spcBef>
            </a:pPr>
            <a:r>
              <a:rPr lang="en-US" sz="1800" dirty="0">
                <a:latin typeface="Arial"/>
                <a:cs typeface="Arial"/>
              </a:rPr>
              <a:t>MDHHS entered into an interim agreement with plaintiffs in 2020, establishing a process to reach a settlement agreement.</a:t>
            </a:r>
          </a:p>
          <a:p>
            <a:pPr>
              <a:lnSpc>
                <a:spcPct val="120000"/>
              </a:lnSpc>
              <a:spcBef>
                <a:spcPts val="600"/>
              </a:spcBef>
            </a:pPr>
            <a:r>
              <a:rPr lang="en-US" sz="1800" dirty="0">
                <a:latin typeface="Arial"/>
                <a:cs typeface="Arial"/>
              </a:rPr>
              <a:t>Information was gathered and reviewed about the current system by Center for Healthcare Strategies to inform appropriate systemic changes to identified concerns. </a:t>
            </a:r>
          </a:p>
          <a:p>
            <a:pPr>
              <a:lnSpc>
                <a:spcPct val="120000"/>
              </a:lnSpc>
              <a:spcBef>
                <a:spcPts val="600"/>
              </a:spcBef>
            </a:pPr>
            <a:r>
              <a:rPr lang="en-US" sz="1800" dirty="0">
                <a:latin typeface="Arial"/>
                <a:cs typeface="Arial"/>
              </a:rPr>
              <a:t>In collaboration with Michigan Attorney General’s and plaintiff’s counsel, a draft settlement agreement was developed. </a:t>
            </a:r>
          </a:p>
          <a:p>
            <a:pPr>
              <a:lnSpc>
                <a:spcPct val="120000"/>
              </a:lnSpc>
              <a:spcBef>
                <a:spcPts val="600"/>
              </a:spcBef>
            </a:pPr>
            <a:r>
              <a:rPr lang="en-US" sz="1800" dirty="0">
                <a:latin typeface="Arial"/>
                <a:cs typeface="Arial"/>
              </a:rPr>
              <a:t>Preliminary approval of the agreement was granted April 3, 2025. Final fairness hearing held August 27. Final court approval granted August 28. </a:t>
            </a:r>
          </a:p>
        </p:txBody>
      </p:sp>
      <p:sp>
        <p:nvSpPr>
          <p:cNvPr id="4" name="Text Placeholder 3">
            <a:extLst>
              <a:ext uri="{FF2B5EF4-FFF2-40B4-BE49-F238E27FC236}">
                <a16:creationId xmlns:a16="http://schemas.microsoft.com/office/drawing/2014/main" id="{9BB081B1-90D9-8E0C-3788-16CC4261BCF4}"/>
              </a:ext>
            </a:extLst>
          </p:cNvPr>
          <p:cNvSpPr>
            <a:spLocks noGrp="1"/>
          </p:cNvSpPr>
          <p:nvPr>
            <p:ph type="body" sz="half" idx="2"/>
          </p:nvPr>
        </p:nvSpPr>
        <p:spPr>
          <a:xfrm>
            <a:off x="410308" y="1353569"/>
            <a:ext cx="5114203" cy="3382283"/>
          </a:xfrm>
        </p:spPr>
        <p:txBody>
          <a:bodyPr vert="horz" lIns="91440" tIns="45720" rIns="91440" bIns="45720" rtlCol="0" anchor="t">
            <a:normAutofit/>
          </a:bodyPr>
          <a:lstStyle/>
          <a:p>
            <a:pPr algn="ctr"/>
            <a:r>
              <a:rPr lang="en-US" sz="2800" b="1" dirty="0"/>
              <a:t>OVERVIEW: D.D. v. MDHHS</a:t>
            </a:r>
          </a:p>
        </p:txBody>
      </p:sp>
      <p:pic>
        <p:nvPicPr>
          <p:cNvPr id="5" name="Picture 5" descr="Scales of justice with solid fill">
            <a:extLst>
              <a:ext uri="{FF2B5EF4-FFF2-40B4-BE49-F238E27FC236}">
                <a16:creationId xmlns:a16="http://schemas.microsoft.com/office/drawing/2014/main" id="{63F6DFF6-D827-EEAD-4EE1-68A4891646B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91007" y="2086349"/>
            <a:ext cx="2952803" cy="2952803"/>
          </a:xfrm>
          <a:prstGeom prst="rect">
            <a:avLst/>
          </a:prstGeom>
        </p:spPr>
      </p:pic>
    </p:spTree>
    <p:extLst>
      <p:ext uri="{BB962C8B-B14F-4D97-AF65-F5344CB8AC3E}">
        <p14:creationId xmlns:p14="http://schemas.microsoft.com/office/powerpoint/2010/main" val="3006277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0" name="Rectangle 39">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2" name="Rectangle 41">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4" name="Rectangle 43">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75A840B8-CC64-FA32-4C51-13A5BEDE380F}"/>
              </a:ext>
            </a:extLst>
          </p:cNvPr>
          <p:cNvSpPr>
            <a:spLocks noGrp="1"/>
          </p:cNvSpPr>
          <p:nvPr>
            <p:ph type="title"/>
          </p:nvPr>
        </p:nvSpPr>
        <p:spPr>
          <a:xfrm>
            <a:off x="644056" y="527428"/>
            <a:ext cx="11357443" cy="877729"/>
          </a:xfrm>
        </p:spPr>
        <p:txBody>
          <a:bodyPr anchor="ctr">
            <a:normAutofit fontScale="90000"/>
          </a:bodyPr>
          <a:lstStyle/>
          <a:p>
            <a:r>
              <a:rPr lang="en-US" sz="4900" dirty="0">
                <a:solidFill>
                  <a:srgbClr val="FFFFFF"/>
                </a:solidFill>
                <a:latin typeface="Arial" panose="020B0604020202020204" pitchFamily="34" charset="0"/>
                <a:cs typeface="Arial" panose="020B0604020202020204" pitchFamily="34" charset="0"/>
              </a:rPr>
              <a:t>D.D. v. MDHHS Litigation </a:t>
            </a:r>
            <a:r>
              <a:rPr lang="en-US" sz="3600" dirty="0">
                <a:solidFill>
                  <a:srgbClr val="FFFFFF"/>
                </a:solidFill>
                <a:latin typeface="Arial" panose="020B0604020202020204" pitchFamily="34" charset="0"/>
                <a:cs typeface="Arial" panose="020B0604020202020204" pitchFamily="34" charset="0"/>
              </a:rPr>
              <a:t>(formerly K.B. v. MDHHS)</a:t>
            </a:r>
            <a:r>
              <a:rPr lang="en-US" sz="2800" dirty="0">
                <a:solidFill>
                  <a:srgbClr val="FFFFFF"/>
                </a:solidFill>
                <a:latin typeface="Arial" panose="020B0604020202020204" pitchFamily="34" charset="0"/>
                <a:cs typeface="Arial" panose="020B0604020202020204" pitchFamily="34" charset="0"/>
              </a:rPr>
              <a:t>	</a:t>
            </a:r>
          </a:p>
        </p:txBody>
      </p:sp>
      <p:graphicFrame>
        <p:nvGraphicFramePr>
          <p:cNvPr id="4" name="Content Placeholder 3">
            <a:extLst>
              <a:ext uri="{FF2B5EF4-FFF2-40B4-BE49-F238E27FC236}">
                <a16:creationId xmlns:a16="http://schemas.microsoft.com/office/drawing/2014/main" id="{89E3139E-7594-39B9-F3DF-ABCE7AFD12FF}"/>
              </a:ext>
            </a:extLst>
          </p:cNvPr>
          <p:cNvGraphicFramePr>
            <a:graphicFrameLocks noGrp="1"/>
          </p:cNvGraphicFramePr>
          <p:nvPr>
            <p:ph idx="1"/>
            <p:extLst>
              <p:ext uri="{D42A27DB-BD31-4B8C-83A1-F6EECF244321}">
                <p14:modId xmlns:p14="http://schemas.microsoft.com/office/powerpoint/2010/main" val="1374708096"/>
              </p:ext>
            </p:extLst>
          </p:nvPr>
        </p:nvGraphicFramePr>
        <p:xfrm>
          <a:off x="476745" y="1764044"/>
          <a:ext cx="11238510" cy="4905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009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6F260-1FC5-B69A-207E-081C7C12A76D}"/>
              </a:ext>
            </a:extLst>
          </p:cNvPr>
          <p:cNvSpPr>
            <a:spLocks noGrp="1"/>
          </p:cNvSpPr>
          <p:nvPr>
            <p:ph type="title"/>
          </p:nvPr>
        </p:nvSpPr>
        <p:spPr>
          <a:xfrm>
            <a:off x="398585" y="1"/>
            <a:ext cx="9477553" cy="1325564"/>
          </a:xfrm>
        </p:spPr>
        <p:txBody>
          <a:bodyPr/>
          <a:lstStyle/>
          <a:p>
            <a:r>
              <a:rPr lang="en-US" dirty="0"/>
              <a:t>Notices, Agreement &amp; Questions</a:t>
            </a:r>
          </a:p>
        </p:txBody>
      </p:sp>
      <p:sp>
        <p:nvSpPr>
          <p:cNvPr id="3" name="Content Placeholder 2">
            <a:extLst>
              <a:ext uri="{FF2B5EF4-FFF2-40B4-BE49-F238E27FC236}">
                <a16:creationId xmlns:a16="http://schemas.microsoft.com/office/drawing/2014/main" id="{C0975D86-E944-1C51-ABC5-CC52BE2C8AD0}"/>
              </a:ext>
            </a:extLst>
          </p:cNvPr>
          <p:cNvSpPr>
            <a:spLocks noGrp="1"/>
          </p:cNvSpPr>
          <p:nvPr>
            <p:ph idx="1"/>
          </p:nvPr>
        </p:nvSpPr>
        <p:spPr>
          <a:xfrm>
            <a:off x="398585" y="1524001"/>
            <a:ext cx="11460040" cy="5193322"/>
          </a:xfrm>
        </p:spPr>
        <p:txBody>
          <a:bodyPr>
            <a:normAutofit fontScale="25000" lnSpcReduction="20000"/>
          </a:bodyPr>
          <a:lstStyle/>
          <a:p>
            <a:pPr marL="0" marR="0" indent="0">
              <a:lnSpc>
                <a:spcPct val="120000"/>
              </a:lnSpc>
              <a:spcBef>
                <a:spcPts val="600"/>
              </a:spcBef>
              <a:buNone/>
            </a:pPr>
            <a:r>
              <a:rPr lang="en-US" sz="7200" dirty="0">
                <a:ea typeface="Calibri" panose="020F0502020204030204" pitchFamily="34" charset="0"/>
              </a:rPr>
              <a:t>Preliminary approval granted April 3, 2025. Partners notified of Preliminary Approval week of April 14: </a:t>
            </a: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12 Federally Recognized Tribes in Michigan.</a:t>
            </a: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Prepaid Inpatient Health Plan Directors, with a request they distribute to provider networks.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Community Mental Health Services Program Directors, with a request they distribute to provider networks.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Listserv for providers subscribed to MDHHS Medicaid policy updates.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MDHHS and private agency child welfare staff through Children’s Services Administration leadership.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Developmental Disabilities Council.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Behavioral Health Advisory Council.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Medical Care Advisory Council.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Association for Children’s Mental Health.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Autism Alliance of Michigan.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Mental Health Association in Michigan.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The Arc-Michigan, with request to distribute to local Arc chapters and for chapters to post on their websites.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Michigan Developmental Disabilities Institute. </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Michigan Disability Rights Coalition.</a:t>
            </a:r>
            <a:endParaRPr lang="en-US" sz="5600" dirty="0">
              <a:ea typeface="Calibri" panose="020F0502020204030204" pitchFamily="34" charset="0"/>
            </a:endParaRPr>
          </a:p>
          <a:p>
            <a:pPr marL="457200" marR="0" lvl="0" indent="-166688">
              <a:lnSpc>
                <a:spcPct val="120000"/>
              </a:lnSpc>
              <a:spcBef>
                <a:spcPts val="600"/>
              </a:spcBef>
              <a:buFont typeface="Symbol" panose="05050102010706020507" pitchFamily="18" charset="2"/>
              <a:buChar char=""/>
            </a:pPr>
            <a:r>
              <a:rPr lang="en-US" sz="5600" dirty="0">
                <a:ea typeface="Times New Roman" panose="02020603050405020304" pitchFamily="18" charset="0"/>
              </a:rPr>
              <a:t>National Alliance for Mental Illness-Michigan. </a:t>
            </a:r>
            <a:endParaRPr lang="en-US" sz="5600" dirty="0">
              <a:ea typeface="Calibri" panose="020F0502020204030204" pitchFamily="34" charset="0"/>
            </a:endParaRPr>
          </a:p>
          <a:p>
            <a:pPr marL="0" marR="0" indent="0">
              <a:spcBef>
                <a:spcPts val="600"/>
              </a:spcBef>
              <a:buNone/>
            </a:pPr>
            <a:r>
              <a:rPr lang="en-US" sz="7200" dirty="0">
                <a:ea typeface="Calibri" panose="020F0502020204030204" pitchFamily="34" charset="0"/>
              </a:rPr>
              <a:t> </a:t>
            </a:r>
          </a:p>
          <a:p>
            <a:pPr marL="0" marR="0" indent="0">
              <a:spcBef>
                <a:spcPts val="600"/>
              </a:spcBef>
              <a:buNone/>
            </a:pPr>
            <a:r>
              <a:rPr lang="en-US" sz="7200" dirty="0">
                <a:ea typeface="Calibri" panose="020F0502020204030204" pitchFamily="34" charset="0"/>
              </a:rPr>
              <a:t>The full </a:t>
            </a:r>
            <a:r>
              <a:rPr lang="en-US" sz="7200" u="sng" dirty="0">
                <a:ea typeface="Calibri" panose="020F0502020204030204" pitchFamily="34" charset="0"/>
                <a:hlinkClick r:id="rId2"/>
              </a:rPr>
              <a:t>Agreement</a:t>
            </a:r>
            <a:r>
              <a:rPr lang="en-US" sz="7200" dirty="0">
                <a:ea typeface="Calibri" panose="020F0502020204030204" pitchFamily="34" charset="0"/>
              </a:rPr>
              <a:t> is on the </a:t>
            </a:r>
            <a:r>
              <a:rPr lang="en-US" sz="7200" u="sng" dirty="0">
                <a:ea typeface="Calibri" panose="020F0502020204030204" pitchFamily="34" charset="0"/>
                <a:hlinkClick r:id="rId3"/>
              </a:rPr>
              <a:t>MDHHS website</a:t>
            </a:r>
            <a:r>
              <a:rPr lang="en-US" sz="7200" dirty="0">
                <a:ea typeface="Calibri" panose="020F0502020204030204" pitchFamily="34" charset="0"/>
              </a:rPr>
              <a:t>. Email questions to </a:t>
            </a:r>
            <a:r>
              <a:rPr lang="en-US" sz="7200" u="sng" dirty="0">
                <a:ea typeface="Calibri" panose="020F0502020204030204" pitchFamily="34" charset="0"/>
                <a:hlinkClick r:id="rId4"/>
              </a:rPr>
              <a:t>MDHHS-BCCHPS-Questions@michigan.gov</a:t>
            </a:r>
            <a:r>
              <a:rPr lang="en-US" sz="7200" dirty="0">
                <a:ea typeface="Calibri" panose="020F0502020204030204" pitchFamily="34" charset="0"/>
              </a:rPr>
              <a:t>.</a:t>
            </a:r>
          </a:p>
          <a:p>
            <a:endParaRPr lang="en-US" dirty="0"/>
          </a:p>
        </p:txBody>
      </p:sp>
    </p:spTree>
    <p:extLst>
      <p:ext uri="{BB962C8B-B14F-4D97-AF65-F5344CB8AC3E}">
        <p14:creationId xmlns:p14="http://schemas.microsoft.com/office/powerpoint/2010/main" val="2245272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0F52114-FEEF-5A5B-67A8-E17021668103}"/>
              </a:ext>
            </a:extLst>
          </p:cNvPr>
          <p:cNvSpPr>
            <a:spLocks noGrp="1"/>
          </p:cNvSpPr>
          <p:nvPr>
            <p:ph type="title"/>
          </p:nvPr>
        </p:nvSpPr>
        <p:spPr>
          <a:xfrm>
            <a:off x="492369" y="1"/>
            <a:ext cx="9383769" cy="1325564"/>
          </a:xfrm>
        </p:spPr>
        <p:txBody>
          <a:bodyPr/>
          <a:lstStyle/>
          <a:p>
            <a:r>
              <a:rPr lang="en-US" dirty="0"/>
              <a:t>Goals of Agreement</a:t>
            </a:r>
          </a:p>
        </p:txBody>
      </p:sp>
      <p:graphicFrame>
        <p:nvGraphicFramePr>
          <p:cNvPr id="7" name="Content Placeholder 4">
            <a:extLst>
              <a:ext uri="{FF2B5EF4-FFF2-40B4-BE49-F238E27FC236}">
                <a16:creationId xmlns:a16="http://schemas.microsoft.com/office/drawing/2014/main" id="{09A26B5D-BAF0-AA05-EF6A-F2CC5F60BD7F}"/>
              </a:ext>
            </a:extLst>
          </p:cNvPr>
          <p:cNvGraphicFramePr>
            <a:graphicFrameLocks noGrp="1"/>
          </p:cNvGraphicFramePr>
          <p:nvPr>
            <p:ph idx="1"/>
            <p:extLst>
              <p:ext uri="{D42A27DB-BD31-4B8C-83A1-F6EECF244321}">
                <p14:modId xmlns:p14="http://schemas.microsoft.com/office/powerpoint/2010/main" val="588651831"/>
              </p:ext>
            </p:extLst>
          </p:nvPr>
        </p:nvGraphicFramePr>
        <p:xfrm>
          <a:off x="492369" y="2343597"/>
          <a:ext cx="10861431" cy="41715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D5F8F8FC-4E41-7EDF-4863-8C44B68FE2C1}"/>
              </a:ext>
            </a:extLst>
          </p:cNvPr>
          <p:cNvSpPr txBox="1"/>
          <p:nvPr/>
        </p:nvSpPr>
        <p:spPr>
          <a:xfrm>
            <a:off x="376518" y="1463790"/>
            <a:ext cx="11284771" cy="646331"/>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The goals are intended to aid in interpreting the meaning and purpose of the commitments and exit criteria. The goals are not commitments nor exit criteria and shall not be measured as such. </a:t>
            </a:r>
          </a:p>
        </p:txBody>
      </p:sp>
    </p:spTree>
    <p:extLst>
      <p:ext uri="{BB962C8B-B14F-4D97-AF65-F5344CB8AC3E}">
        <p14:creationId xmlns:p14="http://schemas.microsoft.com/office/powerpoint/2010/main" val="829515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B7B37-A6EB-0085-8317-BF316861DD20}"/>
              </a:ext>
            </a:extLst>
          </p:cNvPr>
          <p:cNvSpPr>
            <a:spLocks noGrp="1"/>
          </p:cNvSpPr>
          <p:nvPr>
            <p:ph type="title"/>
          </p:nvPr>
        </p:nvSpPr>
        <p:spPr/>
        <p:txBody>
          <a:bodyPr/>
          <a:lstStyle/>
          <a:p>
            <a:r>
              <a:rPr lang="en-US" dirty="0"/>
              <a:t>Commitment Categories</a:t>
            </a:r>
          </a:p>
        </p:txBody>
      </p:sp>
      <p:sp>
        <p:nvSpPr>
          <p:cNvPr id="3" name="Content Placeholder 2">
            <a:extLst>
              <a:ext uri="{FF2B5EF4-FFF2-40B4-BE49-F238E27FC236}">
                <a16:creationId xmlns:a16="http://schemas.microsoft.com/office/drawing/2014/main" id="{4E788511-C156-3FD0-5A5A-E2288D866443}"/>
              </a:ext>
            </a:extLst>
          </p:cNvPr>
          <p:cNvSpPr>
            <a:spLocks noGrp="1"/>
          </p:cNvSpPr>
          <p:nvPr>
            <p:ph idx="1"/>
          </p:nvPr>
        </p:nvSpPr>
        <p:spPr/>
        <p:txBody>
          <a:bodyPr/>
          <a:lstStyle/>
          <a:p>
            <a:pPr marL="514350" indent="-514350">
              <a:lnSpc>
                <a:spcPct val="100000"/>
              </a:lnSpc>
              <a:buAutoNum type="arabicParenR"/>
            </a:pPr>
            <a:r>
              <a:rPr lang="en-US" sz="1800" dirty="0"/>
              <a:t>MICAS Array.</a:t>
            </a:r>
          </a:p>
          <a:p>
            <a:pPr marL="514350" indent="-514350">
              <a:lnSpc>
                <a:spcPct val="100000"/>
              </a:lnSpc>
              <a:buAutoNum type="arabicParenR"/>
            </a:pPr>
            <a:r>
              <a:rPr lang="en-US" sz="1800" dirty="0"/>
              <a:t>Beneficiary Information &amp; Education.</a:t>
            </a:r>
          </a:p>
          <a:p>
            <a:pPr marL="514350" indent="-514350">
              <a:lnSpc>
                <a:spcPct val="100000"/>
              </a:lnSpc>
              <a:buAutoNum type="arabicParenR"/>
            </a:pPr>
            <a:r>
              <a:rPr lang="en-US" sz="1800" dirty="0"/>
              <a:t>Eligibility &amp; Access to Behavioral Health Services.</a:t>
            </a:r>
          </a:p>
          <a:p>
            <a:pPr marL="514350" indent="-514350">
              <a:lnSpc>
                <a:spcPct val="100000"/>
              </a:lnSpc>
              <a:buAutoNum type="arabicParenR"/>
            </a:pPr>
            <a:r>
              <a:rPr lang="en-US" sz="1800" dirty="0"/>
              <a:t>Workforce Development Training.</a:t>
            </a:r>
          </a:p>
          <a:p>
            <a:pPr marL="514350" indent="-514350">
              <a:lnSpc>
                <a:spcPct val="100000"/>
              </a:lnSpc>
              <a:buAutoNum type="arabicParenR"/>
            </a:pPr>
            <a:r>
              <a:rPr lang="en-US" sz="1800" dirty="0"/>
              <a:t>Data Collection &amp; Reporting.</a:t>
            </a:r>
          </a:p>
          <a:p>
            <a:pPr marL="514350" indent="-514350">
              <a:lnSpc>
                <a:spcPct val="100000"/>
              </a:lnSpc>
              <a:buAutoNum type="arabicParenR"/>
            </a:pPr>
            <a:r>
              <a:rPr lang="en-US" sz="1800" dirty="0"/>
              <a:t>State Oversight &amp; Monitoring.</a:t>
            </a:r>
          </a:p>
          <a:p>
            <a:pPr marL="514350" indent="-514350">
              <a:lnSpc>
                <a:spcPct val="100000"/>
              </a:lnSpc>
              <a:buAutoNum type="arabicParenR"/>
            </a:pPr>
            <a:r>
              <a:rPr lang="en-US" sz="1800" dirty="0"/>
              <a:t>Due Process for class Members.</a:t>
            </a:r>
          </a:p>
          <a:p>
            <a:pPr marL="514350" indent="-514350">
              <a:lnSpc>
                <a:spcPct val="100000"/>
              </a:lnSpc>
              <a:buAutoNum type="arabicParenR"/>
            </a:pPr>
            <a:r>
              <a:rPr lang="en-US" sz="1800" dirty="0"/>
              <a:t>Implementation Plan.</a:t>
            </a:r>
          </a:p>
          <a:p>
            <a:pPr marL="514350" indent="-514350">
              <a:buAutoNum type="arabicParenR"/>
            </a:pPr>
            <a:endParaRPr lang="en-US" dirty="0"/>
          </a:p>
        </p:txBody>
      </p:sp>
    </p:spTree>
    <p:extLst>
      <p:ext uri="{BB962C8B-B14F-4D97-AF65-F5344CB8AC3E}">
        <p14:creationId xmlns:p14="http://schemas.microsoft.com/office/powerpoint/2010/main" val="505409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E9F46-125B-1A79-3B8D-C42022A0BFD7}"/>
              </a:ext>
            </a:extLst>
          </p:cNvPr>
          <p:cNvSpPr>
            <a:spLocks noGrp="1"/>
          </p:cNvSpPr>
          <p:nvPr>
            <p:ph type="title"/>
          </p:nvPr>
        </p:nvSpPr>
        <p:spPr/>
        <p:txBody>
          <a:bodyPr/>
          <a:lstStyle/>
          <a:p>
            <a:r>
              <a:rPr lang="en-US" dirty="0"/>
              <a:t>MICAS Array</a:t>
            </a:r>
          </a:p>
        </p:txBody>
      </p:sp>
      <p:sp>
        <p:nvSpPr>
          <p:cNvPr id="3" name="Content Placeholder 2">
            <a:extLst>
              <a:ext uri="{FF2B5EF4-FFF2-40B4-BE49-F238E27FC236}">
                <a16:creationId xmlns:a16="http://schemas.microsoft.com/office/drawing/2014/main" id="{65B79E18-D34A-E57D-24E0-036378B615B5}"/>
              </a:ext>
            </a:extLst>
          </p:cNvPr>
          <p:cNvSpPr>
            <a:spLocks noGrp="1"/>
          </p:cNvSpPr>
          <p:nvPr>
            <p:ph idx="1"/>
          </p:nvPr>
        </p:nvSpPr>
        <p:spPr>
          <a:xfrm>
            <a:off x="447675" y="1409739"/>
            <a:ext cx="11220450" cy="5370510"/>
          </a:xfrm>
        </p:spPr>
        <p:txBody>
          <a:bodyPr>
            <a:noAutofit/>
          </a:bodyPr>
          <a:lstStyle/>
          <a:p>
            <a:pPr marL="0" indent="0">
              <a:lnSpc>
                <a:spcPct val="120000"/>
              </a:lnSpc>
              <a:spcBef>
                <a:spcPts val="0"/>
              </a:spcBef>
              <a:buNone/>
            </a:pPr>
            <a:r>
              <a:rPr lang="en-US" sz="1500" b="1" dirty="0"/>
              <a:t>MDHHS will expand and maintain a comprehensive Medicaid-covered service array and provide timely access to medically necessary intensive behavioral health services for the class members.</a:t>
            </a:r>
          </a:p>
          <a:p>
            <a:pPr marL="0" indent="0">
              <a:lnSpc>
                <a:spcPct val="120000"/>
              </a:lnSpc>
              <a:spcBef>
                <a:spcPts val="0"/>
              </a:spcBef>
              <a:buNone/>
            </a:pPr>
            <a:endParaRPr lang="en-US" sz="1500" dirty="0"/>
          </a:p>
          <a:p>
            <a:pPr marL="0" indent="0">
              <a:lnSpc>
                <a:spcPct val="120000"/>
              </a:lnSpc>
              <a:spcBef>
                <a:spcPts val="0"/>
              </a:spcBef>
              <a:buNone/>
            </a:pPr>
            <a:r>
              <a:rPr lang="en-US" sz="1500" dirty="0"/>
              <a:t>The MICAS array includes the following services:</a:t>
            </a:r>
          </a:p>
          <a:p>
            <a:pPr marL="280988" lvl="1" indent="176213">
              <a:lnSpc>
                <a:spcPct val="120000"/>
              </a:lnSpc>
              <a:spcBef>
                <a:spcPts val="0"/>
              </a:spcBef>
            </a:pPr>
            <a:r>
              <a:rPr lang="en-US" sz="1500" dirty="0"/>
              <a:t>Intensive Care Coordination with Wraparound (ICCW).</a:t>
            </a:r>
          </a:p>
          <a:p>
            <a:pPr marL="280988" lvl="1" indent="176213">
              <a:lnSpc>
                <a:spcPct val="120000"/>
              </a:lnSpc>
              <a:spcBef>
                <a:spcPts val="0"/>
              </a:spcBef>
            </a:pPr>
            <a:r>
              <a:rPr lang="en-US" sz="1500" dirty="0"/>
              <a:t>Intensive Home-Based Services.</a:t>
            </a:r>
          </a:p>
          <a:p>
            <a:pPr marL="280988" lvl="1" indent="176213">
              <a:lnSpc>
                <a:spcPct val="120000"/>
              </a:lnSpc>
              <a:spcBef>
                <a:spcPts val="0"/>
              </a:spcBef>
              <a:tabLst>
                <a:tab pos="11772900" algn="l"/>
              </a:tabLst>
            </a:pPr>
            <a:r>
              <a:rPr lang="en-US" sz="1500" dirty="0"/>
              <a:t>Intensive Crisis Stabilization Services (ICSS).</a:t>
            </a:r>
          </a:p>
          <a:p>
            <a:pPr marL="280988" lvl="1" indent="176213">
              <a:lnSpc>
                <a:spcPct val="120000"/>
              </a:lnSpc>
              <a:spcBef>
                <a:spcPts val="0"/>
              </a:spcBef>
            </a:pPr>
            <a:r>
              <a:rPr lang="en-US" sz="1500" dirty="0"/>
              <a:t>Respite.</a:t>
            </a:r>
          </a:p>
          <a:p>
            <a:pPr marL="280988" lvl="1" indent="176213">
              <a:lnSpc>
                <a:spcPct val="120000"/>
              </a:lnSpc>
              <a:spcBef>
                <a:spcPts val="0"/>
              </a:spcBef>
            </a:pPr>
            <a:r>
              <a:rPr lang="en-US" sz="1500" dirty="0"/>
              <a:t>Parent Support Partner.</a:t>
            </a:r>
          </a:p>
          <a:p>
            <a:pPr marL="280988" lvl="1" indent="176213">
              <a:lnSpc>
                <a:spcPct val="120000"/>
              </a:lnSpc>
              <a:spcBef>
                <a:spcPts val="0"/>
              </a:spcBef>
            </a:pPr>
            <a:r>
              <a:rPr lang="en-US" sz="1500" dirty="0"/>
              <a:t>Youth Peer Support.</a:t>
            </a:r>
          </a:p>
          <a:p>
            <a:pPr marL="231775" lvl="1" indent="-231775">
              <a:lnSpc>
                <a:spcPct val="120000"/>
              </a:lnSpc>
              <a:spcBef>
                <a:spcPts val="0"/>
              </a:spcBef>
            </a:pPr>
            <a:endParaRPr lang="en-US" sz="1500" dirty="0"/>
          </a:p>
          <a:p>
            <a:pPr marL="0" lvl="1" indent="0">
              <a:lnSpc>
                <a:spcPct val="120000"/>
              </a:lnSpc>
              <a:spcBef>
                <a:spcPts val="0"/>
              </a:spcBef>
              <a:buNone/>
            </a:pPr>
            <a:r>
              <a:rPr lang="en-US" sz="1500" dirty="0"/>
              <a:t>For each service: </a:t>
            </a:r>
          </a:p>
          <a:p>
            <a:pPr marL="461963" lvl="2" indent="-230188">
              <a:lnSpc>
                <a:spcPct val="120000"/>
              </a:lnSpc>
              <a:spcBef>
                <a:spcPts val="0"/>
              </a:spcBef>
            </a:pPr>
            <a:r>
              <a:rPr lang="en-US" sz="1500" dirty="0"/>
              <a:t>Establish measurable annual targets intended to meet the needs of the class, including availability when medically necessary and statewide coverage. </a:t>
            </a:r>
          </a:p>
          <a:p>
            <a:pPr marL="461963" lvl="2" indent="-230188">
              <a:lnSpc>
                <a:spcPct val="120000"/>
              </a:lnSpc>
              <a:spcBef>
                <a:spcPts val="0"/>
              </a:spcBef>
            </a:pPr>
            <a:r>
              <a:rPr lang="en-US" sz="1500" dirty="0"/>
              <a:t>Monitor and compare utilization against annual targets. </a:t>
            </a:r>
          </a:p>
          <a:p>
            <a:pPr marL="461963" lvl="2" indent="-230188">
              <a:lnSpc>
                <a:spcPct val="120000"/>
              </a:lnSpc>
              <a:spcBef>
                <a:spcPts val="0"/>
              </a:spcBef>
            </a:pPr>
            <a:r>
              <a:rPr lang="en-US" sz="1500" dirty="0"/>
              <a:t>Review/revise/develop as necessary state regulatory or policy language and rates to provide for adequate access statewide. </a:t>
            </a:r>
          </a:p>
          <a:p>
            <a:pPr marL="461963" lvl="2" indent="-230188">
              <a:lnSpc>
                <a:spcPct val="120000"/>
              </a:lnSpc>
              <a:spcBef>
                <a:spcPts val="0"/>
              </a:spcBef>
            </a:pPr>
            <a:r>
              <a:rPr lang="en-US" sz="1500" dirty="0"/>
              <a:t>Review and/or revise managed care contracts to provide these services to class members as medically necessary with network adequacy standards and access standards.</a:t>
            </a:r>
          </a:p>
          <a:p>
            <a:pPr marL="461963" lvl="1" indent="-230188">
              <a:lnSpc>
                <a:spcPct val="100000"/>
              </a:lnSpc>
              <a:spcBef>
                <a:spcPts val="0"/>
              </a:spcBef>
            </a:pPr>
            <a:endParaRPr lang="en-US" sz="1500" dirty="0"/>
          </a:p>
          <a:p>
            <a:pPr>
              <a:lnSpc>
                <a:spcPct val="100000"/>
              </a:lnSpc>
              <a:spcBef>
                <a:spcPts val="0"/>
              </a:spcBef>
            </a:pPr>
            <a:endParaRPr lang="en-US" sz="1700" dirty="0"/>
          </a:p>
        </p:txBody>
      </p:sp>
    </p:spTree>
    <p:extLst>
      <p:ext uri="{BB962C8B-B14F-4D97-AF65-F5344CB8AC3E}">
        <p14:creationId xmlns:p14="http://schemas.microsoft.com/office/powerpoint/2010/main" val="1943059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9282C9-4E21-4A8D-B9F5-21330FBB4C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ABD0F4-803B-F525-7014-E5F9CCB318DA}"/>
              </a:ext>
            </a:extLst>
          </p:cNvPr>
          <p:cNvSpPr>
            <a:spLocks noGrp="1"/>
          </p:cNvSpPr>
          <p:nvPr>
            <p:ph type="title"/>
          </p:nvPr>
        </p:nvSpPr>
        <p:spPr/>
        <p:txBody>
          <a:bodyPr/>
          <a:lstStyle/>
          <a:p>
            <a:r>
              <a:rPr lang="en-US" dirty="0"/>
              <a:t>Beneficiary Information &amp; Education</a:t>
            </a:r>
          </a:p>
        </p:txBody>
      </p:sp>
      <p:sp>
        <p:nvSpPr>
          <p:cNvPr id="3" name="Content Placeholder 2">
            <a:extLst>
              <a:ext uri="{FF2B5EF4-FFF2-40B4-BE49-F238E27FC236}">
                <a16:creationId xmlns:a16="http://schemas.microsoft.com/office/drawing/2014/main" id="{5981D4FE-9512-B951-46D2-98AA5564384F}"/>
              </a:ext>
            </a:extLst>
          </p:cNvPr>
          <p:cNvSpPr>
            <a:spLocks noGrp="1"/>
          </p:cNvSpPr>
          <p:nvPr>
            <p:ph idx="1"/>
          </p:nvPr>
        </p:nvSpPr>
        <p:spPr>
          <a:xfrm>
            <a:off x="518160" y="1569720"/>
            <a:ext cx="11262360" cy="5029200"/>
          </a:xfrm>
        </p:spPr>
        <p:txBody>
          <a:bodyPr>
            <a:normAutofit/>
          </a:bodyPr>
          <a:lstStyle/>
          <a:p>
            <a:pPr marL="0" indent="0">
              <a:lnSpc>
                <a:spcPct val="100000"/>
              </a:lnSpc>
              <a:spcBef>
                <a:spcPts val="600"/>
              </a:spcBef>
              <a:buNone/>
            </a:pPr>
            <a:r>
              <a:rPr lang="en-US" sz="1800" b="1" dirty="0"/>
              <a:t>MDHHS will undertake the following to better inform and educate class members, providers and public child-serving agencies about the availability of and eligibility for behavioral health services and the MICAS array. </a:t>
            </a:r>
          </a:p>
          <a:p>
            <a:pPr marL="0" indent="0">
              <a:lnSpc>
                <a:spcPct val="100000"/>
              </a:lnSpc>
              <a:spcBef>
                <a:spcPts val="600"/>
              </a:spcBef>
              <a:buNone/>
            </a:pPr>
            <a:endParaRPr lang="en-US" sz="1800" b="1" dirty="0"/>
          </a:p>
          <a:p>
            <a:pPr>
              <a:lnSpc>
                <a:spcPct val="100000"/>
              </a:lnSpc>
              <a:spcBef>
                <a:spcPts val="600"/>
              </a:spcBef>
            </a:pPr>
            <a:r>
              <a:rPr lang="en-US" sz="1800" dirty="0"/>
              <a:t>Develop awareness and communication tools to educate about available services, including developing and distributing specific resources on:</a:t>
            </a:r>
          </a:p>
          <a:p>
            <a:pPr lvl="1">
              <a:lnSpc>
                <a:spcPct val="100000"/>
              </a:lnSpc>
              <a:spcBef>
                <a:spcPts val="600"/>
              </a:spcBef>
            </a:pPr>
            <a:r>
              <a:rPr lang="en-US" sz="1800" dirty="0"/>
              <a:t>MICAS array and how to access the same.</a:t>
            </a:r>
          </a:p>
          <a:p>
            <a:pPr lvl="1">
              <a:lnSpc>
                <a:spcPct val="100000"/>
              </a:lnSpc>
              <a:spcBef>
                <a:spcPts val="600"/>
              </a:spcBef>
            </a:pPr>
            <a:r>
              <a:rPr lang="en-US" sz="1800" dirty="0"/>
              <a:t>Mediation, complaint, grievance and appeals rights and processes.</a:t>
            </a:r>
          </a:p>
          <a:p>
            <a:pPr lvl="1">
              <a:lnSpc>
                <a:spcPct val="100000"/>
              </a:lnSpc>
              <a:spcBef>
                <a:spcPts val="600"/>
              </a:spcBef>
            </a:pPr>
            <a:r>
              <a:rPr lang="en-US" sz="1800" dirty="0"/>
              <a:t>Recipient rights under chapter 7 of PA 258 of 1974. </a:t>
            </a:r>
          </a:p>
          <a:p>
            <a:pPr>
              <a:lnSpc>
                <a:spcPct val="100000"/>
              </a:lnSpc>
              <a:spcBef>
                <a:spcPts val="600"/>
              </a:spcBef>
            </a:pPr>
            <a:endParaRPr lang="en-US" sz="1800" dirty="0"/>
          </a:p>
          <a:p>
            <a:pPr>
              <a:lnSpc>
                <a:spcPct val="100000"/>
              </a:lnSpc>
              <a:spcBef>
                <a:spcPts val="600"/>
              </a:spcBef>
            </a:pPr>
            <a:r>
              <a:rPr lang="en-US" sz="1800" dirty="0"/>
              <a:t>Develop a public-facing website to provide information regarding MICAS services. </a:t>
            </a:r>
          </a:p>
          <a:p>
            <a:pPr>
              <a:lnSpc>
                <a:spcPct val="100000"/>
              </a:lnSpc>
              <a:spcBef>
                <a:spcPts val="600"/>
              </a:spcBef>
            </a:pPr>
            <a:endParaRPr lang="en-US" sz="1800" dirty="0"/>
          </a:p>
          <a:p>
            <a:pPr>
              <a:lnSpc>
                <a:spcPct val="100000"/>
              </a:lnSpc>
              <a:spcBef>
                <a:spcPts val="600"/>
              </a:spcBef>
            </a:pPr>
            <a:r>
              <a:rPr lang="en-US" sz="1800" dirty="0"/>
              <a:t>Review and update template beneficiary handbooks for managed care plans to utilize and distribute that include all the MICAS services, eligibility for the services, and how to access them.</a:t>
            </a:r>
          </a:p>
          <a:p>
            <a:pPr>
              <a:lnSpc>
                <a:spcPct val="100000"/>
              </a:lnSpc>
              <a:spcBef>
                <a:spcPts val="600"/>
              </a:spcBef>
            </a:pPr>
            <a:endParaRPr lang="en-US" sz="1700" dirty="0"/>
          </a:p>
        </p:txBody>
      </p:sp>
    </p:spTree>
    <p:extLst>
      <p:ext uri="{BB962C8B-B14F-4D97-AF65-F5344CB8AC3E}">
        <p14:creationId xmlns:p14="http://schemas.microsoft.com/office/powerpoint/2010/main" val="2607228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357E6-7C1F-1DDE-227A-E2169DFF6F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4A447C-30A7-73EC-13DF-81ABE5D28898}"/>
              </a:ext>
            </a:extLst>
          </p:cNvPr>
          <p:cNvSpPr>
            <a:spLocks noGrp="1"/>
          </p:cNvSpPr>
          <p:nvPr>
            <p:ph type="title"/>
          </p:nvPr>
        </p:nvSpPr>
        <p:spPr/>
        <p:txBody>
          <a:bodyPr/>
          <a:lstStyle/>
          <a:p>
            <a:r>
              <a:rPr lang="en-US" dirty="0"/>
              <a:t>Eligibility &amp; Access to Behavioral Health Services</a:t>
            </a:r>
          </a:p>
        </p:txBody>
      </p:sp>
      <p:sp>
        <p:nvSpPr>
          <p:cNvPr id="3" name="Content Placeholder 2">
            <a:extLst>
              <a:ext uri="{FF2B5EF4-FFF2-40B4-BE49-F238E27FC236}">
                <a16:creationId xmlns:a16="http://schemas.microsoft.com/office/drawing/2014/main" id="{FC951B3B-09D1-B4DF-4719-A45693843131}"/>
              </a:ext>
            </a:extLst>
          </p:cNvPr>
          <p:cNvSpPr>
            <a:spLocks noGrp="1"/>
          </p:cNvSpPr>
          <p:nvPr>
            <p:ph idx="1"/>
          </p:nvPr>
        </p:nvSpPr>
        <p:spPr>
          <a:xfrm>
            <a:off x="497541" y="1446429"/>
            <a:ext cx="11430000" cy="5288279"/>
          </a:xfrm>
        </p:spPr>
        <p:txBody>
          <a:bodyPr>
            <a:noAutofit/>
          </a:bodyPr>
          <a:lstStyle/>
          <a:p>
            <a:pPr marL="0" indent="0">
              <a:lnSpc>
                <a:spcPct val="100000"/>
              </a:lnSpc>
              <a:spcBef>
                <a:spcPts val="600"/>
              </a:spcBef>
              <a:buNone/>
            </a:pPr>
            <a:r>
              <a:rPr lang="en-US" sz="1800" b="1" dirty="0"/>
              <a:t>MICAS Standardized Eligibility Determination Tool</a:t>
            </a:r>
          </a:p>
          <a:p>
            <a:pPr>
              <a:lnSpc>
                <a:spcPct val="100000"/>
              </a:lnSpc>
              <a:spcBef>
                <a:spcPts val="600"/>
              </a:spcBef>
            </a:pPr>
            <a:r>
              <a:rPr lang="en-US" sz="1600" dirty="0"/>
              <a:t>MDHHS will implement a standardized, statewide functional behavioral health tool to assist in the determination of eligibility for the MICAS array and to operate as a decision support tool for providers to determine individualized services and intensity of care coordination for class members. </a:t>
            </a:r>
          </a:p>
          <a:p>
            <a:pPr marL="0" indent="0">
              <a:lnSpc>
                <a:spcPct val="100000"/>
              </a:lnSpc>
              <a:spcBef>
                <a:spcPts val="600"/>
              </a:spcBef>
              <a:buNone/>
            </a:pPr>
            <a:r>
              <a:rPr lang="en-US" sz="1800" b="1" dirty="0"/>
              <a:t>Access Standards </a:t>
            </a:r>
          </a:p>
          <a:p>
            <a:pPr>
              <a:lnSpc>
                <a:spcPct val="100000"/>
              </a:lnSpc>
              <a:spcBef>
                <a:spcPts val="600"/>
              </a:spcBef>
            </a:pPr>
            <a:r>
              <a:rPr lang="en-US" sz="1600" dirty="0"/>
              <a:t>MDHHS will review and update existing access standards in policy and contracts related to time frames for completion of the statewide functional behavioral health tool and provision of any medically necessary MICAS services.</a:t>
            </a:r>
          </a:p>
          <a:p>
            <a:pPr marL="0" indent="0">
              <a:lnSpc>
                <a:spcPct val="100000"/>
              </a:lnSpc>
              <a:spcBef>
                <a:spcPts val="600"/>
              </a:spcBef>
              <a:buNone/>
            </a:pPr>
            <a:r>
              <a:rPr lang="en-US" sz="1800" b="1" dirty="0"/>
              <a:t>Modifications to Population Eligibility Criteria </a:t>
            </a:r>
          </a:p>
          <a:p>
            <a:pPr>
              <a:lnSpc>
                <a:spcPct val="100000"/>
              </a:lnSpc>
              <a:spcBef>
                <a:spcPts val="600"/>
              </a:spcBef>
            </a:pPr>
            <a:r>
              <a:rPr lang="en-US" sz="1600" dirty="0"/>
              <a:t>MDHHS will establish eligibility criteria for the MICAS service array to be provided to class members based on medical necessity criteria and incorporate such criteria into managed care contracts. </a:t>
            </a:r>
          </a:p>
          <a:p>
            <a:pPr>
              <a:lnSpc>
                <a:spcPct val="100000"/>
              </a:lnSpc>
              <a:spcBef>
                <a:spcPts val="600"/>
              </a:spcBef>
            </a:pPr>
            <a:r>
              <a:rPr lang="en-US" sz="1600" dirty="0"/>
              <a:t>MDHHS will establish an initial estimated range of the number of youths that will utilize MICAS services, based on Proxy data. MDHHS will utilize relevant current and historic data to (1) to determine the size of the class, and (2) to ensure the capacity to assess all class members and provide them with the MICAS array, as medically necessary.</a:t>
            </a:r>
          </a:p>
          <a:p>
            <a:pPr marL="0" indent="0">
              <a:lnSpc>
                <a:spcPct val="100000"/>
              </a:lnSpc>
              <a:spcBef>
                <a:spcPts val="600"/>
              </a:spcBef>
              <a:buNone/>
            </a:pPr>
            <a:r>
              <a:rPr lang="en-US" sz="1800" b="1" dirty="0"/>
              <a:t>Statewide Service Delivery </a:t>
            </a:r>
          </a:p>
          <a:p>
            <a:pPr>
              <a:lnSpc>
                <a:spcPct val="100000"/>
              </a:lnSpc>
              <a:spcBef>
                <a:spcPts val="600"/>
              </a:spcBef>
            </a:pPr>
            <a:r>
              <a:rPr lang="en-US" sz="1600" dirty="0"/>
              <a:t>MDHHS will build towards statewide capacity to make available the MICAS array to all class members for whom MICAS is medically necessary.</a:t>
            </a:r>
          </a:p>
        </p:txBody>
      </p:sp>
    </p:spTree>
    <p:extLst>
      <p:ext uri="{BB962C8B-B14F-4D97-AF65-F5344CB8AC3E}">
        <p14:creationId xmlns:p14="http://schemas.microsoft.com/office/powerpoint/2010/main" val="641121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2f75943-5eb6-4ead-9a40-e01b15c6bff8" xsi:nil="true"/>
    <lcf76f155ced4ddcb4097134ff3c332f xmlns="199dd95c-c59d-46a8-84c4-42b479ad05e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382D2BE477F3842B23637C45F4EFB88" ma:contentTypeVersion="18" ma:contentTypeDescription="Create a new document." ma:contentTypeScope="" ma:versionID="fb2535a1e9219a340193e02a071651e6">
  <xsd:schema xmlns:xsd="http://www.w3.org/2001/XMLSchema" xmlns:xs="http://www.w3.org/2001/XMLSchema" xmlns:p="http://schemas.microsoft.com/office/2006/metadata/properties" xmlns:ns2="82f75943-5eb6-4ead-9a40-e01b15c6bff8" xmlns:ns3="199dd95c-c59d-46a8-84c4-42b479ad05ef" targetNamespace="http://schemas.microsoft.com/office/2006/metadata/properties" ma:root="true" ma:fieldsID="5e496ec2ceb1f65d2eb165bc3b6eb303" ns2:_="" ns3:_="">
    <xsd:import namespace="82f75943-5eb6-4ead-9a40-e01b15c6bff8"/>
    <xsd:import namespace="199dd95c-c59d-46a8-84c4-42b479ad05e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element ref="ns3:MediaServiceDateTaken"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f75943-5eb6-4ead-9a40-e01b15c6bff8" elementFormDefault="qualified">
    <xsd:import namespace="http://schemas.microsoft.com/office/2006/documentManagement/types"/>
    <xsd:import namespace="http://schemas.microsoft.com/office/infopath/2007/PartnerControls"/>
    <xsd:element name="SharedWithUsers" ma:index="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5"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7545e104-b1a5-46d2-8789-4b4c5c4832de}" ma:internalName="TaxCatchAll" ma:showField="CatchAllData" ma:web="82f75943-5eb6-4ead-9a40-e01b15c6bff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99dd95c-c59d-46a8-84c4-42b479ad05ef" elementFormDefault="qualified">
    <xsd:import namespace="http://schemas.microsoft.com/office/2006/documentManagement/types"/>
    <xsd:import namespace="http://schemas.microsoft.com/office/infopath/2007/PartnerControls"/>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ObjectDetectorVersions" ma:index="8"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c0d83692-8000-456c-81e0-753272234f01"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B4D3B5-F9E5-4C5E-99FD-45F16F92C3ED}">
  <ds:schemaRefs>
    <ds:schemaRef ds:uri="199dd95c-c59d-46a8-84c4-42b479ad05ef"/>
    <ds:schemaRef ds:uri="http://purl.org/dc/terms/"/>
    <ds:schemaRef ds:uri="http://schemas.microsoft.com/office/2006/documentManagement/types"/>
    <ds:schemaRef ds:uri="http://purl.org/dc/elements/1.1/"/>
    <ds:schemaRef ds:uri="http://purl.org/dc/dcmitype/"/>
    <ds:schemaRef ds:uri="http://schemas.microsoft.com/office/infopath/2007/PartnerControls"/>
    <ds:schemaRef ds:uri="http://schemas.microsoft.com/office/2006/metadata/properties"/>
    <ds:schemaRef ds:uri="http://schemas.openxmlformats.org/package/2006/metadata/core-properties"/>
    <ds:schemaRef ds:uri="82f75943-5eb6-4ead-9a40-e01b15c6bff8"/>
    <ds:schemaRef ds:uri="http://www.w3.org/XML/1998/namespace"/>
  </ds:schemaRefs>
</ds:datastoreItem>
</file>

<file path=customXml/itemProps2.xml><?xml version="1.0" encoding="utf-8"?>
<ds:datastoreItem xmlns:ds="http://schemas.openxmlformats.org/officeDocument/2006/customXml" ds:itemID="{4D2CFFC7-6571-4ABE-9CF5-F0CB526B8C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f75943-5eb6-4ead-9a40-e01b15c6bff8"/>
    <ds:schemaRef ds:uri="199dd95c-c59d-46a8-84c4-42b479ad05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E7116DB-0784-4C4B-B70F-311C5380BC2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7914</TotalTime>
  <Words>2104</Words>
  <Application>Microsoft Office PowerPoint</Application>
  <PresentationFormat>Widescreen</PresentationFormat>
  <Paragraphs>171</Paragraphs>
  <Slides>16</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Aptos</vt:lpstr>
      <vt:lpstr>Aptos Display</vt:lpstr>
      <vt:lpstr>Arial</vt:lpstr>
      <vt:lpstr>Calibri</vt:lpstr>
      <vt:lpstr>Symbol</vt:lpstr>
      <vt:lpstr>Times New Roman</vt:lpstr>
      <vt:lpstr>Office Theme</vt:lpstr>
      <vt:lpstr>1_Office Theme</vt:lpstr>
      <vt:lpstr>Bureau of Children’s Coordinated Health Policy &amp; Supports</vt:lpstr>
      <vt:lpstr>PowerPoint Presentation</vt:lpstr>
      <vt:lpstr>D.D. v. MDHHS Litigation (formerly K.B. v. MDHHS) </vt:lpstr>
      <vt:lpstr>Notices, Agreement &amp; Questions</vt:lpstr>
      <vt:lpstr>Goals of Agreement</vt:lpstr>
      <vt:lpstr>Commitment Categories</vt:lpstr>
      <vt:lpstr>MICAS Array</vt:lpstr>
      <vt:lpstr>Beneficiary Information &amp; Education</vt:lpstr>
      <vt:lpstr>Eligibility &amp; Access to Behavioral Health Services</vt:lpstr>
      <vt:lpstr>Workforce Development Training</vt:lpstr>
      <vt:lpstr>Data Collection &amp; Reporting</vt:lpstr>
      <vt:lpstr>State Oversight &amp; Monitoring</vt:lpstr>
      <vt:lpstr>Due Process for Class Members</vt:lpstr>
      <vt:lpstr>Due Process for Class Members (Cont’d.)</vt:lpstr>
      <vt:lpstr>Implementation Plan</vt:lpstr>
      <vt:lpstr>PowerPoint Presentation</vt:lpstr>
    </vt:vector>
  </TitlesOfParts>
  <Company>State Of Michigan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Mobley, Erin (DHHS)</dc:creator>
  <cp:lastModifiedBy>Darling, Darice (DHHS)</cp:lastModifiedBy>
  <cp:revision>17</cp:revision>
  <dcterms:created xsi:type="dcterms:W3CDTF">2025-05-01T15:44:29Z</dcterms:created>
  <dcterms:modified xsi:type="dcterms:W3CDTF">2025-09-22T20:02:44Z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a2fed65-62e7-46ea-af74-187e0c17143a_Enabled">
    <vt:lpwstr>true</vt:lpwstr>
  </property>
  <property fmtid="{D5CDD505-2E9C-101B-9397-08002B2CF9AE}" pid="3" name="MSIP_Label_3a2fed65-62e7-46ea-af74-187e0c17143a_SetDate">
    <vt:lpwstr>2025-05-01T17:16:13Z</vt:lpwstr>
  </property>
  <property fmtid="{D5CDD505-2E9C-101B-9397-08002B2CF9AE}" pid="4" name="MSIP_Label_3a2fed65-62e7-46ea-af74-187e0c17143a_Method">
    <vt:lpwstr>Privileged</vt:lpwstr>
  </property>
  <property fmtid="{D5CDD505-2E9C-101B-9397-08002B2CF9AE}" pid="5" name="MSIP_Label_3a2fed65-62e7-46ea-af74-187e0c17143a_Name">
    <vt:lpwstr>3a2fed65-62e7-46ea-af74-187e0c17143a</vt:lpwstr>
  </property>
  <property fmtid="{D5CDD505-2E9C-101B-9397-08002B2CF9AE}" pid="6" name="MSIP_Label_3a2fed65-62e7-46ea-af74-187e0c17143a_SiteId">
    <vt:lpwstr>d5fb7087-3777-42ad-966a-892ef47225d1</vt:lpwstr>
  </property>
  <property fmtid="{D5CDD505-2E9C-101B-9397-08002B2CF9AE}" pid="7" name="MSIP_Label_3a2fed65-62e7-46ea-af74-187e0c17143a_ActionId">
    <vt:lpwstr>9e3344ab-1195-4331-a0b8-20997fb46b82</vt:lpwstr>
  </property>
  <property fmtid="{D5CDD505-2E9C-101B-9397-08002B2CF9AE}" pid="8" name="MSIP_Label_3a2fed65-62e7-46ea-af74-187e0c17143a_ContentBits">
    <vt:lpwstr>0</vt:lpwstr>
  </property>
  <property fmtid="{D5CDD505-2E9C-101B-9397-08002B2CF9AE}" pid="9" name="MSIP_Label_3a2fed65-62e7-46ea-af74-187e0c17143a_Tag">
    <vt:lpwstr>10, 0, 1, 1</vt:lpwstr>
  </property>
  <property fmtid="{D5CDD505-2E9C-101B-9397-08002B2CF9AE}" pid="10" name="ContentTypeId">
    <vt:lpwstr>0x0101004382D2BE477F3842B23637C45F4EFB88</vt:lpwstr>
  </property>
  <property fmtid="{D5CDD505-2E9C-101B-9397-08002B2CF9AE}" pid="11" name="MediaServiceImageTags">
    <vt:lpwstr/>
  </property>
</Properties>
</file>