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4"/>
  </p:sldMasterIdLst>
  <p:notesMasterIdLst>
    <p:notesMasterId r:id="rId30"/>
  </p:notesMasterIdLst>
  <p:handoutMasterIdLst>
    <p:handoutMasterId r:id="rId31"/>
  </p:handoutMasterIdLst>
  <p:sldIdLst>
    <p:sldId id="256" r:id="rId5"/>
    <p:sldId id="274" r:id="rId6"/>
    <p:sldId id="290" r:id="rId7"/>
    <p:sldId id="302" r:id="rId8"/>
    <p:sldId id="326" r:id="rId9"/>
    <p:sldId id="327" r:id="rId10"/>
    <p:sldId id="328" r:id="rId11"/>
    <p:sldId id="329" r:id="rId12"/>
    <p:sldId id="330" r:id="rId13"/>
    <p:sldId id="325" r:id="rId14"/>
    <p:sldId id="332" r:id="rId15"/>
    <p:sldId id="333" r:id="rId16"/>
    <p:sldId id="334" r:id="rId17"/>
    <p:sldId id="335" r:id="rId18"/>
    <p:sldId id="340" r:id="rId19"/>
    <p:sldId id="341" r:id="rId20"/>
    <p:sldId id="342" r:id="rId21"/>
    <p:sldId id="343" r:id="rId22"/>
    <p:sldId id="344" r:id="rId23"/>
    <p:sldId id="345" r:id="rId24"/>
    <p:sldId id="336" r:id="rId25"/>
    <p:sldId id="337" r:id="rId26"/>
    <p:sldId id="338" r:id="rId27"/>
    <p:sldId id="339" r:id="rId28"/>
    <p:sldId id="317" r:id="rId2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BEB"/>
    <a:srgbClr val="CCCC00"/>
    <a:srgbClr val="98C5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94660"/>
  </p:normalViewPr>
  <p:slideViewPr>
    <p:cSldViewPr snapToGrid="0" showGuides="1">
      <p:cViewPr varScale="1">
        <p:scale>
          <a:sx n="65" d="100"/>
          <a:sy n="65" d="100"/>
        </p:scale>
        <p:origin x="62" y="446"/>
      </p:cViewPr>
      <p:guideLst>
        <p:guide orient="horz" pos="2160"/>
        <p:guide pos="3864"/>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066374DD-AFB6-4836-9103-DC8D52CCF565}" type="datetimeFigureOut">
              <a:rPr lang="en-US" smtClean="0"/>
              <a:t>11/9/2016</a:t>
            </a:fld>
            <a:endParaRPr lang="en-US" dirty="0"/>
          </a:p>
        </p:txBody>
      </p:sp>
      <p:sp>
        <p:nvSpPr>
          <p:cNvPr id="4" name="Footer Placeholder 3"/>
          <p:cNvSpPr>
            <a:spLocks noGrp="1"/>
          </p:cNvSpPr>
          <p:nvPr>
            <p:ph type="ftr" sz="quarter" idx="2"/>
          </p:nvPr>
        </p:nvSpPr>
        <p:spPr>
          <a:xfrm>
            <a:off x="0" y="8829968"/>
            <a:ext cx="3037840" cy="46643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1440" tIns="45720" rIns="91440" bIns="45720" rtlCol="0" anchor="b"/>
          <a:lstStyle>
            <a:lvl1pPr algn="r">
              <a:defRPr sz="1200"/>
            </a:lvl1pPr>
          </a:lstStyle>
          <a:p>
            <a:fld id="{7346AA5A-86D2-4AF9-8E5D-75AE433C8BC6}" type="slidenum">
              <a:rPr lang="en-US" smtClean="0"/>
              <a:t>‹#›</a:t>
            </a:fld>
            <a:endParaRPr lang="en-US" dirty="0"/>
          </a:p>
        </p:txBody>
      </p:sp>
    </p:spTree>
    <p:extLst>
      <p:ext uri="{BB962C8B-B14F-4D97-AF65-F5344CB8AC3E}">
        <p14:creationId xmlns:p14="http://schemas.microsoft.com/office/powerpoint/2010/main" val="3392720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92018B0E-BD8D-4078-8324-8A6D198D68E2}" type="datetimeFigureOut">
              <a:rPr lang="en-US" smtClean="0"/>
              <a:t>11/9/2016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1440" tIns="45720" rIns="91440" bIns="45720" rtlCol="0" anchor="b"/>
          <a:lstStyle>
            <a:lvl1pPr algn="r">
              <a:defRPr sz="1200"/>
            </a:lvl1pPr>
          </a:lstStyle>
          <a:p>
            <a:fld id="{8172CCAC-A86F-4BD0-8091-C19E4E7CD5C0}" type="slidenum">
              <a:rPr lang="en-US" smtClean="0"/>
              <a:t>‹#›</a:t>
            </a:fld>
            <a:endParaRPr lang="en-US" dirty="0"/>
          </a:p>
        </p:txBody>
      </p:sp>
    </p:spTree>
    <p:extLst>
      <p:ext uri="{BB962C8B-B14F-4D97-AF65-F5344CB8AC3E}">
        <p14:creationId xmlns:p14="http://schemas.microsoft.com/office/powerpoint/2010/main" val="175968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72CCAC-A86F-4BD0-8091-C19E4E7CD5C0}" type="slidenum">
              <a:rPr lang="en-US" smtClean="0"/>
              <a:t>1</a:t>
            </a:fld>
            <a:endParaRPr lang="en-US" dirty="0"/>
          </a:p>
        </p:txBody>
      </p:sp>
    </p:spTree>
    <p:extLst>
      <p:ext uri="{BB962C8B-B14F-4D97-AF65-F5344CB8AC3E}">
        <p14:creationId xmlns:p14="http://schemas.microsoft.com/office/powerpoint/2010/main" val="1570033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5" name="Footer Placeholder 4"/>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0498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5" name="Footer Placeholder 4"/>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9885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5" name="Footer Placeholder 4"/>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01774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5" name="Footer Placeholder 4"/>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0650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5" name="Footer Placeholder 4"/>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49729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5" name="Footer Placeholder 4"/>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69154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55C6B4A9-1611-4792-9094-5F34BCA07E0B}" type="datetimeFigureOut">
              <a:rPr lang="en-US" smtClean="0"/>
              <a:t>11/9/2016</a:t>
            </a:fld>
            <a:endParaRPr lang="en-US" dirty="0"/>
          </a:p>
        </p:txBody>
      </p:sp>
      <p:sp>
        <p:nvSpPr>
          <p:cNvPr id="5" name="Footer Placeholder 4"/>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295881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5" name="Footer Placeholder 4"/>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299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p:txBody>
          <a:bodyPr/>
          <a:lstStyle>
            <a:lvl1pPr>
              <a:defRPr>
                <a:effectLst/>
              </a:defRPr>
            </a:lvl1pPr>
            <a:lvl2pPr>
              <a:defRPr>
                <a:effectLst/>
              </a:defRPr>
            </a:lvl2pPr>
            <a:lvl3pPr>
              <a:buClr>
                <a:schemeClr val="accent4">
                  <a:lumMod val="75000"/>
                </a:schemeClr>
              </a:buClr>
              <a:defRPr>
                <a:effectLst/>
              </a:defRPr>
            </a:lvl3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11/9/2016</a:t>
            </a:fld>
            <a:endParaRPr lang="en-US" dirty="0"/>
          </a:p>
        </p:txBody>
      </p:sp>
      <p:sp>
        <p:nvSpPr>
          <p:cNvPr id="5" name="Footer Placeholder 4"/>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5073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5" name="Footer Placeholder 4"/>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89176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EB712588-04B1-427B-82EE-E8DB90309F08}" type="datetimeFigureOut">
              <a:rPr lang="en-US" smtClean="0"/>
              <a:t>11/9/2016</a:t>
            </a:fld>
            <a:endParaRPr lang="en-US" dirty="0"/>
          </a:p>
        </p:txBody>
      </p:sp>
      <p:sp>
        <p:nvSpPr>
          <p:cNvPr id="6" name="Footer Placeholder 5"/>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3143665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8" name="Footer Placeholder 7"/>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2169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4" name="Footer Placeholder 3"/>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01999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3" name="Footer Placeholder 2"/>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12109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42A54C80-263E-416B-A8E0-580EDEADCBDC}" type="datetimeFigureOut">
              <a:rPr lang="en-US" smtClean="0"/>
              <a:t>11/9/2016</a:t>
            </a:fld>
            <a:endParaRPr lang="en-US" dirty="0"/>
          </a:p>
        </p:txBody>
      </p:sp>
      <p:sp>
        <p:nvSpPr>
          <p:cNvPr id="6" name="Footer Placeholder 5"/>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797625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smtClean="0"/>
              <a:pPr/>
              <a:t>11/9/2016</a:t>
            </a:fld>
            <a:endParaRPr lang="en-US" dirty="0"/>
          </a:p>
        </p:txBody>
      </p:sp>
      <p:sp>
        <p:nvSpPr>
          <p:cNvPr id="6" name="Footer Placeholder 5"/>
          <p:cNvSpPr>
            <a:spLocks noGrp="1"/>
          </p:cNvSpPr>
          <p:nvPr>
            <p:ph type="ftr" sz="quarter" idx="11"/>
          </p:nvPr>
        </p:nvSpPr>
        <p:spPr>
          <a:xfrm>
            <a:off x="629920" y="6041362"/>
            <a:ext cx="6345026"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8516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1757" y="284654"/>
            <a:ext cx="8653040" cy="82295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01757" y="1107614"/>
            <a:ext cx="8672245" cy="55065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77852206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4400" b="1" kern="1200">
          <a:solidFill>
            <a:schemeClr val="accent1"/>
          </a:solidFill>
          <a:effectLst>
            <a:outerShdw blurRad="50800" dist="25400" dir="2700000" algn="tl" rotWithShape="0">
              <a:prstClr val="black">
                <a:alpha val="40000"/>
              </a:prstClr>
            </a:outerShdw>
          </a:effectLst>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2">
            <a:lumMod val="50000"/>
          </a:schemeClr>
        </a:buClr>
        <a:buSzPct val="80000"/>
        <a:buFont typeface="Wingdings 3" charset="2"/>
        <a:buChar char=""/>
        <a:defRPr sz="2800" kern="1200">
          <a:solidFill>
            <a:schemeClr val="accent2">
              <a:lumMod val="75000"/>
            </a:schemeClr>
          </a:solidFill>
          <a:effectLst/>
          <a:latin typeface="Calibri" panose="020F0502020204030204" pitchFamily="34" charset="0"/>
          <a:ea typeface="+mn-ea"/>
          <a:cs typeface="+mn-cs"/>
        </a:defRPr>
      </a:lvl1pPr>
      <a:lvl2pPr marL="690563" indent="-346075" algn="l" defTabSz="457200" rtl="0" eaLnBrk="1" latinLnBrk="0" hangingPunct="1">
        <a:spcBef>
          <a:spcPts val="1000"/>
        </a:spcBef>
        <a:spcAft>
          <a:spcPts val="0"/>
        </a:spcAft>
        <a:buClr>
          <a:schemeClr val="accent3">
            <a:lumMod val="75000"/>
          </a:schemeClr>
        </a:buClr>
        <a:buSzPct val="90000"/>
        <a:buFont typeface="Wingdings" panose="05000000000000000000" pitchFamily="2" charset="2"/>
        <a:buChar char=""/>
        <a:defRPr sz="2400" kern="1200">
          <a:solidFill>
            <a:schemeClr val="accent3">
              <a:lumMod val="75000"/>
            </a:schemeClr>
          </a:solidFill>
          <a:effectLst/>
          <a:latin typeface="Calibri" panose="020F0502020204030204" pitchFamily="34" charset="0"/>
          <a:ea typeface="+mn-ea"/>
          <a:cs typeface="+mn-cs"/>
        </a:defRPr>
      </a:lvl2pPr>
      <a:lvl3pPr marL="974725" indent="-284163" algn="l" defTabSz="457200" rtl="0" eaLnBrk="1" latinLnBrk="0" hangingPunct="1">
        <a:spcBef>
          <a:spcPts val="1000"/>
        </a:spcBef>
        <a:spcAft>
          <a:spcPts val="0"/>
        </a:spcAft>
        <a:buClr>
          <a:schemeClr val="accent4">
            <a:lumMod val="75000"/>
          </a:schemeClr>
        </a:buClr>
        <a:buSzPct val="100000"/>
        <a:buFont typeface="Wingdings" panose="05000000000000000000" pitchFamily="2" charset="2"/>
        <a:buChar char=""/>
        <a:defRPr sz="2000" kern="1200">
          <a:solidFill>
            <a:schemeClr val="accent4">
              <a:lumMod val="75000"/>
            </a:schemeClr>
          </a:solidFill>
          <a:effectLst/>
          <a:latin typeface="Calibri" panose="020F0502020204030204"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Calibri" panose="020F0502020204030204"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Calibri" panose="020F0502020204030204"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tif"/></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Zero Sum Transfer Training </a:t>
            </a:r>
          </a:p>
        </p:txBody>
      </p:sp>
      <p:sp>
        <p:nvSpPr>
          <p:cNvPr id="3" name="Subtitle 2"/>
          <p:cNvSpPr>
            <a:spLocks noGrp="1"/>
          </p:cNvSpPr>
          <p:nvPr>
            <p:ph type="subTitle" idx="1"/>
          </p:nvPr>
        </p:nvSpPr>
        <p:spPr/>
        <p:txBody>
          <a:bodyPr/>
          <a:lstStyle/>
          <a:p>
            <a:r>
              <a:rPr lang="en-US" dirty="0"/>
              <a:t>November 3, 2016</a:t>
            </a:r>
          </a:p>
        </p:txBody>
      </p:sp>
      <p:pic>
        <p:nvPicPr>
          <p:cNvPr id="4" name="Picture 4" descr="MDOT.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6138" y="521577"/>
            <a:ext cx="2187575" cy="41275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85800" y="920039"/>
            <a:ext cx="2487476" cy="276999"/>
          </a:xfrm>
          <a:prstGeom prst="rect">
            <a:avLst/>
          </a:prstGeom>
          <a:noFill/>
          <a:effectLst/>
        </p:spPr>
        <p:txBody>
          <a:bodyPr wrap="none">
            <a:spAutoFit/>
          </a:bodyPr>
          <a:lstStyle/>
          <a:p>
            <a:pPr algn="ctr" eaLnBrk="1" hangingPunct="1">
              <a:defRPr/>
            </a:pPr>
            <a:r>
              <a:rPr lang="en-US" sz="1150" b="1" dirty="0">
                <a:solidFill>
                  <a:srgbClr val="003399"/>
                </a:solidFill>
                <a:effectLst>
                  <a:outerShdw blurRad="50800" dist="38100" dir="2700000" algn="tl" rotWithShape="0">
                    <a:prstClr val="black">
                      <a:alpha val="40000"/>
                    </a:prstClr>
                  </a:outerShdw>
                </a:effectLst>
                <a:latin typeface="Calibri" panose="020F0502020204030204" pitchFamily="34" charset="0"/>
              </a:rPr>
              <a:t>DEPARTMENT OF TRANSPORTATION</a:t>
            </a:r>
          </a:p>
        </p:txBody>
      </p:sp>
      <p:pic>
        <p:nvPicPr>
          <p:cNvPr id="6" name="Picture 5"/>
          <p:cNvPicPr>
            <a:picLocks noChangeAspect="1"/>
          </p:cNvPicPr>
          <p:nvPr/>
        </p:nvPicPr>
        <p:blipFill>
          <a:blip r:embed="rId4" cstate="print">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5732768" y="213781"/>
            <a:ext cx="2725432" cy="104480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58797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0863" y="284654"/>
            <a:ext cx="2803934" cy="822959"/>
          </a:xfrm>
        </p:spPr>
        <p:txBody>
          <a:bodyPr/>
          <a:lstStyle/>
          <a:p>
            <a:pPr algn="r"/>
            <a:r>
              <a:rPr lang="en-US" dirty="0"/>
              <a:t>5100 A-2</a:t>
            </a:r>
          </a:p>
        </p:txBody>
      </p:sp>
      <p:pic>
        <p:nvPicPr>
          <p:cNvPr id="4" name="Picture 3"/>
          <p:cNvPicPr>
            <a:picLocks noChangeAspect="1"/>
          </p:cNvPicPr>
          <p:nvPr/>
        </p:nvPicPr>
        <p:blipFill>
          <a:blip r:embed="rId2"/>
          <a:stretch>
            <a:fillRect/>
          </a:stretch>
        </p:blipFill>
        <p:spPr>
          <a:xfrm>
            <a:off x="0" y="0"/>
            <a:ext cx="6450863" cy="6858000"/>
          </a:xfrm>
          <a:prstGeom prst="rect">
            <a:avLst/>
          </a:prstGeom>
        </p:spPr>
      </p:pic>
      <p:cxnSp>
        <p:nvCxnSpPr>
          <p:cNvPr id="6" name="Straight Arrow Connector 5"/>
          <p:cNvCxnSpPr/>
          <p:nvPr/>
        </p:nvCxnSpPr>
        <p:spPr>
          <a:xfrm flipH="1" flipV="1">
            <a:off x="1143001" y="2305051"/>
            <a:ext cx="6620426" cy="438149"/>
          </a:xfrm>
          <a:prstGeom prst="straightConnector1">
            <a:avLst/>
          </a:prstGeom>
          <a:ln w="25400">
            <a:headEnd type="none" w="lg" len="lg"/>
            <a:tailEnd type="triangle" w="lg" len="lg"/>
          </a:ln>
        </p:spPr>
        <p:style>
          <a:lnRef idx="1">
            <a:schemeClr val="accent5"/>
          </a:lnRef>
          <a:fillRef idx="0">
            <a:schemeClr val="accent5"/>
          </a:fillRef>
          <a:effectRef idx="0">
            <a:schemeClr val="accent5"/>
          </a:effectRef>
          <a:fontRef idx="minor">
            <a:schemeClr val="tx1"/>
          </a:fontRef>
        </p:style>
      </p:cxnSp>
      <p:sp>
        <p:nvSpPr>
          <p:cNvPr id="12" name="TextBox 11"/>
          <p:cNvSpPr txBox="1"/>
          <p:nvPr/>
        </p:nvSpPr>
        <p:spPr>
          <a:xfrm>
            <a:off x="7763427" y="2505670"/>
            <a:ext cx="1520609" cy="1200329"/>
          </a:xfrm>
          <a:prstGeom prst="rect">
            <a:avLst/>
          </a:prstGeom>
          <a:noFill/>
        </p:spPr>
        <p:txBody>
          <a:bodyPr wrap="none" rtlCol="0">
            <a:spAutoFit/>
          </a:bodyPr>
          <a:lstStyle/>
          <a:p>
            <a:r>
              <a:rPr lang="en-US" sz="2400" dirty="0">
                <a:solidFill>
                  <a:schemeClr val="accent2">
                    <a:lumMod val="50000"/>
                  </a:schemeClr>
                </a:solidFill>
              </a:rPr>
              <a:t>Hours</a:t>
            </a:r>
          </a:p>
          <a:p>
            <a:r>
              <a:rPr lang="en-US" sz="2400" dirty="0">
                <a:solidFill>
                  <a:schemeClr val="accent2">
                    <a:lumMod val="50000"/>
                  </a:schemeClr>
                </a:solidFill>
              </a:rPr>
              <a:t>Fixed Fee</a:t>
            </a:r>
          </a:p>
          <a:p>
            <a:r>
              <a:rPr lang="en-US" sz="2400" dirty="0">
                <a:solidFill>
                  <a:schemeClr val="accent2">
                    <a:lumMod val="50000"/>
                  </a:schemeClr>
                </a:solidFill>
              </a:rPr>
              <a:t>Total Costs</a:t>
            </a:r>
          </a:p>
        </p:txBody>
      </p:sp>
      <p:cxnSp>
        <p:nvCxnSpPr>
          <p:cNvPr id="14" name="Straight Arrow Connector 13"/>
          <p:cNvCxnSpPr>
            <a:stCxn id="12" idx="1"/>
          </p:cNvCxnSpPr>
          <p:nvPr/>
        </p:nvCxnSpPr>
        <p:spPr>
          <a:xfrm flipH="1">
            <a:off x="1057275" y="3105835"/>
            <a:ext cx="6706152" cy="237440"/>
          </a:xfrm>
          <a:prstGeom prst="straightConnector1">
            <a:avLst/>
          </a:prstGeom>
          <a:ln w="25400">
            <a:headEnd type="none" w="lg" len="lg"/>
            <a:tailEnd type="triangle" w="lg" len="lg"/>
          </a:ln>
        </p:spPr>
        <p:style>
          <a:lnRef idx="1">
            <a:schemeClr val="accent5"/>
          </a:lnRef>
          <a:fillRef idx="0">
            <a:schemeClr val="accent5"/>
          </a:fillRef>
          <a:effectRef idx="0">
            <a:schemeClr val="accent5"/>
          </a:effectRef>
          <a:fontRef idx="minor">
            <a:schemeClr val="tx1"/>
          </a:fontRef>
        </p:style>
      </p:cxnSp>
      <p:cxnSp>
        <p:nvCxnSpPr>
          <p:cNvPr id="17" name="Straight Arrow Connector 16"/>
          <p:cNvCxnSpPr/>
          <p:nvPr/>
        </p:nvCxnSpPr>
        <p:spPr>
          <a:xfrm flipH="1">
            <a:off x="1238250" y="3482460"/>
            <a:ext cx="6525177" cy="746640"/>
          </a:xfrm>
          <a:prstGeom prst="straightConnector1">
            <a:avLst/>
          </a:prstGeom>
          <a:ln w="25400">
            <a:headEnd type="none" w="lg" len="lg"/>
            <a:tailEnd type="triangle" w="lg" len="lg"/>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442650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Changes to Invoicing </a:t>
            </a:r>
            <a:endParaRPr lang="en-US" dirty="0"/>
          </a:p>
        </p:txBody>
      </p:sp>
      <p:sp>
        <p:nvSpPr>
          <p:cNvPr id="3" name="Content Placeholder 2"/>
          <p:cNvSpPr>
            <a:spLocks noGrp="1"/>
          </p:cNvSpPr>
          <p:nvPr>
            <p:ph idx="1"/>
          </p:nvPr>
        </p:nvSpPr>
        <p:spPr/>
        <p:txBody>
          <a:bodyPr>
            <a:normAutofit/>
          </a:bodyPr>
          <a:lstStyle/>
          <a:p>
            <a:r>
              <a:rPr lang="en-US" dirty="0"/>
              <a:t>Currently:</a:t>
            </a:r>
          </a:p>
          <a:p>
            <a:pPr lvl="1"/>
            <a:r>
              <a:rPr lang="en-US" dirty="0"/>
              <a:t>The current invoicing spreadsheet </a:t>
            </a:r>
            <a:r>
              <a:rPr lang="en-US" dirty="0" smtClean="0"/>
              <a:t>calculates </a:t>
            </a:r>
            <a:r>
              <a:rPr lang="en-US" dirty="0"/>
              <a:t>overages whenever a firm (prime consultant or subconsultant) exceeds the amount of their individual ‘pots’ of money as documented in the priced proposal.</a:t>
            </a:r>
          </a:p>
          <a:p>
            <a:pPr lvl="1"/>
            <a:r>
              <a:rPr lang="en-US" dirty="0"/>
              <a:t>These overages are inconsistent with these revised guidelines and definitions, and have </a:t>
            </a:r>
            <a:r>
              <a:rPr lang="en-US" dirty="0" smtClean="0"/>
              <a:t>resulted </a:t>
            </a:r>
            <a:r>
              <a:rPr lang="en-US" dirty="0"/>
              <a:t>in:</a:t>
            </a:r>
          </a:p>
          <a:p>
            <a:pPr lvl="2"/>
            <a:r>
              <a:rPr lang="en-US" dirty="0"/>
              <a:t> The need to transfer funds in order to pay </a:t>
            </a:r>
            <a:r>
              <a:rPr lang="en-US" dirty="0" smtClean="0"/>
              <a:t>individual firms for </a:t>
            </a:r>
            <a:r>
              <a:rPr lang="en-US" dirty="0"/>
              <a:t>work performed.</a:t>
            </a:r>
          </a:p>
          <a:p>
            <a:pPr lvl="2"/>
            <a:r>
              <a:rPr lang="en-US" dirty="0"/>
              <a:t>Negative individual amounts within invoices, </a:t>
            </a:r>
            <a:r>
              <a:rPr lang="en-US" dirty="0" smtClean="0"/>
              <a:t>of which </a:t>
            </a:r>
            <a:r>
              <a:rPr lang="en-US" dirty="0"/>
              <a:t>these negative amounts are reducing the total invoice amount, but still have a net positive amount.</a:t>
            </a:r>
          </a:p>
          <a:p>
            <a:pPr lvl="2"/>
            <a:r>
              <a:rPr lang="en-US" dirty="0"/>
              <a:t>Invoices with </a:t>
            </a:r>
            <a:r>
              <a:rPr lang="en-US" dirty="0" smtClean="0"/>
              <a:t>a net </a:t>
            </a:r>
            <a:r>
              <a:rPr lang="en-US" dirty="0"/>
              <a:t>negative </a:t>
            </a:r>
            <a:r>
              <a:rPr lang="en-US" dirty="0" smtClean="0"/>
              <a:t>amount.</a:t>
            </a:r>
            <a:endParaRPr lang="en-US" dirty="0"/>
          </a:p>
          <a:p>
            <a:endParaRPr lang="en-US" dirty="0"/>
          </a:p>
        </p:txBody>
      </p:sp>
    </p:spTree>
    <p:extLst>
      <p:ext uri="{BB962C8B-B14F-4D97-AF65-F5344CB8AC3E}">
        <p14:creationId xmlns:p14="http://schemas.microsoft.com/office/powerpoint/2010/main" val="659634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Changes to Invoicing </a:t>
            </a:r>
            <a:endParaRPr lang="en-US" dirty="0"/>
          </a:p>
        </p:txBody>
      </p:sp>
      <p:sp>
        <p:nvSpPr>
          <p:cNvPr id="3" name="Content Placeholder 2"/>
          <p:cNvSpPr>
            <a:spLocks noGrp="1"/>
          </p:cNvSpPr>
          <p:nvPr>
            <p:ph idx="1"/>
          </p:nvPr>
        </p:nvSpPr>
        <p:spPr/>
        <p:txBody>
          <a:bodyPr/>
          <a:lstStyle/>
          <a:p>
            <a:r>
              <a:rPr lang="en-US" dirty="0"/>
              <a:t>A true overage occurs </a:t>
            </a:r>
            <a:r>
              <a:rPr lang="en-US" dirty="0" smtClean="0"/>
              <a:t>when</a:t>
            </a:r>
            <a:r>
              <a:rPr lang="en-US" dirty="0"/>
              <a:t>:</a:t>
            </a:r>
          </a:p>
          <a:p>
            <a:pPr lvl="1"/>
            <a:r>
              <a:rPr lang="en-US" dirty="0"/>
              <a:t>The contract/authorization maximum dollar amount has been exceeded.</a:t>
            </a:r>
          </a:p>
          <a:p>
            <a:pPr lvl="1"/>
            <a:r>
              <a:rPr lang="en-US" dirty="0"/>
              <a:t>The contract/authorization maximum fixed fee dollar amount has been exceeded.</a:t>
            </a:r>
          </a:p>
          <a:p>
            <a:pPr lvl="1"/>
            <a:r>
              <a:rPr lang="en-US" dirty="0"/>
              <a:t>The dollar amount has been exceeded for a derived or encumbered job number.</a:t>
            </a:r>
          </a:p>
          <a:p>
            <a:endParaRPr lang="en-US" dirty="0"/>
          </a:p>
        </p:txBody>
      </p:sp>
    </p:spTree>
    <p:extLst>
      <p:ext uri="{BB962C8B-B14F-4D97-AF65-F5344CB8AC3E}">
        <p14:creationId xmlns:p14="http://schemas.microsoft.com/office/powerpoint/2010/main" val="553330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Changes to Invoicing </a:t>
            </a:r>
            <a:endParaRPr lang="en-US" dirty="0"/>
          </a:p>
        </p:txBody>
      </p:sp>
      <p:sp>
        <p:nvSpPr>
          <p:cNvPr id="3" name="Content Placeholder 2"/>
          <p:cNvSpPr>
            <a:spLocks noGrp="1"/>
          </p:cNvSpPr>
          <p:nvPr>
            <p:ph idx="1"/>
          </p:nvPr>
        </p:nvSpPr>
        <p:spPr/>
        <p:txBody>
          <a:bodyPr>
            <a:normAutofit lnSpcReduction="10000"/>
          </a:bodyPr>
          <a:lstStyle/>
          <a:p>
            <a:r>
              <a:rPr lang="en-US" dirty="0"/>
              <a:t>Short Term Resolution for Overages:</a:t>
            </a:r>
          </a:p>
          <a:p>
            <a:pPr lvl="1"/>
            <a:r>
              <a:rPr lang="en-US" dirty="0"/>
              <a:t>Negative invoices will not be accepted.  Invoices must always have a net positive or a zero balance.</a:t>
            </a:r>
          </a:p>
          <a:p>
            <a:pPr lvl="1"/>
            <a:r>
              <a:rPr lang="en-US" dirty="0"/>
              <a:t>Consultants will need to adjust individual contract amounts in the budget worksheets [M1-M20 </a:t>
            </a:r>
            <a:r>
              <a:rPr lang="en-US" dirty="0" smtClean="0"/>
              <a:t>on the new format]or </a:t>
            </a:r>
            <a:r>
              <a:rPr lang="en-US" dirty="0"/>
              <a:t>A1-(</a:t>
            </a:r>
            <a:r>
              <a:rPr lang="en-US" dirty="0" smtClean="0"/>
              <a:t>A1-A5 on the old format)] </a:t>
            </a:r>
            <a:r>
              <a:rPr lang="en-US" dirty="0"/>
              <a:t>in order to perform informal transfers.</a:t>
            </a:r>
          </a:p>
          <a:p>
            <a:pPr lvl="1"/>
            <a:r>
              <a:rPr lang="en-US" dirty="0"/>
              <a:t>If there is a true overage, as previously defined, an overage worksheet or other approved information for older invoices must be completed and submitted to MDOT with proper supporting documentation. </a:t>
            </a:r>
          </a:p>
          <a:p>
            <a:pPr lvl="2"/>
            <a:r>
              <a:rPr lang="en-US" dirty="0"/>
              <a:t>This overage amount must be approved by the MDOT Project Manager</a:t>
            </a:r>
          </a:p>
          <a:p>
            <a:pPr lvl="2"/>
            <a:r>
              <a:rPr lang="en-US" dirty="0"/>
              <a:t>The overage amount may be used in the future to offset MDOT audit adjustments. </a:t>
            </a:r>
          </a:p>
          <a:p>
            <a:endParaRPr lang="en-US" dirty="0"/>
          </a:p>
        </p:txBody>
      </p:sp>
    </p:spTree>
    <p:extLst>
      <p:ext uri="{BB962C8B-B14F-4D97-AF65-F5344CB8AC3E}">
        <p14:creationId xmlns:p14="http://schemas.microsoft.com/office/powerpoint/2010/main" val="360009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Changes to Invoicing </a:t>
            </a:r>
            <a:endParaRPr lang="en-US" dirty="0"/>
          </a:p>
        </p:txBody>
      </p:sp>
      <p:sp>
        <p:nvSpPr>
          <p:cNvPr id="3" name="Content Placeholder 2"/>
          <p:cNvSpPr>
            <a:spLocks noGrp="1"/>
          </p:cNvSpPr>
          <p:nvPr>
            <p:ph idx="1"/>
          </p:nvPr>
        </p:nvSpPr>
        <p:spPr/>
        <p:txBody>
          <a:bodyPr>
            <a:normAutofit lnSpcReduction="10000"/>
          </a:bodyPr>
          <a:lstStyle/>
          <a:p>
            <a:r>
              <a:rPr lang="en-US" dirty="0"/>
              <a:t>Future </a:t>
            </a:r>
          </a:p>
          <a:p>
            <a:pPr lvl="1"/>
            <a:r>
              <a:rPr lang="en-US" dirty="0"/>
              <a:t>The invoicing format has been modified to:</a:t>
            </a:r>
          </a:p>
          <a:p>
            <a:pPr lvl="2"/>
            <a:r>
              <a:rPr lang="en-US" dirty="0"/>
              <a:t>Eliminate the calculation of overages by </a:t>
            </a:r>
            <a:r>
              <a:rPr lang="en-US" dirty="0" smtClean="0"/>
              <a:t>an individual </a:t>
            </a:r>
            <a:r>
              <a:rPr lang="en-US" dirty="0"/>
              <a:t>prime consultant and subconsultant when costs exceed the amount documented in the individual pots in the priced proposals. </a:t>
            </a:r>
          </a:p>
          <a:p>
            <a:pPr lvl="2"/>
            <a:r>
              <a:rPr lang="en-US" dirty="0"/>
              <a:t>This will be consistent with our revised guidelines and definitions.</a:t>
            </a:r>
          </a:p>
          <a:p>
            <a:pPr lvl="2"/>
            <a:r>
              <a:rPr lang="en-US" dirty="0"/>
              <a:t>Contract Amounts, Amount Invoiced to Date, and Remaining Balances are no longer visible. </a:t>
            </a:r>
          </a:p>
          <a:p>
            <a:pPr lvl="1"/>
            <a:r>
              <a:rPr lang="en-US" dirty="0"/>
              <a:t>MDOT will not require consultants to change to the new invoicing format, for those contracts in which billing has already begun.  </a:t>
            </a:r>
          </a:p>
          <a:p>
            <a:pPr lvl="2"/>
            <a:r>
              <a:rPr lang="en-US" dirty="0"/>
              <a:t>MDOT may request consultants to change to the new </a:t>
            </a:r>
            <a:r>
              <a:rPr lang="en-US" dirty="0" smtClean="0"/>
              <a:t>invoicing format </a:t>
            </a:r>
            <a:r>
              <a:rPr lang="en-US" dirty="0"/>
              <a:t>depending on the </a:t>
            </a:r>
            <a:r>
              <a:rPr lang="en-US" dirty="0" smtClean="0"/>
              <a:t>individual circumstances</a:t>
            </a:r>
            <a:r>
              <a:rPr lang="en-US" dirty="0"/>
              <a:t>.</a:t>
            </a:r>
          </a:p>
          <a:p>
            <a:pPr lvl="2"/>
            <a:r>
              <a:rPr lang="en-US" dirty="0"/>
              <a:t>Consultants may choose to change to the </a:t>
            </a:r>
            <a:r>
              <a:rPr lang="en-US" dirty="0" smtClean="0"/>
              <a:t>new invoicing </a:t>
            </a:r>
            <a:r>
              <a:rPr lang="en-US" dirty="0"/>
              <a:t>format.</a:t>
            </a:r>
          </a:p>
          <a:p>
            <a:endParaRPr lang="en-US" dirty="0"/>
          </a:p>
        </p:txBody>
      </p:sp>
    </p:spTree>
    <p:extLst>
      <p:ext uri="{BB962C8B-B14F-4D97-AF65-F5344CB8AC3E}">
        <p14:creationId xmlns:p14="http://schemas.microsoft.com/office/powerpoint/2010/main" val="409943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Changes to Invoicing </a:t>
            </a:r>
            <a:endParaRPr lang="en-US" dirty="0"/>
          </a:p>
        </p:txBody>
      </p:sp>
      <p:pic>
        <p:nvPicPr>
          <p:cNvPr id="4" name="Content Placeholder 3"/>
          <p:cNvPicPr>
            <a:picLocks noGrp="1" noChangeAspect="1"/>
          </p:cNvPicPr>
          <p:nvPr>
            <p:ph idx="1"/>
          </p:nvPr>
        </p:nvPicPr>
        <p:blipFill>
          <a:blip r:embed="rId2"/>
          <a:stretch>
            <a:fillRect/>
          </a:stretch>
        </p:blipFill>
        <p:spPr>
          <a:xfrm>
            <a:off x="601757" y="1107613"/>
            <a:ext cx="3950475" cy="5505450"/>
          </a:xfrm>
          <a:prstGeom prst="rect">
            <a:avLst/>
          </a:prstGeom>
        </p:spPr>
      </p:pic>
      <p:pic>
        <p:nvPicPr>
          <p:cNvPr id="5" name="Picture 4"/>
          <p:cNvPicPr>
            <a:picLocks noChangeAspect="1"/>
          </p:cNvPicPr>
          <p:nvPr/>
        </p:nvPicPr>
        <p:blipFill>
          <a:blip r:embed="rId3"/>
          <a:stretch>
            <a:fillRect/>
          </a:stretch>
        </p:blipFill>
        <p:spPr>
          <a:xfrm>
            <a:off x="4971252" y="1107613"/>
            <a:ext cx="7064715" cy="3690630"/>
          </a:xfrm>
          <a:prstGeom prst="rect">
            <a:avLst/>
          </a:prstGeom>
        </p:spPr>
      </p:pic>
      <p:sp>
        <p:nvSpPr>
          <p:cNvPr id="6" name="Freeform: Shape 5"/>
          <p:cNvSpPr/>
          <p:nvPr/>
        </p:nvSpPr>
        <p:spPr>
          <a:xfrm>
            <a:off x="641023" y="1084082"/>
            <a:ext cx="11387579" cy="5514681"/>
          </a:xfrm>
          <a:custGeom>
            <a:avLst/>
            <a:gdLst>
              <a:gd name="connsiteX0" fmla="*/ 0 w 11387579"/>
              <a:gd name="connsiteY0" fmla="*/ 3525625 h 5514681"/>
              <a:gd name="connsiteX1" fmla="*/ 4355183 w 11387579"/>
              <a:gd name="connsiteY1" fmla="*/ 0 h 5514681"/>
              <a:gd name="connsiteX2" fmla="*/ 4355183 w 11387579"/>
              <a:gd name="connsiteY2" fmla="*/ 3723588 h 5514681"/>
              <a:gd name="connsiteX3" fmla="*/ 11387579 w 11387579"/>
              <a:gd name="connsiteY3" fmla="*/ 3723588 h 5514681"/>
              <a:gd name="connsiteX4" fmla="*/ 3883843 w 11387579"/>
              <a:gd name="connsiteY4" fmla="*/ 5514681 h 5514681"/>
              <a:gd name="connsiteX5" fmla="*/ 3883843 w 11387579"/>
              <a:gd name="connsiteY5" fmla="*/ 3535052 h 5514681"/>
              <a:gd name="connsiteX6" fmla="*/ 0 w 11387579"/>
              <a:gd name="connsiteY6" fmla="*/ 3525625 h 5514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7579" h="5514681">
                <a:moveTo>
                  <a:pt x="0" y="3525625"/>
                </a:moveTo>
                <a:lnTo>
                  <a:pt x="4355183" y="0"/>
                </a:lnTo>
                <a:lnTo>
                  <a:pt x="4355183" y="3723588"/>
                </a:lnTo>
                <a:lnTo>
                  <a:pt x="11387579" y="3723588"/>
                </a:lnTo>
                <a:lnTo>
                  <a:pt x="3883843" y="5514681"/>
                </a:lnTo>
                <a:lnTo>
                  <a:pt x="3883843" y="3535052"/>
                </a:lnTo>
                <a:lnTo>
                  <a:pt x="0" y="3525625"/>
                </a:lnTo>
                <a:close/>
              </a:path>
            </a:pathLst>
          </a:custGeom>
          <a:solidFill>
            <a:schemeClr val="accent3">
              <a:lumMod val="60000"/>
              <a:lumOff val="40000"/>
              <a:alpha val="5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8369561" y="2052733"/>
            <a:ext cx="2164702" cy="1754326"/>
          </a:xfrm>
          <a:prstGeom prst="rect">
            <a:avLst/>
          </a:prstGeom>
          <a:noFill/>
        </p:spPr>
        <p:txBody>
          <a:bodyPr wrap="square" rtlCol="0">
            <a:spAutoFit/>
          </a:bodyPr>
          <a:lstStyle/>
          <a:p>
            <a:r>
              <a:rPr lang="en-US" dirty="0">
                <a:solidFill>
                  <a:srgbClr val="FF0000"/>
                </a:solidFill>
              </a:rPr>
              <a:t>Contract, Invoiced-to-date &amp; Remaining amounts are only shown at the contract level (not per firm).</a:t>
            </a:r>
          </a:p>
        </p:txBody>
      </p:sp>
    </p:spTree>
    <p:extLst>
      <p:ext uri="{BB962C8B-B14F-4D97-AF65-F5344CB8AC3E}">
        <p14:creationId xmlns:p14="http://schemas.microsoft.com/office/powerpoint/2010/main" val="3593571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Informal </a:t>
            </a:r>
            <a:r>
              <a:rPr lang="en-US" dirty="0"/>
              <a:t>Transfer Process:</a:t>
            </a:r>
          </a:p>
        </p:txBody>
      </p:sp>
      <p:sp>
        <p:nvSpPr>
          <p:cNvPr id="3" name="Content Placeholder 2"/>
          <p:cNvSpPr>
            <a:spLocks noGrp="1"/>
          </p:cNvSpPr>
          <p:nvPr>
            <p:ph idx="1"/>
          </p:nvPr>
        </p:nvSpPr>
        <p:spPr>
          <a:xfrm>
            <a:off x="601757" y="1107614"/>
            <a:ext cx="8672245" cy="5750386"/>
          </a:xfrm>
        </p:spPr>
        <p:txBody>
          <a:bodyPr>
            <a:normAutofit/>
          </a:bodyPr>
          <a:lstStyle/>
          <a:p>
            <a:r>
              <a:rPr lang="en-US" dirty="0"/>
              <a:t>Communicate potential budget issues to the prime or MDOT PM as soon as possible.</a:t>
            </a:r>
          </a:p>
          <a:p>
            <a:r>
              <a:rPr lang="en-US" dirty="0"/>
              <a:t>Once it is known that there will be budget remaining under the contract, </a:t>
            </a:r>
            <a:r>
              <a:rPr lang="en-US" dirty="0" smtClean="0"/>
              <a:t>discuss with the MDOT PM.  </a:t>
            </a:r>
            <a:r>
              <a:rPr lang="en-US" dirty="0"/>
              <a:t>Even though transfers are allowed by CSD, the MDOT PM has to approve the project charges. So, it is better to get approval before the transfer than to have your invoice denied later.</a:t>
            </a:r>
          </a:p>
          <a:p>
            <a:r>
              <a:rPr lang="en-US" dirty="0"/>
              <a:t>Determine the amount of contract value and fixed fee (if any) that is proposed to be transferred with all parties involved. All transfers must result in a net zero change for the contract amount and fixed fee.</a:t>
            </a:r>
          </a:p>
        </p:txBody>
      </p:sp>
    </p:spTree>
    <p:extLst>
      <p:ext uri="{BB962C8B-B14F-4D97-AF65-F5344CB8AC3E}">
        <p14:creationId xmlns:p14="http://schemas.microsoft.com/office/powerpoint/2010/main" val="58750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Informal </a:t>
            </a:r>
            <a:r>
              <a:rPr lang="en-US" dirty="0"/>
              <a:t>Transfer Process:</a:t>
            </a:r>
          </a:p>
        </p:txBody>
      </p:sp>
      <p:sp>
        <p:nvSpPr>
          <p:cNvPr id="3" name="Content Placeholder 2"/>
          <p:cNvSpPr>
            <a:spLocks noGrp="1"/>
          </p:cNvSpPr>
          <p:nvPr>
            <p:ph idx="1"/>
          </p:nvPr>
        </p:nvSpPr>
        <p:spPr>
          <a:xfrm>
            <a:off x="601757" y="1107614"/>
            <a:ext cx="8672245" cy="5750386"/>
          </a:xfrm>
        </p:spPr>
        <p:txBody>
          <a:bodyPr>
            <a:normAutofit/>
          </a:bodyPr>
          <a:lstStyle/>
          <a:p>
            <a:r>
              <a:rPr lang="en-US" dirty="0"/>
              <a:t>Once there is an understanding, the Prime firm must amend the subconsultant agreements to reflect the revised contract amount and fixed fee.</a:t>
            </a:r>
          </a:p>
          <a:p>
            <a:r>
              <a:rPr lang="en-US" dirty="0"/>
              <a:t>Each affected subconsultant signs the subcontracts, the prime firm executes, and returns a copy</a:t>
            </a:r>
            <a:r>
              <a:rPr lang="en-US" dirty="0" smtClean="0"/>
              <a:t>. Do not send the subcontract document to MDOT, unless requested.</a:t>
            </a:r>
            <a:endParaRPr lang="en-US" dirty="0"/>
          </a:p>
          <a:p>
            <a:r>
              <a:rPr lang="en-US" dirty="0"/>
              <a:t>In order to make the proper adjustments in the invoicing spreadsheets, each affected firm must modify the budget by adding or subtracting contract and fixed fee amounts in the M1-M20 or the A-1(A1-A5) worksheets. </a:t>
            </a:r>
            <a:r>
              <a:rPr lang="en-US" dirty="0" smtClean="0"/>
              <a:t>All </a:t>
            </a:r>
            <a:r>
              <a:rPr lang="en-US" dirty="0"/>
              <a:t>original and formal amendments or revisions remain untouched. </a:t>
            </a:r>
          </a:p>
        </p:txBody>
      </p:sp>
    </p:spTree>
    <p:extLst>
      <p:ext uri="{BB962C8B-B14F-4D97-AF65-F5344CB8AC3E}">
        <p14:creationId xmlns:p14="http://schemas.microsoft.com/office/powerpoint/2010/main" val="134432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Informal </a:t>
            </a:r>
            <a:r>
              <a:rPr lang="en-US" dirty="0"/>
              <a:t>Transfer Process:</a:t>
            </a:r>
          </a:p>
        </p:txBody>
      </p:sp>
      <p:sp>
        <p:nvSpPr>
          <p:cNvPr id="3" name="Content Placeholder 2"/>
          <p:cNvSpPr>
            <a:spLocks noGrp="1"/>
          </p:cNvSpPr>
          <p:nvPr>
            <p:ph idx="1"/>
          </p:nvPr>
        </p:nvSpPr>
        <p:spPr>
          <a:xfrm>
            <a:off x="601757" y="1107614"/>
            <a:ext cx="8672245" cy="5750386"/>
          </a:xfrm>
        </p:spPr>
        <p:txBody>
          <a:bodyPr>
            <a:normAutofit/>
          </a:bodyPr>
          <a:lstStyle/>
          <a:p>
            <a:r>
              <a:rPr lang="en-US" dirty="0"/>
              <a:t>Be sure to follow the invoicing instructions for changes in budgets before adjusting the invoicing file. </a:t>
            </a:r>
          </a:p>
          <a:p>
            <a:r>
              <a:rPr lang="en-US" dirty="0"/>
              <a:t>Once the invoicing spreadsheets for all affected firms properly reflects the transfer, proceed with the normal invoicing process.</a:t>
            </a:r>
          </a:p>
        </p:txBody>
      </p:sp>
    </p:spTree>
    <p:extLst>
      <p:ext uri="{BB962C8B-B14F-4D97-AF65-F5344CB8AC3E}">
        <p14:creationId xmlns:p14="http://schemas.microsoft.com/office/powerpoint/2010/main" val="3426653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Overage </a:t>
            </a:r>
            <a:r>
              <a:rPr lang="en-US" dirty="0"/>
              <a:t>Process:</a:t>
            </a:r>
          </a:p>
        </p:txBody>
      </p:sp>
      <p:sp>
        <p:nvSpPr>
          <p:cNvPr id="3" name="Content Placeholder 2"/>
          <p:cNvSpPr>
            <a:spLocks noGrp="1"/>
          </p:cNvSpPr>
          <p:nvPr>
            <p:ph idx="1"/>
          </p:nvPr>
        </p:nvSpPr>
        <p:spPr>
          <a:xfrm>
            <a:off x="601757" y="1107614"/>
            <a:ext cx="8672245" cy="5750386"/>
          </a:xfrm>
        </p:spPr>
        <p:txBody>
          <a:bodyPr>
            <a:normAutofit/>
          </a:bodyPr>
          <a:lstStyle/>
          <a:p>
            <a:r>
              <a:rPr lang="en-US" dirty="0"/>
              <a:t>Once a true overage has been identified and is unavoidable, communicate it to the proper authority. For subconsultants, this would be the PM for the prime firm. For prime firms, this would be the MDOT PM.</a:t>
            </a:r>
          </a:p>
          <a:p>
            <a:r>
              <a:rPr lang="en-US" dirty="0"/>
              <a:t>If an amendment or transfer is not possible proceed as follows:</a:t>
            </a:r>
          </a:p>
          <a:p>
            <a:pPr lvl="1"/>
            <a:r>
              <a:rPr lang="en-US" dirty="0"/>
              <a:t>Invoices should never show billed amounts that exceed the contracted amounts and fixed fee for each firm. </a:t>
            </a:r>
          </a:p>
          <a:p>
            <a:pPr lvl="1"/>
            <a:r>
              <a:rPr lang="en-US" dirty="0"/>
              <a:t>Prepare the invoice detail from the firm’s accounting system.</a:t>
            </a:r>
          </a:p>
          <a:p>
            <a:pPr lvl="1"/>
            <a:r>
              <a:rPr lang="en-US" dirty="0"/>
              <a:t>Add a line to discount the costs that are over budget. This could be done manually or using the accounting system.</a:t>
            </a:r>
          </a:p>
        </p:txBody>
      </p:sp>
    </p:spTree>
    <p:extLst>
      <p:ext uri="{BB962C8B-B14F-4D97-AF65-F5344CB8AC3E}">
        <p14:creationId xmlns:p14="http://schemas.microsoft.com/office/powerpoint/2010/main" val="888762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ffectLst/>
              </a:rPr>
              <a:t>Overview</a:t>
            </a:r>
            <a:br>
              <a:rPr lang="en-US" dirty="0">
                <a:effectLst/>
              </a:rPr>
            </a:br>
            <a:endParaRPr lang="en-US" dirty="0">
              <a:effectLst/>
            </a:endParaRPr>
          </a:p>
        </p:txBody>
      </p:sp>
      <p:sp>
        <p:nvSpPr>
          <p:cNvPr id="3" name="Content Placeholder 2"/>
          <p:cNvSpPr>
            <a:spLocks noGrp="1"/>
          </p:cNvSpPr>
          <p:nvPr>
            <p:ph idx="1"/>
          </p:nvPr>
        </p:nvSpPr>
        <p:spPr/>
        <p:txBody>
          <a:bodyPr>
            <a:normAutofit/>
          </a:bodyPr>
          <a:lstStyle/>
          <a:p>
            <a:pPr lvl="1"/>
            <a:endParaRPr lang="en-US" dirty="0">
              <a:effectLst/>
            </a:endParaRPr>
          </a:p>
          <a:p>
            <a:r>
              <a:rPr lang="en-US" dirty="0">
                <a:effectLst/>
              </a:rPr>
              <a:t>It is understood that contract costs </a:t>
            </a:r>
            <a:r>
              <a:rPr lang="en-US" dirty="0" smtClean="0">
                <a:effectLst/>
              </a:rPr>
              <a:t>often times </a:t>
            </a:r>
            <a:r>
              <a:rPr lang="en-US" dirty="0">
                <a:effectLst/>
              </a:rPr>
              <a:t>need to be moved throughout the life of a project/contract, in order to perform the services as described in the original scope of work.</a:t>
            </a:r>
          </a:p>
          <a:p>
            <a:pPr lvl="1">
              <a:buFont typeface="Wingdings" panose="05000000000000000000" pitchFamily="2" charset="2"/>
              <a:buChar char="Ø"/>
            </a:pPr>
            <a:r>
              <a:rPr lang="en-US" dirty="0">
                <a:effectLst/>
              </a:rPr>
              <a:t>After much discussion and several iterations, the Zero Sum Transfer process has been significantly simplified.</a:t>
            </a:r>
          </a:p>
          <a:p>
            <a:r>
              <a:rPr lang="en-US" dirty="0">
                <a:effectLst/>
              </a:rPr>
              <a:t>The end result is a paradigm shift from what we’ve done or discussed in the past.  </a:t>
            </a:r>
          </a:p>
          <a:p>
            <a:pPr marL="344488" lvl="1" indent="0">
              <a:buNone/>
            </a:pPr>
            <a:endParaRPr lang="en-US" dirty="0">
              <a:effectLst/>
            </a:endParaRPr>
          </a:p>
          <a:p>
            <a:pPr lvl="1"/>
            <a:endParaRPr lang="en-US" dirty="0">
              <a:effectLst/>
            </a:endParaRPr>
          </a:p>
          <a:p>
            <a:pPr lvl="1"/>
            <a:endParaRPr lang="en-US" dirty="0">
              <a:effectLst/>
            </a:endParaRPr>
          </a:p>
          <a:p>
            <a:pPr lvl="1"/>
            <a:endParaRPr lang="en-US" dirty="0">
              <a:effectLst/>
            </a:endParaRPr>
          </a:p>
          <a:p>
            <a:pPr lvl="1"/>
            <a:endParaRPr lang="en-US" dirty="0">
              <a:effectLst/>
            </a:endParaRPr>
          </a:p>
          <a:p>
            <a:pPr lvl="1"/>
            <a:endParaRPr lang="en-US" dirty="0">
              <a:effectLst/>
            </a:endParaRPr>
          </a:p>
          <a:p>
            <a:pPr lvl="1"/>
            <a:endParaRPr lang="en-US" dirty="0">
              <a:effectLst/>
            </a:endParaRPr>
          </a:p>
        </p:txBody>
      </p:sp>
    </p:spTree>
    <p:extLst>
      <p:ext uri="{BB962C8B-B14F-4D97-AF65-F5344CB8AC3E}">
        <p14:creationId xmlns:p14="http://schemas.microsoft.com/office/powerpoint/2010/main" val="177154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Overage </a:t>
            </a:r>
            <a:r>
              <a:rPr lang="en-US" dirty="0"/>
              <a:t>Process:</a:t>
            </a:r>
          </a:p>
        </p:txBody>
      </p:sp>
      <p:sp>
        <p:nvSpPr>
          <p:cNvPr id="3" name="Content Placeholder 2"/>
          <p:cNvSpPr>
            <a:spLocks noGrp="1"/>
          </p:cNvSpPr>
          <p:nvPr>
            <p:ph idx="1"/>
          </p:nvPr>
        </p:nvSpPr>
        <p:spPr>
          <a:xfrm>
            <a:off x="601757" y="1107614"/>
            <a:ext cx="8672245" cy="5750386"/>
          </a:xfrm>
        </p:spPr>
        <p:txBody>
          <a:bodyPr>
            <a:normAutofit/>
          </a:bodyPr>
          <a:lstStyle/>
          <a:p>
            <a:pPr lvl="1"/>
            <a:r>
              <a:rPr lang="en-US" dirty="0"/>
              <a:t>Enter the resulting billable amounts in the JN worksheets on the invoicing spreadsheet. The remaining contract amount and fixed fee should be zero, not negative.</a:t>
            </a:r>
          </a:p>
          <a:p>
            <a:pPr lvl="1"/>
            <a:r>
              <a:rPr lang="en-US" dirty="0"/>
              <a:t>Prepare the invoice as </a:t>
            </a:r>
            <a:r>
              <a:rPr lang="en-US" dirty="0" smtClean="0"/>
              <a:t>normal and attach an overage sheet.</a:t>
            </a:r>
            <a:endParaRPr lang="en-US" dirty="0"/>
          </a:p>
          <a:p>
            <a:r>
              <a:rPr lang="en-US" dirty="0"/>
              <a:t>For newer invoice spreadsheets, complete the overage worksheet.</a:t>
            </a:r>
          </a:p>
          <a:p>
            <a:pPr lvl="1"/>
            <a:r>
              <a:rPr lang="en-US" dirty="0"/>
              <a:t>This worksheet may need to be unhidden.</a:t>
            </a:r>
          </a:p>
          <a:p>
            <a:pPr lvl="1"/>
            <a:r>
              <a:rPr lang="en-US" dirty="0"/>
              <a:t>Show the contract overage amounts for each JN.</a:t>
            </a:r>
          </a:p>
          <a:p>
            <a:pPr lvl="1"/>
            <a:r>
              <a:rPr lang="en-US" dirty="0"/>
              <a:t>When saving the PDF file, the overage worksheet should automatically be included if an amount was entered. </a:t>
            </a:r>
          </a:p>
        </p:txBody>
      </p:sp>
    </p:spTree>
    <p:extLst>
      <p:ext uri="{BB962C8B-B14F-4D97-AF65-F5344CB8AC3E}">
        <p14:creationId xmlns:p14="http://schemas.microsoft.com/office/powerpoint/2010/main" val="1539725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Implementation</a:t>
            </a:r>
            <a:endParaRPr lang="en-US" dirty="0"/>
          </a:p>
        </p:txBody>
      </p:sp>
      <p:sp>
        <p:nvSpPr>
          <p:cNvPr id="3" name="Content Placeholder 2"/>
          <p:cNvSpPr>
            <a:spLocks noGrp="1"/>
          </p:cNvSpPr>
          <p:nvPr>
            <p:ph idx="1"/>
          </p:nvPr>
        </p:nvSpPr>
        <p:spPr/>
        <p:txBody>
          <a:bodyPr/>
          <a:lstStyle/>
          <a:p>
            <a:r>
              <a:rPr lang="en-US" dirty="0"/>
              <a:t>Priced Proposal format dated 11/2016 must be used for all future priced proposal </a:t>
            </a:r>
            <a:r>
              <a:rPr lang="en-US" dirty="0" smtClean="0"/>
              <a:t>submitted </a:t>
            </a:r>
            <a:r>
              <a:rPr lang="en-US" dirty="0"/>
              <a:t>to MDOT.</a:t>
            </a:r>
          </a:p>
          <a:p>
            <a:r>
              <a:rPr lang="en-US" dirty="0"/>
              <a:t> Invoice format dated 11/2016 must be used in conjunction with the new </a:t>
            </a:r>
            <a:r>
              <a:rPr lang="en-US" dirty="0" smtClean="0"/>
              <a:t>Priced Proposal format. </a:t>
            </a:r>
            <a:endParaRPr lang="en-US" dirty="0"/>
          </a:p>
        </p:txBody>
      </p:sp>
    </p:spTree>
    <p:extLst>
      <p:ext uri="{BB962C8B-B14F-4D97-AF65-F5344CB8AC3E}">
        <p14:creationId xmlns:p14="http://schemas.microsoft.com/office/powerpoint/2010/main" val="1278427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CSD Reviews</a:t>
            </a:r>
            <a:endParaRPr lang="en-US" dirty="0"/>
          </a:p>
        </p:txBody>
      </p:sp>
      <p:sp>
        <p:nvSpPr>
          <p:cNvPr id="3" name="Content Placeholder 2"/>
          <p:cNvSpPr>
            <a:spLocks noGrp="1"/>
          </p:cNvSpPr>
          <p:nvPr>
            <p:ph idx="1"/>
          </p:nvPr>
        </p:nvSpPr>
        <p:spPr/>
        <p:txBody>
          <a:bodyPr/>
          <a:lstStyle/>
          <a:p>
            <a:r>
              <a:rPr lang="en-US" dirty="0"/>
              <a:t>Due to </a:t>
            </a:r>
            <a:r>
              <a:rPr lang="en-US" dirty="0" smtClean="0"/>
              <a:t>this change in MDOT reviews with the implementation of Informal Transfers</a:t>
            </a:r>
            <a:r>
              <a:rPr lang="en-US" dirty="0"/>
              <a:t>, CSD will be performing reviews of contracts </a:t>
            </a:r>
            <a:r>
              <a:rPr lang="en-US" dirty="0" smtClean="0"/>
              <a:t>at time of closeout to ensure:</a:t>
            </a:r>
            <a:endParaRPr lang="en-US" dirty="0"/>
          </a:p>
          <a:p>
            <a:pPr lvl="1"/>
            <a:r>
              <a:rPr lang="en-US" dirty="0"/>
              <a:t>The 40/60% rule has been met (Prime/Sub)</a:t>
            </a:r>
          </a:p>
          <a:p>
            <a:pPr lvl="1"/>
            <a:r>
              <a:rPr lang="en-US" dirty="0"/>
              <a:t>The 50/50% rule has been met (Tier I Sub/Tier II Sub)</a:t>
            </a:r>
          </a:p>
          <a:p>
            <a:pPr lvl="1"/>
            <a:r>
              <a:rPr lang="en-US" dirty="0"/>
              <a:t>The DBE goal has been met </a:t>
            </a:r>
          </a:p>
          <a:p>
            <a:endParaRPr lang="en-US" dirty="0"/>
          </a:p>
        </p:txBody>
      </p:sp>
    </p:spTree>
    <p:extLst>
      <p:ext uri="{BB962C8B-B14F-4D97-AF65-F5344CB8AC3E}">
        <p14:creationId xmlns:p14="http://schemas.microsoft.com/office/powerpoint/2010/main" val="3599661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ffectLst/>
              </a:rPr>
              <a:t>Things to Remember</a:t>
            </a:r>
            <a:br>
              <a:rPr lang="en-US" dirty="0">
                <a:effectLst/>
              </a:rPr>
            </a:br>
            <a:endParaRPr lang="en-US" dirty="0"/>
          </a:p>
        </p:txBody>
      </p:sp>
      <p:sp>
        <p:nvSpPr>
          <p:cNvPr id="3" name="Content Placeholder 2"/>
          <p:cNvSpPr>
            <a:spLocks noGrp="1"/>
          </p:cNvSpPr>
          <p:nvPr>
            <p:ph idx="1"/>
          </p:nvPr>
        </p:nvSpPr>
        <p:spPr/>
        <p:txBody>
          <a:bodyPr>
            <a:normAutofit/>
          </a:bodyPr>
          <a:lstStyle/>
          <a:p>
            <a:r>
              <a:rPr lang="en-US" dirty="0"/>
              <a:t>For project specific </a:t>
            </a:r>
            <a:r>
              <a:rPr lang="en-US" dirty="0" smtClean="0"/>
              <a:t>contracts/authorizations: If </a:t>
            </a:r>
            <a:r>
              <a:rPr lang="en-US" dirty="0"/>
              <a:t>funds are moved from a </a:t>
            </a:r>
            <a:r>
              <a:rPr lang="en-US" dirty="0" smtClean="0"/>
              <a:t>firm that </a:t>
            </a:r>
            <a:r>
              <a:rPr lang="en-US" dirty="0"/>
              <a:t>has completed its work under budget, the fixed fee must be paid in full to </a:t>
            </a:r>
            <a:r>
              <a:rPr lang="en-US" dirty="0" smtClean="0"/>
              <a:t>that firm.   </a:t>
            </a:r>
            <a:endParaRPr lang="en-US" dirty="0"/>
          </a:p>
          <a:p>
            <a:pPr lvl="1"/>
            <a:r>
              <a:rPr lang="en-US" dirty="0"/>
              <a:t>If the </a:t>
            </a:r>
            <a:r>
              <a:rPr lang="en-US" dirty="0" smtClean="0"/>
              <a:t>work </a:t>
            </a:r>
            <a:r>
              <a:rPr lang="en-US" dirty="0"/>
              <a:t>has not been completed by </a:t>
            </a:r>
            <a:r>
              <a:rPr lang="en-US" dirty="0" smtClean="0"/>
              <a:t>a firm </a:t>
            </a:r>
            <a:r>
              <a:rPr lang="en-US" dirty="0"/>
              <a:t>and  the work needs to be moved to another firm for completion, the remaining fixed fee can be </a:t>
            </a:r>
            <a:r>
              <a:rPr lang="en-US" dirty="0" smtClean="0"/>
              <a:t>moved</a:t>
            </a:r>
            <a:r>
              <a:rPr lang="en-US" dirty="0"/>
              <a:t> </a:t>
            </a:r>
            <a:r>
              <a:rPr lang="en-US" dirty="0" smtClean="0"/>
              <a:t>to the firm who completed the work, via invoicing.</a:t>
            </a:r>
            <a:endParaRPr lang="en-US" dirty="0"/>
          </a:p>
          <a:p>
            <a:r>
              <a:rPr lang="en-US" dirty="0"/>
              <a:t>Neither Informal or Formal Transfers can increase a total contract/authorization dollar amount or maximum fixed fee dollar amount.  </a:t>
            </a:r>
          </a:p>
          <a:p>
            <a:endParaRPr lang="en-US" dirty="0"/>
          </a:p>
        </p:txBody>
      </p:sp>
    </p:spTree>
    <p:extLst>
      <p:ext uri="{BB962C8B-B14F-4D97-AF65-F5344CB8AC3E}">
        <p14:creationId xmlns:p14="http://schemas.microsoft.com/office/powerpoint/2010/main" val="1708728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ffectLst/>
              </a:rPr>
              <a:t>Things to Remember</a:t>
            </a:r>
            <a:br>
              <a:rPr lang="en-US" dirty="0">
                <a:effectLst/>
              </a:rPr>
            </a:br>
            <a:endParaRPr lang="en-US" dirty="0"/>
          </a:p>
        </p:txBody>
      </p:sp>
      <p:sp>
        <p:nvSpPr>
          <p:cNvPr id="3" name="Content Placeholder 2"/>
          <p:cNvSpPr>
            <a:spLocks noGrp="1"/>
          </p:cNvSpPr>
          <p:nvPr>
            <p:ph idx="1"/>
          </p:nvPr>
        </p:nvSpPr>
        <p:spPr/>
        <p:txBody>
          <a:bodyPr>
            <a:normAutofit/>
          </a:bodyPr>
          <a:lstStyle/>
          <a:p>
            <a:r>
              <a:rPr lang="en-US" dirty="0"/>
              <a:t>Only through an amendment or a revision can the total contract/authorization dollar amount or total contract/authorization maximum fixed fee dollar amount be increased—and only with additional scope of services.  </a:t>
            </a:r>
          </a:p>
          <a:p>
            <a:r>
              <a:rPr lang="en-US" dirty="0"/>
              <a:t>If the amount of scope of a subcontract changes, the subcontracting document must be amended, however, the </a:t>
            </a:r>
            <a:r>
              <a:rPr lang="en-US" dirty="0" smtClean="0"/>
              <a:t>5101S </a:t>
            </a:r>
            <a:r>
              <a:rPr lang="en-US" dirty="0"/>
              <a:t>does not need to be amended.</a:t>
            </a:r>
          </a:p>
          <a:p>
            <a:r>
              <a:rPr lang="en-US" dirty="0"/>
              <a:t>MDOT Project Manager’s review all invoices</a:t>
            </a:r>
          </a:p>
          <a:p>
            <a:endParaRPr lang="en-US" dirty="0"/>
          </a:p>
        </p:txBody>
      </p:sp>
    </p:spTree>
    <p:extLst>
      <p:ext uri="{BB962C8B-B14F-4D97-AF65-F5344CB8AC3E}">
        <p14:creationId xmlns:p14="http://schemas.microsoft.com/office/powerpoint/2010/main" val="841232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Questions?</a:t>
            </a:r>
          </a:p>
        </p:txBody>
      </p:sp>
    </p:spTree>
    <p:extLst>
      <p:ext uri="{BB962C8B-B14F-4D97-AF65-F5344CB8AC3E}">
        <p14:creationId xmlns:p14="http://schemas.microsoft.com/office/powerpoint/2010/main" val="601070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237" y="284654"/>
            <a:ext cx="8653040" cy="822959"/>
          </a:xfrm>
        </p:spPr>
        <p:txBody>
          <a:bodyPr>
            <a:normAutofit fontScale="90000"/>
          </a:bodyPr>
          <a:lstStyle/>
          <a:p>
            <a:r>
              <a:rPr lang="en-US" dirty="0">
                <a:effectLst/>
              </a:rPr>
              <a:t>Overview</a:t>
            </a:r>
            <a:br>
              <a:rPr lang="en-US" dirty="0">
                <a:effectLst/>
              </a:rPr>
            </a:br>
            <a:endParaRPr lang="en-US" dirty="0">
              <a:effectLst/>
            </a:endParaRPr>
          </a:p>
        </p:txBody>
      </p:sp>
      <p:sp>
        <p:nvSpPr>
          <p:cNvPr id="3" name="Content Placeholder 2"/>
          <p:cNvSpPr>
            <a:spLocks noGrp="1"/>
          </p:cNvSpPr>
          <p:nvPr>
            <p:ph idx="1"/>
          </p:nvPr>
        </p:nvSpPr>
        <p:spPr>
          <a:xfrm>
            <a:off x="632237" y="1107614"/>
            <a:ext cx="8672245" cy="5506546"/>
          </a:xfrm>
        </p:spPr>
        <p:txBody>
          <a:bodyPr>
            <a:normAutofit/>
          </a:bodyPr>
          <a:lstStyle/>
          <a:p>
            <a:pPr lvl="1"/>
            <a:endParaRPr lang="en-US" dirty="0">
              <a:effectLst/>
            </a:endParaRPr>
          </a:p>
          <a:p>
            <a:r>
              <a:rPr lang="en-US" dirty="0">
                <a:effectLst/>
              </a:rPr>
              <a:t>The Priced Proposal requirements </a:t>
            </a:r>
            <a:r>
              <a:rPr lang="en-US" dirty="0" smtClean="0">
                <a:effectLst/>
              </a:rPr>
              <a:t>remain unchanged </a:t>
            </a:r>
            <a:r>
              <a:rPr lang="en-US" dirty="0">
                <a:effectLst/>
              </a:rPr>
              <a:t>and are used to derive total contract/authorization costs.  This will be used by MDOT Project Managers to determine reasonableness </a:t>
            </a:r>
            <a:r>
              <a:rPr lang="en-US" dirty="0" smtClean="0"/>
              <a:t>of their project costs.</a:t>
            </a:r>
            <a:endParaRPr lang="en-US" dirty="0">
              <a:effectLst/>
            </a:endParaRPr>
          </a:p>
          <a:p>
            <a:r>
              <a:rPr lang="en-US" dirty="0">
                <a:effectLst/>
              </a:rPr>
              <a:t>Form </a:t>
            </a:r>
            <a:r>
              <a:rPr lang="en-US" dirty="0" smtClean="0">
                <a:effectLst/>
              </a:rPr>
              <a:t>5101A-2 </a:t>
            </a:r>
            <a:r>
              <a:rPr lang="en-US" dirty="0">
                <a:effectLst/>
              </a:rPr>
              <a:t>of the Priced Proposal has been revised and will be discussed later in this presentation.  </a:t>
            </a:r>
          </a:p>
          <a:p>
            <a:r>
              <a:rPr lang="en-US" dirty="0">
                <a:effectLst/>
              </a:rPr>
              <a:t>The Invoicing documents </a:t>
            </a:r>
            <a:r>
              <a:rPr lang="en-US" dirty="0" smtClean="0">
                <a:effectLst/>
              </a:rPr>
              <a:t>have also been revised </a:t>
            </a:r>
            <a:r>
              <a:rPr lang="en-US" dirty="0">
                <a:effectLst/>
              </a:rPr>
              <a:t>and will be discussed later in this presentation.  </a:t>
            </a:r>
          </a:p>
          <a:p>
            <a:pPr marL="344488" lvl="1" indent="0">
              <a:buNone/>
            </a:pPr>
            <a:endParaRPr lang="en-US" dirty="0">
              <a:effectLst/>
            </a:endParaRPr>
          </a:p>
          <a:p>
            <a:pPr lvl="1"/>
            <a:endParaRPr lang="en-US" dirty="0">
              <a:effectLst/>
            </a:endParaRPr>
          </a:p>
        </p:txBody>
      </p:sp>
    </p:spTree>
    <p:extLst>
      <p:ext uri="{BB962C8B-B14F-4D97-AF65-F5344CB8AC3E}">
        <p14:creationId xmlns:p14="http://schemas.microsoft.com/office/powerpoint/2010/main" val="3932593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237" y="284654"/>
            <a:ext cx="8653040" cy="822959"/>
          </a:xfrm>
        </p:spPr>
        <p:txBody>
          <a:bodyPr>
            <a:normAutofit fontScale="90000"/>
          </a:bodyPr>
          <a:lstStyle/>
          <a:p>
            <a:r>
              <a:rPr lang="en-US" dirty="0">
                <a:effectLst/>
              </a:rPr>
              <a:t>When a Zero Sum Transfer is Not Needed</a:t>
            </a:r>
          </a:p>
        </p:txBody>
      </p:sp>
      <p:sp>
        <p:nvSpPr>
          <p:cNvPr id="3" name="Content Placeholder 2"/>
          <p:cNvSpPr>
            <a:spLocks noGrp="1"/>
          </p:cNvSpPr>
          <p:nvPr>
            <p:ph idx="1"/>
          </p:nvPr>
        </p:nvSpPr>
        <p:spPr>
          <a:xfrm>
            <a:off x="632236" y="1107614"/>
            <a:ext cx="9273763" cy="5750386"/>
          </a:xfrm>
        </p:spPr>
        <p:txBody>
          <a:bodyPr>
            <a:normAutofit fontScale="77500" lnSpcReduction="20000"/>
          </a:bodyPr>
          <a:lstStyle/>
          <a:p>
            <a:r>
              <a:rPr lang="en-US" sz="3600" dirty="0">
                <a:effectLst/>
              </a:rPr>
              <a:t>After </a:t>
            </a:r>
            <a:r>
              <a:rPr lang="en-US" sz="3600" dirty="0" smtClean="0">
                <a:effectLst/>
              </a:rPr>
              <a:t>approval </a:t>
            </a:r>
            <a:r>
              <a:rPr lang="en-US" sz="3600" dirty="0">
                <a:effectLst/>
              </a:rPr>
              <a:t>of the Priced Proposal, and </a:t>
            </a:r>
            <a:r>
              <a:rPr lang="en-US" sz="3600" dirty="0" smtClean="0">
                <a:effectLst/>
              </a:rPr>
              <a:t>award </a:t>
            </a:r>
            <a:r>
              <a:rPr lang="en-US" sz="3600" dirty="0">
                <a:effectLst/>
              </a:rPr>
              <a:t>of the contract/authorization, MDOT </a:t>
            </a:r>
            <a:r>
              <a:rPr lang="en-US" sz="3600" i="1" dirty="0">
                <a:effectLst/>
              </a:rPr>
              <a:t>will not </a:t>
            </a:r>
            <a:r>
              <a:rPr lang="en-US" sz="3600" dirty="0">
                <a:effectLst/>
              </a:rPr>
              <a:t>hold consultants to the  individual ‘pots’ of money as identified in the priced proposal</a:t>
            </a:r>
          </a:p>
          <a:p>
            <a:pPr lvl="1">
              <a:buFont typeface="Wingdings" panose="05000000000000000000" pitchFamily="2" charset="2"/>
              <a:buChar char="Ø"/>
            </a:pPr>
            <a:r>
              <a:rPr lang="en-US" sz="3200" dirty="0"/>
              <a:t>A ‘pot’ is what is allocated to each firm working on a project.</a:t>
            </a:r>
          </a:p>
          <a:p>
            <a:pPr lvl="1">
              <a:buFont typeface="Wingdings" panose="05000000000000000000" pitchFamily="2" charset="2"/>
              <a:buChar char="Ø"/>
            </a:pPr>
            <a:r>
              <a:rPr lang="en-US" sz="3100" dirty="0">
                <a:effectLst/>
              </a:rPr>
              <a:t>Firms can invoice in excess of the amount individually approved in the priced proposal by prime consultant and subconsultant(s)</a:t>
            </a:r>
          </a:p>
          <a:p>
            <a:r>
              <a:rPr lang="en-US" sz="3600" dirty="0">
                <a:effectLst/>
              </a:rPr>
              <a:t>MDOT will Pay Invoices after Review by CSD &amp; PM Approval </a:t>
            </a:r>
            <a:r>
              <a:rPr lang="en-US" sz="3600" b="1" i="1" dirty="0">
                <a:effectLst/>
              </a:rPr>
              <a:t>regardless of the ‘pots’ of money for each firm</a:t>
            </a:r>
            <a:r>
              <a:rPr lang="en-US" sz="3600" dirty="0">
                <a:effectLst/>
              </a:rPr>
              <a:t>:</a:t>
            </a:r>
          </a:p>
          <a:p>
            <a:pPr lvl="1">
              <a:buFont typeface="Wingdings" panose="05000000000000000000" pitchFamily="2" charset="2"/>
              <a:buChar char="Ø"/>
            </a:pPr>
            <a:r>
              <a:rPr lang="en-US" sz="3100" dirty="0">
                <a:effectLst/>
              </a:rPr>
              <a:t>Up to the contract/authorization maximum dollar amount</a:t>
            </a:r>
          </a:p>
          <a:p>
            <a:pPr lvl="1">
              <a:buFont typeface="Wingdings" panose="05000000000000000000" pitchFamily="2" charset="2"/>
              <a:buChar char="Ø"/>
            </a:pPr>
            <a:r>
              <a:rPr lang="en-US" sz="3100" dirty="0">
                <a:effectLst/>
              </a:rPr>
              <a:t>Up to the contract/authorization maximum fixed fee dollar amount</a:t>
            </a:r>
          </a:p>
          <a:p>
            <a:pPr lvl="1">
              <a:buFont typeface="Wingdings" panose="05000000000000000000" pitchFamily="2" charset="2"/>
              <a:buChar char="Ø"/>
            </a:pPr>
            <a:r>
              <a:rPr lang="en-US" sz="3100" dirty="0">
                <a:effectLst/>
              </a:rPr>
              <a:t>Up to the maximum dollar amount of a derived/encumbered Job </a:t>
            </a:r>
            <a:r>
              <a:rPr lang="en-US" sz="3100" dirty="0" smtClean="0">
                <a:effectLst/>
              </a:rPr>
              <a:t>Number(s)</a:t>
            </a:r>
            <a:endParaRPr lang="en-US" sz="3100" dirty="0">
              <a:effectLst/>
            </a:endParaRPr>
          </a:p>
          <a:p>
            <a:pPr marL="690562" lvl="2" indent="0">
              <a:buNone/>
            </a:pPr>
            <a:endParaRPr lang="en-US" dirty="0">
              <a:effectLst/>
            </a:endParaRPr>
          </a:p>
          <a:p>
            <a:pPr lvl="1"/>
            <a:endParaRPr lang="en-US" i="1" dirty="0">
              <a:effectLst/>
            </a:endParaRPr>
          </a:p>
        </p:txBody>
      </p:sp>
    </p:spTree>
    <p:extLst>
      <p:ext uri="{BB962C8B-B14F-4D97-AF65-F5344CB8AC3E}">
        <p14:creationId xmlns:p14="http://schemas.microsoft.com/office/powerpoint/2010/main" val="1039999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ffectLst/>
              </a:rPr>
              <a:t>When a Zero Sum Transfer is Not Needed</a:t>
            </a:r>
            <a:endParaRPr lang="en-US" dirty="0"/>
          </a:p>
        </p:txBody>
      </p:sp>
      <p:sp>
        <p:nvSpPr>
          <p:cNvPr id="3" name="Content Placeholder 2"/>
          <p:cNvSpPr>
            <a:spLocks noGrp="1"/>
          </p:cNvSpPr>
          <p:nvPr>
            <p:ph idx="1"/>
          </p:nvPr>
        </p:nvSpPr>
        <p:spPr/>
        <p:txBody>
          <a:bodyPr/>
          <a:lstStyle/>
          <a:p>
            <a:r>
              <a:rPr lang="en-US" dirty="0"/>
              <a:t>These procedures apply only to prime and subconsultants that are paid by Actual Cost Plus Fixed Fee, Loaded Hourly Rate, and </a:t>
            </a:r>
            <a:r>
              <a:rPr lang="en-US" i="1" dirty="0"/>
              <a:t>Unit Price</a:t>
            </a:r>
            <a:r>
              <a:rPr lang="en-US" dirty="0"/>
              <a:t>*.</a:t>
            </a:r>
          </a:p>
          <a:p>
            <a:pPr marL="685800" lvl="1" indent="0">
              <a:buNone/>
            </a:pPr>
            <a:r>
              <a:rPr lang="en-US" dirty="0"/>
              <a:t>*The unit price of each item </a:t>
            </a:r>
            <a:r>
              <a:rPr lang="en-US" i="1" dirty="0"/>
              <a:t>may not be </a:t>
            </a:r>
            <a:r>
              <a:rPr lang="en-US" dirty="0"/>
              <a:t>exceeded from the amount identified in the priced proposal, although total amounts </a:t>
            </a:r>
            <a:r>
              <a:rPr lang="en-US" dirty="0" smtClean="0"/>
              <a:t>per consultant may </a:t>
            </a:r>
            <a:r>
              <a:rPr lang="en-US" dirty="0"/>
              <a:t>be exceeded</a:t>
            </a:r>
            <a:r>
              <a:rPr lang="en-US" dirty="0" smtClean="0"/>
              <a:t>.  </a:t>
            </a:r>
            <a:r>
              <a:rPr lang="en-US" i="1" dirty="0" smtClean="0"/>
              <a:t>Exceptions will be made on a case by case basis.</a:t>
            </a:r>
            <a:endParaRPr lang="en-US" dirty="0"/>
          </a:p>
          <a:p>
            <a:r>
              <a:rPr lang="en-US" dirty="0"/>
              <a:t>Does not include consultants that are being paid by Lump Sum or Milestone payments—these will not be paid in excess of the dollar amounts documented in the priced </a:t>
            </a:r>
            <a:r>
              <a:rPr lang="en-US" dirty="0" smtClean="0"/>
              <a:t>proposal, by consultant.</a:t>
            </a:r>
            <a:endParaRPr lang="en-US" dirty="0"/>
          </a:p>
          <a:p>
            <a:r>
              <a:rPr lang="en-US" dirty="0"/>
              <a:t>These are called </a:t>
            </a:r>
            <a:r>
              <a:rPr lang="en-US" b="1" u="sng" dirty="0"/>
              <a:t>‘Informal Transfers' </a:t>
            </a:r>
            <a:endParaRPr lang="en-US" b="1" dirty="0"/>
          </a:p>
          <a:p>
            <a:pPr marL="338137" indent="0">
              <a:buNone/>
              <a:tabLst>
                <a:tab pos="0" algn="l"/>
              </a:tabLst>
            </a:pPr>
            <a:endParaRPr lang="en-US" dirty="0"/>
          </a:p>
        </p:txBody>
      </p:sp>
    </p:spTree>
    <p:extLst>
      <p:ext uri="{BB962C8B-B14F-4D97-AF65-F5344CB8AC3E}">
        <p14:creationId xmlns:p14="http://schemas.microsoft.com/office/powerpoint/2010/main" val="2235407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Informal Transfers</a:t>
            </a:r>
            <a:endParaRPr lang="en-US" dirty="0"/>
          </a:p>
        </p:txBody>
      </p:sp>
      <p:sp>
        <p:nvSpPr>
          <p:cNvPr id="3" name="Content Placeholder 2"/>
          <p:cNvSpPr>
            <a:spLocks noGrp="1"/>
          </p:cNvSpPr>
          <p:nvPr>
            <p:ph idx="1"/>
          </p:nvPr>
        </p:nvSpPr>
        <p:spPr/>
        <p:txBody>
          <a:bodyPr/>
          <a:lstStyle/>
          <a:p>
            <a:r>
              <a:rPr lang="en-US" dirty="0"/>
              <a:t>Do not submit a priced proposal, revision or </a:t>
            </a:r>
            <a:r>
              <a:rPr lang="en-US" dirty="0" smtClean="0"/>
              <a:t>amendment, or a revised 5101S form.</a:t>
            </a:r>
            <a:endParaRPr lang="en-US" dirty="0"/>
          </a:p>
          <a:p>
            <a:pPr lvl="1"/>
            <a:r>
              <a:rPr lang="en-US" dirty="0"/>
              <a:t>MDOT will not accept any documentation for </a:t>
            </a:r>
            <a:r>
              <a:rPr lang="en-US" dirty="0" smtClean="0"/>
              <a:t>‘informal’ </a:t>
            </a:r>
            <a:r>
              <a:rPr lang="en-US" dirty="0"/>
              <a:t>transfers’</a:t>
            </a:r>
          </a:p>
          <a:p>
            <a:r>
              <a:rPr lang="en-US" dirty="0"/>
              <a:t>Subcontracts must be modified and executed for each informal transfer and retained in records.</a:t>
            </a:r>
          </a:p>
          <a:p>
            <a:pPr lvl="1"/>
            <a:r>
              <a:rPr lang="en-US" dirty="0"/>
              <a:t>MDOT may request </a:t>
            </a:r>
            <a:r>
              <a:rPr lang="en-US" dirty="0" smtClean="0"/>
              <a:t>the submittal of subcontracts </a:t>
            </a:r>
            <a:r>
              <a:rPr lang="en-US" dirty="0"/>
              <a:t>through </a:t>
            </a:r>
            <a:r>
              <a:rPr lang="en-US" dirty="0" smtClean="0"/>
              <a:t>the revised subcontracting process.</a:t>
            </a:r>
            <a:endParaRPr lang="en-US" dirty="0"/>
          </a:p>
        </p:txBody>
      </p:sp>
    </p:spTree>
    <p:extLst>
      <p:ext uri="{BB962C8B-B14F-4D97-AF65-F5344CB8AC3E}">
        <p14:creationId xmlns:p14="http://schemas.microsoft.com/office/powerpoint/2010/main" val="421897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Formal Transfer</a:t>
            </a:r>
            <a:endParaRPr lang="en-US" dirty="0"/>
          </a:p>
        </p:txBody>
      </p:sp>
      <p:sp>
        <p:nvSpPr>
          <p:cNvPr id="3" name="Content Placeholder 2"/>
          <p:cNvSpPr>
            <a:spLocks noGrp="1"/>
          </p:cNvSpPr>
          <p:nvPr>
            <p:ph idx="1"/>
          </p:nvPr>
        </p:nvSpPr>
        <p:spPr>
          <a:xfrm>
            <a:off x="601757" y="1107614"/>
            <a:ext cx="9208993" cy="5506546"/>
          </a:xfrm>
        </p:spPr>
        <p:txBody>
          <a:bodyPr>
            <a:normAutofit/>
          </a:bodyPr>
          <a:lstStyle/>
          <a:p>
            <a:r>
              <a:rPr lang="en-US" dirty="0"/>
              <a:t>A change to an Encumbered Job Number would require what is called a formal transfer, which </a:t>
            </a:r>
            <a:r>
              <a:rPr lang="en-US" dirty="0" smtClean="0"/>
              <a:t>is treated </a:t>
            </a:r>
            <a:r>
              <a:rPr lang="en-US" dirty="0"/>
              <a:t>as a modification to the priced proposal documents.  </a:t>
            </a:r>
          </a:p>
          <a:p>
            <a:r>
              <a:rPr lang="en-US" dirty="0"/>
              <a:t>A formal transfer would require documentation and approval by the MDOT Project Manager.</a:t>
            </a:r>
          </a:p>
          <a:p>
            <a:pPr lvl="1"/>
            <a:r>
              <a:rPr lang="en-US" dirty="0"/>
              <a:t>The required documents may include:  </a:t>
            </a:r>
          </a:p>
          <a:p>
            <a:pPr lvl="2"/>
            <a:r>
              <a:rPr lang="en-US" dirty="0"/>
              <a:t>Form 5109, Transfer Request Cover Sheet, signed by MDOT Project Manager</a:t>
            </a:r>
          </a:p>
          <a:p>
            <a:pPr lvl="2"/>
            <a:r>
              <a:rPr lang="en-US" dirty="0"/>
              <a:t>Form 5101S, Intent to </a:t>
            </a:r>
            <a:r>
              <a:rPr lang="en-US" dirty="0" smtClean="0"/>
              <a:t>Subcontract (if applicable)</a:t>
            </a:r>
            <a:endParaRPr lang="en-US" dirty="0"/>
          </a:p>
          <a:p>
            <a:pPr lvl="2"/>
            <a:r>
              <a:rPr lang="en-US" dirty="0"/>
              <a:t>Form 0182, DBE Consultant Participation (if applicable)</a:t>
            </a:r>
          </a:p>
          <a:p>
            <a:pPr lvl="2"/>
            <a:r>
              <a:rPr lang="en-US" dirty="0"/>
              <a:t>5101A-1</a:t>
            </a:r>
          </a:p>
          <a:p>
            <a:pPr lvl="2"/>
            <a:r>
              <a:rPr lang="en-US" dirty="0"/>
              <a:t>5101A-2</a:t>
            </a:r>
          </a:p>
          <a:p>
            <a:endParaRPr lang="en-US" dirty="0"/>
          </a:p>
        </p:txBody>
      </p:sp>
    </p:spTree>
    <p:extLst>
      <p:ext uri="{BB962C8B-B14F-4D97-AF65-F5344CB8AC3E}">
        <p14:creationId xmlns:p14="http://schemas.microsoft.com/office/powerpoint/2010/main" val="3455059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Formal Transfer</a:t>
            </a:r>
            <a:endParaRPr lang="en-US" dirty="0"/>
          </a:p>
        </p:txBody>
      </p:sp>
      <p:sp>
        <p:nvSpPr>
          <p:cNvPr id="3" name="Content Placeholder 2"/>
          <p:cNvSpPr>
            <a:spLocks noGrp="1"/>
          </p:cNvSpPr>
          <p:nvPr>
            <p:ph idx="1"/>
          </p:nvPr>
        </p:nvSpPr>
        <p:spPr/>
        <p:txBody>
          <a:bodyPr>
            <a:normAutofit fontScale="92500" lnSpcReduction="10000"/>
          </a:bodyPr>
          <a:lstStyle/>
          <a:p>
            <a:r>
              <a:rPr lang="en-US" dirty="0"/>
              <a:t>As part of FHWA’s approval, Form 5109 will require MDOT PM certification that any increases or decreases to job number’s have been approved by FHWA prior to the transfer taking place.</a:t>
            </a:r>
          </a:p>
          <a:p>
            <a:r>
              <a:rPr lang="en-US" dirty="0"/>
              <a:t>For Amendments, Revisions, and Formal Transfers after any ‘Informal Transfer’</a:t>
            </a:r>
          </a:p>
          <a:p>
            <a:pPr lvl="1"/>
            <a:r>
              <a:rPr lang="en-US" dirty="0"/>
              <a:t>Do not include any ‘informal transfer’ information on your 5101A-1 or 5101-2 when submitting for an amendment, revision, or formal transfer. </a:t>
            </a:r>
          </a:p>
          <a:p>
            <a:pPr lvl="1"/>
            <a:r>
              <a:rPr lang="en-US" dirty="0"/>
              <a:t>Use either the original costs or those changed through a prior formal transfer, amendment, or a revision. </a:t>
            </a:r>
          </a:p>
          <a:p>
            <a:r>
              <a:rPr lang="en-US" dirty="0"/>
              <a:t>If a formal  transfer is needed, contact your CSD Contract Administrator.</a:t>
            </a:r>
            <a:br>
              <a:rPr lang="en-US" dirty="0"/>
            </a:br>
            <a:endParaRPr lang="en-US" dirty="0"/>
          </a:p>
          <a:p>
            <a:endParaRPr lang="en-US" dirty="0"/>
          </a:p>
        </p:txBody>
      </p:sp>
    </p:spTree>
    <p:extLst>
      <p:ext uri="{BB962C8B-B14F-4D97-AF65-F5344CB8AC3E}">
        <p14:creationId xmlns:p14="http://schemas.microsoft.com/office/powerpoint/2010/main" val="1932341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756" y="284654"/>
            <a:ext cx="8904193" cy="822959"/>
          </a:xfrm>
        </p:spPr>
        <p:txBody>
          <a:bodyPr>
            <a:normAutofit/>
          </a:bodyPr>
          <a:lstStyle/>
          <a:p>
            <a:r>
              <a:rPr lang="en-US" dirty="0">
                <a:effectLst/>
              </a:rPr>
              <a:t>Changes to the Priced Proposal</a:t>
            </a:r>
            <a:endParaRPr lang="en-US" dirty="0"/>
          </a:p>
        </p:txBody>
      </p:sp>
      <p:sp>
        <p:nvSpPr>
          <p:cNvPr id="3" name="Content Placeholder 2"/>
          <p:cNvSpPr>
            <a:spLocks noGrp="1"/>
          </p:cNvSpPr>
          <p:nvPr>
            <p:ph idx="1"/>
          </p:nvPr>
        </p:nvSpPr>
        <p:spPr>
          <a:xfrm>
            <a:off x="601757" y="1107614"/>
            <a:ext cx="8904192" cy="5506546"/>
          </a:xfrm>
        </p:spPr>
        <p:txBody>
          <a:bodyPr/>
          <a:lstStyle/>
          <a:p>
            <a:r>
              <a:rPr lang="en-US" dirty="0" smtClean="0"/>
              <a:t>Form 5101A-2 </a:t>
            </a:r>
            <a:r>
              <a:rPr lang="en-US" dirty="0"/>
              <a:t>has been modified and ‘truncated’.  </a:t>
            </a:r>
          </a:p>
          <a:p>
            <a:r>
              <a:rPr lang="en-US" dirty="0"/>
              <a:t>The form now only documents the </a:t>
            </a:r>
            <a:r>
              <a:rPr lang="en-US" dirty="0" smtClean="0"/>
              <a:t>hours, fixed </a:t>
            </a:r>
            <a:r>
              <a:rPr lang="en-US" dirty="0"/>
              <a:t>fee </a:t>
            </a:r>
            <a:r>
              <a:rPr lang="en-US" dirty="0" smtClean="0"/>
              <a:t>amounts, and </a:t>
            </a:r>
            <a:r>
              <a:rPr lang="en-US" dirty="0"/>
              <a:t>the total contract amount for the prime consultant and each subconsultant.</a:t>
            </a:r>
          </a:p>
          <a:p>
            <a:r>
              <a:rPr lang="en-US" dirty="0"/>
              <a:t>Labor costs, Overhead costs, FCCM costs and Direct Expenses were </a:t>
            </a:r>
            <a:r>
              <a:rPr lang="en-US" dirty="0" smtClean="0"/>
              <a:t>removed</a:t>
            </a:r>
            <a:r>
              <a:rPr lang="en-US" dirty="0"/>
              <a:t> </a:t>
            </a:r>
            <a:r>
              <a:rPr lang="en-US" dirty="0" smtClean="0"/>
              <a:t>from this form. </a:t>
            </a:r>
            <a:endParaRPr lang="en-US" dirty="0"/>
          </a:p>
          <a:p>
            <a:pPr lvl="1"/>
            <a:r>
              <a:rPr lang="en-US" dirty="0"/>
              <a:t>(See Next Slide for Sample A-2)</a:t>
            </a:r>
          </a:p>
          <a:p>
            <a:endParaRPr lang="en-US" dirty="0"/>
          </a:p>
        </p:txBody>
      </p:sp>
    </p:spTree>
    <p:extLst>
      <p:ext uri="{BB962C8B-B14F-4D97-AF65-F5344CB8AC3E}">
        <p14:creationId xmlns:p14="http://schemas.microsoft.com/office/powerpoint/2010/main" val="252242992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E637CD95F50141BE9541D16A469F3A" ma:contentTypeVersion="1" ma:contentTypeDescription="Create a new document." ma:contentTypeScope="" ma:versionID="fbe06ab2d4c0345d5f363e31260c586d">
  <xsd:schema xmlns:xsd="http://www.w3.org/2001/XMLSchema" xmlns:xs="http://www.w3.org/2001/XMLSchema" xmlns:p="http://schemas.microsoft.com/office/2006/metadata/properties" xmlns:ns3="b5e4399d-a74d-4598-b704-3b580117eebe" targetNamespace="http://schemas.microsoft.com/office/2006/metadata/properties" ma:root="true" ma:fieldsID="ae4d33b275ce3933f8b9cbb4fac68205" ns3:_="">
    <xsd:import namespace="b5e4399d-a74d-4598-b704-3b580117eebe"/>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e4399d-a74d-4598-b704-3b580117eeb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3FFE402-5855-4538-B13E-484B22456D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e4399d-a74d-4598-b704-3b580117ee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B5E651-9959-42CF-971C-CED204C081BD}">
  <ds:schemaRefs>
    <ds:schemaRef ds:uri="http://schemas.microsoft.com/sharepoint/v3/contenttype/forms"/>
  </ds:schemaRefs>
</ds:datastoreItem>
</file>

<file path=customXml/itemProps3.xml><?xml version="1.0" encoding="utf-8"?>
<ds:datastoreItem xmlns:ds="http://schemas.openxmlformats.org/officeDocument/2006/customXml" ds:itemID="{513EE268-6687-4216-A3E9-7EAF9C82EC5F}">
  <ds:schemaRefs>
    <ds:schemaRef ds:uri="http://purl.org/dc/elements/1.1/"/>
    <ds:schemaRef ds:uri="http://schemas.openxmlformats.org/package/2006/metadata/core-properties"/>
    <ds:schemaRef ds:uri="http://purl.org/dc/terms/"/>
    <ds:schemaRef ds:uri="http://schemas.microsoft.com/office/2006/metadata/properties"/>
    <ds:schemaRef ds:uri="http://schemas.microsoft.com/office/2006/documentManagement/types"/>
    <ds:schemaRef ds:uri="http://www.w3.org/XML/1998/namespace"/>
    <ds:schemaRef ds:uri="http://purl.org/dc/dcmitype/"/>
    <ds:schemaRef ds:uri="http://schemas.microsoft.com/office/infopath/2007/PartnerControls"/>
    <ds:schemaRef ds:uri="b5e4399d-a74d-4598-b704-3b580117eebe"/>
  </ds:schemaRefs>
</ds:datastoreItem>
</file>

<file path=docProps/app.xml><?xml version="1.0" encoding="utf-8"?>
<Properties xmlns="http://schemas.openxmlformats.org/officeDocument/2006/extended-properties" xmlns:vt="http://schemas.openxmlformats.org/officeDocument/2006/docPropsVTypes">
  <Template>Facet</Template>
  <TotalTime>3117</TotalTime>
  <Words>1832</Words>
  <Application>Microsoft Office PowerPoint</Application>
  <PresentationFormat>Widescreen</PresentationFormat>
  <Paragraphs>132</Paragraphs>
  <Slides>25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Wingdings</vt:lpstr>
      <vt:lpstr>Wingdings 3</vt:lpstr>
      <vt:lpstr>Facet</vt:lpstr>
      <vt:lpstr>Zero Sum Transfer Training </vt:lpstr>
      <vt:lpstr>Overview </vt:lpstr>
      <vt:lpstr>Overview </vt:lpstr>
      <vt:lpstr>When a Zero Sum Transfer is Not Needed</vt:lpstr>
      <vt:lpstr>When a Zero Sum Transfer is Not Needed</vt:lpstr>
      <vt:lpstr>Informal Transfers</vt:lpstr>
      <vt:lpstr>Formal Transfer</vt:lpstr>
      <vt:lpstr>Formal Transfer</vt:lpstr>
      <vt:lpstr>Changes to the Priced Proposal</vt:lpstr>
      <vt:lpstr>5100 A-2</vt:lpstr>
      <vt:lpstr>Changes to Invoicing </vt:lpstr>
      <vt:lpstr>Changes to Invoicing </vt:lpstr>
      <vt:lpstr>Changes to Invoicing </vt:lpstr>
      <vt:lpstr>Changes to Invoicing </vt:lpstr>
      <vt:lpstr>Changes to Invoicing </vt:lpstr>
      <vt:lpstr>Informal Transfer Process:</vt:lpstr>
      <vt:lpstr>Informal Transfer Process:</vt:lpstr>
      <vt:lpstr>Informal Transfer Process:</vt:lpstr>
      <vt:lpstr>Overage Process:</vt:lpstr>
      <vt:lpstr>Overage Process:</vt:lpstr>
      <vt:lpstr>Implementation</vt:lpstr>
      <vt:lpstr>CSD Reviews</vt:lpstr>
      <vt:lpstr>Things to Remember </vt:lpstr>
      <vt:lpstr>Things to Remember </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Standardized Invoice Training</dc:title>
  <dc:creator>Robert Rayl</dc:creator>
  <cp:lastModifiedBy>Rademacher, Carol R. (MDOT)</cp:lastModifiedBy>
  <cp:revision>289</cp:revision>
  <cp:lastPrinted>2016-11-02T17:06:03Z</cp:lastPrinted>
  <dcterms:created xsi:type="dcterms:W3CDTF">2014-02-27T21:48:38Z</dcterms:created>
  <dcterms:modified xsi:type="dcterms:W3CDTF">2016-11-09T13:41:47Z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0x010100B0E637CD95F50141BE9541D16A469F3A</vt:lpwstr>
  </property>
  <property fmtid="{D5CDD505-2E9C-101B-9397-08002B2CF9AE}" pid="3" name="IsMyDocuments">
    <vt:bool>true</vt:bool>
  </property>
</Properties>
</file>