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8.xml" ContentType="application/vnd.openxmlformats-officedocument.presentationml.notesSlide+xml"/>
  <Override PartName="/ppt/ink/ink1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0" r:id="rId1"/>
  </p:sldMasterIdLst>
  <p:notesMasterIdLst>
    <p:notesMasterId r:id="rId20"/>
  </p:notesMasterIdLst>
  <p:sldIdLst>
    <p:sldId id="257" r:id="rId2"/>
    <p:sldId id="481" r:id="rId3"/>
    <p:sldId id="528" r:id="rId4"/>
    <p:sldId id="537" r:id="rId5"/>
    <p:sldId id="511" r:id="rId6"/>
    <p:sldId id="556" r:id="rId7"/>
    <p:sldId id="529" r:id="rId8"/>
    <p:sldId id="530" r:id="rId9"/>
    <p:sldId id="534" r:id="rId10"/>
    <p:sldId id="557" r:id="rId11"/>
    <p:sldId id="567" r:id="rId12"/>
    <p:sldId id="565" r:id="rId13"/>
    <p:sldId id="562" r:id="rId14"/>
    <p:sldId id="561" r:id="rId15"/>
    <p:sldId id="563" r:id="rId16"/>
    <p:sldId id="564" r:id="rId17"/>
    <p:sldId id="559" r:id="rId18"/>
    <p:sldId id="300"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Hoof, Alissa (MDOT)" initials="VA(" lastIdx="1" clrIdx="0">
    <p:extLst>
      <p:ext uri="{19B8F6BF-5375-455C-9EA6-DF929625EA0E}">
        <p15:presenceInfo xmlns:p15="http://schemas.microsoft.com/office/powerpoint/2012/main" userId="S::VanHoofA@michigan.gov::04a85142-5568-4db5-b406-0decf0338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A0AA2-9723-487E-A0FB-6EF63B463C5B}" v="122" dt="2022-03-22T22:34:40.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50061" autoAdjust="0"/>
  </p:normalViewPr>
  <p:slideViewPr>
    <p:cSldViewPr>
      <p:cViewPr varScale="1">
        <p:scale>
          <a:sx n="39" d="100"/>
          <a:sy n="39" d="100"/>
        </p:scale>
        <p:origin x="217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21.998"/>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7:39:17.512"/>
    </inkml:context>
    <inkml:brush xml:id="br0">
      <inkml:brushProperty name="width" value="0.05" units="cm"/>
      <inkml:brushProperty name="height" value="0.05" units="cm"/>
      <inkml:brushProperty name="ignorePressure" value="1"/>
    </inkml:brush>
  </inkml:definitions>
  <inkml:trace contextRef="#ctx0" brushRef="#br0">1 21,'5'-6,"15"-2,3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21.998"/>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22.85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28.16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31.305"/>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45.77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19:44:38.692"/>
    </inkml:context>
    <inkml:brush xml:id="br0">
      <inkml:brushProperty name="width" value="0.2" units="cm"/>
      <inkml:brushProperty name="height" value="1.2" units="cm"/>
      <inkml:brushProperty name="color" value="#333333"/>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22.85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28.16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31.305"/>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4:29:45.77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7:38:26.023"/>
    </inkml:context>
    <inkml:brush xml:id="br0">
      <inkml:brushProperty name="width" value="0.05" units="cm"/>
      <inkml:brushProperty name="height" value="0.05" units="cm"/>
      <inkml:brushProperty name="ignorePressure" value="1"/>
    </inkml:brush>
  </inkml:definitions>
  <inkml:trace contextRef="#ctx0" brushRef="#br0">35 0,'2'11,"0"0,0 0,1-1,1 1,8 17,-35-59,22 30,0 0,0-1,0 1,0 0,0 0,0 0,-1-1,1 1,0 1,-1-1,1 0,0 0,-1 0,1 1,-1-1,0 1,1-1,-1 1,1 0,-4-1,5 2,-1-1,1 1,-1 0,1-1,-1 1,1-1,0 1,-1 0,1-1,0 1,0 0,-1 0,1-1,0 1,0 0,0-1,0 1,0 0,0 0,0-1,0 1,0 0,0 0,1-1,-1 1,0 0,0-1,1 1,-1 0,9 23,-6-19,-1-1,1 1,0-1,1 0,-1 0,1 0,0-1,0 1,0-1,0 0,0 0,1 0,0-1,-1 1,1-1,0-1,8 3,-6-1,0-1,-1 1,0 0,1 0,-1 1,0-1,-1 2,1-1,5 6,2 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7:38:51.55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7:39:16.64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1T17:39:17.098"/>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EE0EEF-BD76-4E27-8543-586C8DD93BBB}"/>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9CAB1511-4AFD-4E46-AEFB-C695F3FA9C9E}"/>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2C98C292-8290-47B6-9BD6-1C7DE316123E}" type="datetimeFigureOut">
              <a:rPr lang="en-US"/>
              <a:pPr>
                <a:defRPr/>
              </a:pPr>
              <a:t>3/23/2022</a:t>
            </a:fld>
            <a:endParaRPr lang="en-US" dirty="0"/>
          </a:p>
        </p:txBody>
      </p:sp>
      <p:sp>
        <p:nvSpPr>
          <p:cNvPr id="4" name="Slide Image Placeholder 3">
            <a:extLst>
              <a:ext uri="{FF2B5EF4-FFF2-40B4-BE49-F238E27FC236}">
                <a16:creationId xmlns:a16="http://schemas.microsoft.com/office/drawing/2014/main" id="{E082860E-E414-447F-8950-FC669EBCE515}"/>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A84B03E6-55CB-4D21-90F3-148E93EE9A73}"/>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4A1ACD9-B202-4B66-B37F-A3EB73830764}"/>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6B4746EA-71D2-438F-AF3C-29A42515AB42}"/>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3E11598E-1784-405B-A1CA-34AEF3BC67A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9CD2494-2356-4BB3-AD4F-9B0A89A6C8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CBDA80-A97F-4CB4-A266-FCEA1F55B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00" name="Slide Number Placeholder 3">
            <a:extLst>
              <a:ext uri="{FF2B5EF4-FFF2-40B4-BE49-F238E27FC236}">
                <a16:creationId xmlns:a16="http://schemas.microsoft.com/office/drawing/2014/main" id="{0BE46437-019B-45AF-8603-D906D3DF80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00D6AE-4643-43B0-81BA-32C6EE4A2B63}"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986A926-F03A-406B-8E1A-D0C5E9C418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F7A75F0-FC94-48F3-8CA2-74313FEE1E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Livingston County – Spencer J. Hardy Airport, Howell; Rehabilitation of Taxiway A, B &amp; Terminal Apron; Originally transferred in July 2021; Increase of $1,626 (0.5%) based on final project quantities</a:t>
            </a:r>
          </a:p>
        </p:txBody>
      </p:sp>
      <p:sp>
        <p:nvSpPr>
          <p:cNvPr id="34820" name="Slide Number Placeholder 3">
            <a:extLst>
              <a:ext uri="{FF2B5EF4-FFF2-40B4-BE49-F238E27FC236}">
                <a16:creationId xmlns:a16="http://schemas.microsoft.com/office/drawing/2014/main" id="{4D9870CC-329B-4875-85DB-49E6CBD271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7AECED-F4C7-4778-B9C2-F56098A7D3F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137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A3CBC48-6116-4E11-8EDC-08BFD933A3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0A7D0C0-E55E-4630-976D-23933BBE2A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a:extLst>
              <a:ext uri="{FF2B5EF4-FFF2-40B4-BE49-F238E27FC236}">
                <a16:creationId xmlns:a16="http://schemas.microsoft.com/office/drawing/2014/main" id="{CCC87C9A-0755-458E-872A-B3A39C988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842E80-5FE9-4DBC-85FD-8807F2460906}" type="slidenum">
              <a:rPr lang="en-US" altLang="en-US" smtClean="0"/>
              <a:pPr/>
              <a:t>11</a:t>
            </a:fld>
            <a:endParaRPr lang="en-US" altLang="en-US" dirty="0"/>
          </a:p>
        </p:txBody>
      </p:sp>
    </p:spTree>
    <p:extLst>
      <p:ext uri="{BB962C8B-B14F-4D97-AF65-F5344CB8AC3E}">
        <p14:creationId xmlns:p14="http://schemas.microsoft.com/office/powerpoint/2010/main" val="225942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projects you saw in the pervious approval are part of the State Block Grant Program. For that Program, FAA has delegated much of the oversight authority to MDOT</a:t>
            </a:r>
          </a:p>
          <a:p>
            <a:endParaRPr lang="en-US" dirty="0"/>
          </a:p>
          <a:p>
            <a:r>
              <a:rPr lang="en-US" dirty="0"/>
              <a:t>Unlike that program for the Primary Airports, FAA retains that authority.</a:t>
            </a:r>
          </a:p>
          <a:p>
            <a:r>
              <a:rPr lang="en-US" dirty="0"/>
              <a:t>MDOT’s involvement is based on the Aero Code and the contribution and oversight of the state funds included in the project. </a:t>
            </a:r>
          </a:p>
          <a:p>
            <a:endParaRPr lang="en-US" dirty="0"/>
          </a:p>
        </p:txBody>
      </p:sp>
      <p:sp>
        <p:nvSpPr>
          <p:cNvPr id="4" name="Slide Number Placeholder 3"/>
          <p:cNvSpPr>
            <a:spLocks noGrp="1"/>
          </p:cNvSpPr>
          <p:nvPr>
            <p:ph type="sldNum" sz="quarter" idx="5"/>
          </p:nvPr>
        </p:nvSpPr>
        <p:spPr/>
        <p:txBody>
          <a:bodyPr/>
          <a:lstStyle/>
          <a:p>
            <a:pPr>
              <a:defRPr/>
            </a:pPr>
            <a:fld id="{3E11598E-1784-405B-A1CA-34AEF3BC67A8}" type="slidenum">
              <a:rPr lang="en-US" altLang="en-US" smtClean="0"/>
              <a:pPr>
                <a:defRPr/>
              </a:pPr>
              <a:t>12</a:t>
            </a:fld>
            <a:endParaRPr lang="en-US" altLang="en-US" dirty="0"/>
          </a:p>
        </p:txBody>
      </p:sp>
    </p:spTree>
    <p:extLst>
      <p:ext uri="{BB962C8B-B14F-4D97-AF65-F5344CB8AC3E}">
        <p14:creationId xmlns:p14="http://schemas.microsoft.com/office/powerpoint/2010/main" val="204881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copies in your packet. </a:t>
            </a:r>
          </a:p>
          <a:p>
            <a:r>
              <a:rPr lang="en-US" dirty="0"/>
              <a:t>The Aero Code states the no project application shall be submitted to FAA without commission approval  </a:t>
            </a:r>
          </a:p>
        </p:txBody>
      </p:sp>
      <p:sp>
        <p:nvSpPr>
          <p:cNvPr id="4" name="Slide Number Placeholder 3"/>
          <p:cNvSpPr>
            <a:spLocks noGrp="1"/>
          </p:cNvSpPr>
          <p:nvPr>
            <p:ph type="sldNum" sz="quarter" idx="5"/>
          </p:nvPr>
        </p:nvSpPr>
        <p:spPr/>
        <p:txBody>
          <a:bodyPr/>
          <a:lstStyle/>
          <a:p>
            <a:pPr>
              <a:defRPr/>
            </a:pPr>
            <a:fld id="{3E11598E-1784-405B-A1CA-34AEF3BC67A8}" type="slidenum">
              <a:rPr lang="en-US" altLang="en-US" smtClean="0"/>
              <a:pPr>
                <a:defRPr/>
              </a:pPr>
              <a:t>13</a:t>
            </a:fld>
            <a:endParaRPr lang="en-US" altLang="en-US" dirty="0"/>
          </a:p>
        </p:txBody>
      </p:sp>
    </p:spTree>
    <p:extLst>
      <p:ext uri="{BB962C8B-B14F-4D97-AF65-F5344CB8AC3E}">
        <p14:creationId xmlns:p14="http://schemas.microsoft.com/office/powerpoint/2010/main" val="112361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states, that all funding shall be channeled though the state treasury</a:t>
            </a:r>
          </a:p>
        </p:txBody>
      </p:sp>
      <p:sp>
        <p:nvSpPr>
          <p:cNvPr id="4" name="Slide Number Placeholder 3"/>
          <p:cNvSpPr>
            <a:spLocks noGrp="1"/>
          </p:cNvSpPr>
          <p:nvPr>
            <p:ph type="sldNum" sz="quarter" idx="5"/>
          </p:nvPr>
        </p:nvSpPr>
        <p:spPr/>
        <p:txBody>
          <a:bodyPr/>
          <a:lstStyle/>
          <a:p>
            <a:pPr>
              <a:defRPr/>
            </a:pPr>
            <a:fld id="{3E11598E-1784-405B-A1CA-34AEF3BC67A8}" type="slidenum">
              <a:rPr lang="en-US" altLang="en-US" smtClean="0"/>
              <a:pPr>
                <a:defRPr/>
              </a:pPr>
              <a:t>14</a:t>
            </a:fld>
            <a:endParaRPr lang="en-US" altLang="en-US" dirty="0"/>
          </a:p>
        </p:txBody>
      </p:sp>
    </p:spTree>
    <p:extLst>
      <p:ext uri="{BB962C8B-B14F-4D97-AF65-F5344CB8AC3E}">
        <p14:creationId xmlns:p14="http://schemas.microsoft.com/office/powerpoint/2010/main" val="233463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goal and the Aero Code in mind, we have come with a new process </a:t>
            </a:r>
          </a:p>
          <a:p>
            <a:endParaRPr lang="en-US" dirty="0"/>
          </a:p>
          <a:p>
            <a:r>
              <a:rPr lang="en-US" dirty="0"/>
              <a:t>We want to be part of the Planning Process to ensure the projects align with and support the Michigan Aviation System Plan</a:t>
            </a:r>
          </a:p>
          <a:p>
            <a:r>
              <a:rPr lang="en-US" dirty="0"/>
              <a:t>and are also required to maintain a 5 Statewide Aviation Plan  </a:t>
            </a:r>
          </a:p>
          <a:p>
            <a:endParaRPr lang="en-US" dirty="0"/>
          </a:p>
          <a:p>
            <a:endParaRPr lang="en-US" dirty="0"/>
          </a:p>
          <a:p>
            <a:r>
              <a:rPr lang="en-US" dirty="0"/>
              <a:t>We are requesting the Commission approve the projects at pre-application and commit the state match, prior to final submittal </a:t>
            </a:r>
          </a:p>
          <a:p>
            <a:endParaRPr lang="en-US" dirty="0"/>
          </a:p>
          <a:p>
            <a:r>
              <a:rPr lang="en-US" dirty="0"/>
              <a:t>A letter will then be provided to the airports sponsor to include with their final application to FAA</a:t>
            </a:r>
          </a:p>
        </p:txBody>
      </p:sp>
      <p:sp>
        <p:nvSpPr>
          <p:cNvPr id="4" name="Slide Number Placeholder 3"/>
          <p:cNvSpPr>
            <a:spLocks noGrp="1"/>
          </p:cNvSpPr>
          <p:nvPr>
            <p:ph type="sldNum" sz="quarter" idx="5"/>
          </p:nvPr>
        </p:nvSpPr>
        <p:spPr/>
        <p:txBody>
          <a:bodyPr/>
          <a:lstStyle/>
          <a:p>
            <a:pPr>
              <a:defRPr/>
            </a:pPr>
            <a:fld id="{3E11598E-1784-405B-A1CA-34AEF3BC67A8}" type="slidenum">
              <a:rPr lang="en-US" altLang="en-US" smtClean="0"/>
              <a:pPr>
                <a:defRPr/>
              </a:pPr>
              <a:t>15</a:t>
            </a:fld>
            <a:endParaRPr lang="en-US" altLang="en-US" dirty="0"/>
          </a:p>
        </p:txBody>
      </p:sp>
    </p:spTree>
    <p:extLst>
      <p:ext uri="{BB962C8B-B14F-4D97-AF65-F5344CB8AC3E}">
        <p14:creationId xmlns:p14="http://schemas.microsoft.com/office/powerpoint/2010/main" val="1040392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Funding will channel though the MDOT</a:t>
            </a:r>
          </a:p>
          <a:p>
            <a:r>
              <a:rPr lang="en-US" dirty="0"/>
              <a:t>Airport sponsor will submit payment request to MDOT, MDOT will pay the sponsor directly and request reimbursement from FAA</a:t>
            </a:r>
          </a:p>
          <a:p>
            <a:pPr marL="171450" indent="-171450">
              <a:buFontTx/>
              <a:buChar char="-"/>
            </a:pPr>
            <a:r>
              <a:rPr lang="en-US" dirty="0"/>
              <a:t>We have confirmed that this can be based on incurred cost, they will not have to show proof of payment, only invoice showing the costs have been incurred</a:t>
            </a:r>
          </a:p>
          <a:p>
            <a:pPr marL="171450" indent="-171450">
              <a:buFontTx/>
              <a:buChar char="-"/>
            </a:pPr>
            <a:r>
              <a:rPr lang="en-US" dirty="0"/>
              <a:t>We plan to process these on a monthly basis, unless that will cause an undo hardship on the airport</a:t>
            </a:r>
          </a:p>
          <a:p>
            <a:pPr marL="171450" indent="-171450">
              <a:buFontTx/>
              <a:buChar char="-"/>
            </a:pPr>
            <a:r>
              <a:rPr lang="en-US" dirty="0"/>
              <a:t>Airport Sponsors will do their own finical reporting </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3E11598E-1784-405B-A1CA-34AEF3BC67A8}" type="slidenum">
              <a:rPr lang="en-US" altLang="en-US" smtClean="0"/>
              <a:pPr>
                <a:defRPr/>
              </a:pPr>
              <a:t>16</a:t>
            </a:fld>
            <a:endParaRPr lang="en-US" altLang="en-US" dirty="0"/>
          </a:p>
        </p:txBody>
      </p:sp>
    </p:spTree>
    <p:extLst>
      <p:ext uri="{BB962C8B-B14F-4D97-AF65-F5344CB8AC3E}">
        <p14:creationId xmlns:p14="http://schemas.microsoft.com/office/powerpoint/2010/main" val="213428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Michigan has 15 Primary Airports (pre-COVID) and </a:t>
            </a:r>
          </a:p>
          <a:p>
            <a:r>
              <a:rPr lang="en-US" dirty="0"/>
              <a:t>Wayne County Airport Authority is the sponsor for Detroit Metro and Willow Run, so Willow Run opts out of the State Block Grant Program and also receive their grants directly. </a:t>
            </a:r>
          </a:p>
          <a:p>
            <a:endParaRPr lang="en-US" dirty="0"/>
          </a:p>
          <a:p>
            <a:r>
              <a:rPr lang="en-US" dirty="0"/>
              <a:t>So currently 16 airports receive their grants directly </a:t>
            </a:r>
          </a:p>
          <a:p>
            <a:endParaRPr lang="en-US" dirty="0"/>
          </a:p>
          <a:p>
            <a:r>
              <a:rPr lang="en-US" dirty="0"/>
              <a:t>Alpena County Regional Airport (APN)</a:t>
            </a:r>
          </a:p>
          <a:p>
            <a:r>
              <a:rPr lang="en-US" dirty="0"/>
              <a:t>Kalamazoo/Battle Creek International Airport (AZO)</a:t>
            </a:r>
          </a:p>
          <a:p>
            <a:r>
              <a:rPr lang="en-US" dirty="0"/>
              <a:t>Detroit Metropolitan Wayne County Airport (DTW)</a:t>
            </a:r>
          </a:p>
          <a:p>
            <a:r>
              <a:rPr lang="en-US" dirty="0"/>
              <a:t>Have not submitted pre-applications, we believe they are carrying over their funding for use in a future year</a:t>
            </a:r>
          </a:p>
          <a:p>
            <a:endParaRPr lang="en-US" dirty="0"/>
          </a:p>
          <a:p>
            <a:r>
              <a:rPr lang="en-US" dirty="0"/>
              <a:t>Willow Run Airport (YIP) project is over $33M, </a:t>
            </a:r>
          </a:p>
          <a:p>
            <a:r>
              <a:rPr lang="en-US" dirty="0"/>
              <a:t>Per Michigan Aeronautics Commission Guidance Document  on Airport Funding (#10030, dated March 2004) </a:t>
            </a:r>
          </a:p>
          <a:p>
            <a:r>
              <a:rPr lang="en-US" dirty="0"/>
              <a:t>“A maximum of $1 million in state funds may be allotted to any one airport in any fiscal year. “, 5% of the project would be $1.28M, we are showing this at the max of $1M</a:t>
            </a:r>
          </a:p>
          <a:p>
            <a:endParaRPr lang="en-US" dirty="0"/>
          </a:p>
          <a:p>
            <a:r>
              <a:rPr lang="es-ES" dirty="0"/>
              <a:t>Delta County Airport, </a:t>
            </a:r>
            <a:r>
              <a:rPr lang="es-ES" dirty="0" err="1"/>
              <a:t>Escanaba</a:t>
            </a:r>
            <a:r>
              <a:rPr lang="es-ES" dirty="0"/>
              <a:t> (ESC)</a:t>
            </a:r>
          </a:p>
          <a:p>
            <a:r>
              <a:rPr lang="en-US" dirty="0"/>
              <a:t>Houghton County Memorial Airport, Hancock (CMX)</a:t>
            </a:r>
          </a:p>
          <a:p>
            <a:r>
              <a:rPr lang="en-US" dirty="0"/>
              <a:t>Muskegon County Airport (MKG)</a:t>
            </a:r>
          </a:p>
          <a:p>
            <a:r>
              <a:rPr lang="en-US" dirty="0"/>
              <a:t>Pellston Regional Airport of Emmet County (PLN)</a:t>
            </a:r>
          </a:p>
          <a:p>
            <a:r>
              <a:rPr lang="en-US" dirty="0"/>
              <a:t>Chippewa County International Airport, Sault Ste Marie (CIU)</a:t>
            </a:r>
          </a:p>
          <a:p>
            <a:r>
              <a:rPr lang="en-US" dirty="0"/>
              <a:t>Are considered Economically Distressed Areas and  they receive 95% Federal Funding (instead of the Traditional 90%), so the state match is only 2.5% (instead of 5%)</a:t>
            </a:r>
          </a:p>
          <a:p>
            <a:endParaRPr lang="en-US" dirty="0"/>
          </a:p>
          <a:p>
            <a:r>
              <a:rPr lang="en-US" dirty="0"/>
              <a:t>The remaining include a 5% State Match</a:t>
            </a:r>
          </a:p>
          <a:p>
            <a:r>
              <a:rPr lang="en-US" b="0" dirty="0"/>
              <a:t>Capital Region International Airport, Lansing (LAN)</a:t>
            </a:r>
          </a:p>
          <a:p>
            <a:r>
              <a:rPr lang="en-US" b="0" dirty="0"/>
              <a:t>Sawyer International Airport, Marquette (SAW)</a:t>
            </a:r>
          </a:p>
          <a:p>
            <a:r>
              <a:rPr lang="en-US" b="0" dirty="0"/>
              <a:t>Bishop International Airport, Flint (FNT)</a:t>
            </a:r>
          </a:p>
          <a:p>
            <a:r>
              <a:rPr lang="en-US" b="0" dirty="0"/>
              <a:t>Cherry Capital Airport, Traverse City (TVC)</a:t>
            </a:r>
          </a:p>
          <a:p>
            <a:r>
              <a:rPr lang="en-US" b="0" dirty="0"/>
              <a:t>MBS International Airport, Saginaw (MBS)</a:t>
            </a:r>
          </a:p>
          <a:p>
            <a:r>
              <a:rPr lang="en-US" b="0" dirty="0"/>
              <a:t>Gerald R Ford International Airport, Grand Rapids (GRR)</a:t>
            </a:r>
          </a:p>
          <a:p>
            <a:r>
              <a:rPr lang="en-US" b="0" dirty="0"/>
              <a:t>Ford Airport, Iron Mountain Kingsford (IMT)</a:t>
            </a:r>
          </a:p>
          <a:p>
            <a:endParaRPr lang="en-US" dirty="0"/>
          </a:p>
          <a:p>
            <a:r>
              <a:rPr lang="en-US" dirty="0"/>
              <a:t>Pre-application is an estimate, final application will be based on actual bids, so we are requesting approval to match up to 15% higher. So, the letter will sate  a 5% state match up to a max $ amount.  </a:t>
            </a:r>
          </a:p>
          <a:p>
            <a:endParaRPr lang="en-US" dirty="0"/>
          </a:p>
          <a:p>
            <a:r>
              <a:rPr lang="en-US" dirty="0"/>
              <a:t>The total match for these is about $2.2M</a:t>
            </a:r>
          </a:p>
          <a:p>
            <a:r>
              <a:rPr lang="en-US" dirty="0"/>
              <a:t>Expected state match for the State Block Grant Program is about $1.4M</a:t>
            </a:r>
          </a:p>
          <a:p>
            <a:r>
              <a:rPr lang="en-US" dirty="0"/>
              <a:t>Once you add in the cost </a:t>
            </a:r>
            <a:r>
              <a:rPr lang="en-US"/>
              <a:t>of statewide </a:t>
            </a:r>
            <a:r>
              <a:rPr lang="en-US" dirty="0"/>
              <a:t>programs like the PCI and  state/local crack sealing and pavement marking programs; we are almost at $4M. The total appropriation for FY 22 is $3M,</a:t>
            </a:r>
          </a:p>
          <a:p>
            <a:endParaRPr lang="en-US" dirty="0"/>
          </a:p>
          <a:p>
            <a:endParaRPr lang="en-US" dirty="0"/>
          </a:p>
          <a:p>
            <a:r>
              <a:rPr lang="en-US" dirty="0"/>
              <a:t>Because cost are expected to change, usually a few project end up getting delayed, and with the timing of the awards are late in the FY and a portion of that funding can be obligated until October so it hits the FY 23 appropriation. We are comfortable with committing to providing a match for the FY 22 AIP projects. </a:t>
            </a:r>
          </a:p>
          <a:p>
            <a:endParaRPr lang="en-US" dirty="0"/>
          </a:p>
          <a:p>
            <a:r>
              <a:rPr lang="en-US" dirty="0"/>
              <a:t>That being said, if the supplemental appropriation does not come though and our FY 23 appropriation in not increased, we will not be able to provide a state match to all of the FY 23 AIP projects. </a:t>
            </a:r>
          </a:p>
          <a:p>
            <a:endParaRPr lang="en-US" dirty="0"/>
          </a:p>
          <a:p>
            <a:r>
              <a:rPr lang="en-US" dirty="0"/>
              <a:t>Requesting Commission Approval of the projects and commitment of state match.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E11598E-1784-405B-A1CA-34AEF3BC67A8}" type="slidenum">
              <a:rPr lang="en-US" altLang="en-US" smtClean="0"/>
              <a:pPr>
                <a:defRPr/>
              </a:pPr>
              <a:t>17</a:t>
            </a:fld>
            <a:endParaRPr lang="en-US" altLang="en-US" dirty="0"/>
          </a:p>
        </p:txBody>
      </p:sp>
    </p:spTree>
    <p:extLst>
      <p:ext uri="{BB962C8B-B14F-4D97-AF65-F5344CB8AC3E}">
        <p14:creationId xmlns:p14="http://schemas.microsoft.com/office/powerpoint/2010/main" val="381748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A3CBC48-6116-4E11-8EDC-08BFD933A3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0A7D0C0-E55E-4630-976D-23933BBE2A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a:extLst>
              <a:ext uri="{FF2B5EF4-FFF2-40B4-BE49-F238E27FC236}">
                <a16:creationId xmlns:a16="http://schemas.microsoft.com/office/drawing/2014/main" id="{CCC87C9A-0755-458E-872A-B3A39C988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842E80-5FE9-4DBC-85FD-8807F2460906}" type="slidenum">
              <a:rPr lang="en-US" altLang="en-US" smtClean="0"/>
              <a:pPr/>
              <a:t>18</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D73D11C-5478-4FA1-B51A-156D697E0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C8A4C42-23BD-46A5-8293-AE26B87FC3A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i="0" dirty="0"/>
              <a:t>The EA was initiated in December 2018 and Phase 2 in December 2020</a:t>
            </a:r>
          </a:p>
          <a:p>
            <a:pPr>
              <a:defRPr/>
            </a:pPr>
            <a:endParaRPr lang="en-US" altLang="en-US" i="0" dirty="0"/>
          </a:p>
          <a:p>
            <a:pPr>
              <a:defRPr/>
            </a:pPr>
            <a:r>
              <a:rPr lang="en-US" altLang="en-US" i="0" dirty="0"/>
              <a:t>Phase 3 includes three new alternatives to be analyzed, additional FAA reviews and edits, and additional public comment. </a:t>
            </a:r>
          </a:p>
        </p:txBody>
      </p:sp>
      <p:sp>
        <p:nvSpPr>
          <p:cNvPr id="8196" name="Slide Number Placeholder 3">
            <a:extLst>
              <a:ext uri="{FF2B5EF4-FFF2-40B4-BE49-F238E27FC236}">
                <a16:creationId xmlns:a16="http://schemas.microsoft.com/office/drawing/2014/main" id="{70750F39-BE5D-440A-AA2F-6501A3553C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796E39-8F90-49CF-A951-D1EBAEA3F89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961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D73D11C-5478-4FA1-B51A-156D697E0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C8A4C42-23BD-46A5-8293-AE26B87FC3AF}"/>
              </a:ext>
            </a:extLst>
          </p:cNvPr>
          <p:cNvSpPr>
            <a:spLocks noGrp="1" noChangeArrowheads="1"/>
          </p:cNvSpPr>
          <p:nvPr>
            <p:ph type="body" idx="1"/>
          </p:nvPr>
        </p:nvSpPr>
        <p:spPr bwMode="auto"/>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rPr>
              <a:t>Provisional License – </a:t>
            </a:r>
            <a:r>
              <a:rPr lang="en-US" sz="1800" b="0" dirty="0">
                <a:effectLst/>
                <a:latin typeface="Calibri" panose="020F0502020204030204" pitchFamily="34" charset="0"/>
                <a:ea typeface="Calibri" panose="020F0502020204030204" pitchFamily="34" charset="0"/>
              </a:rPr>
              <a:t>once they acquire the parcel, they will be able to remove obstructions in the Runway Protection Zone of Runway 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latin typeface="Calibri" panose="020F0502020204030204" pitchFamily="34" charset="0"/>
                <a:ea typeface="Calibri" panose="020F0502020204030204" pitchFamily="34" charset="0"/>
              </a:rPr>
              <a:t>And that will help bring them into compliance. </a:t>
            </a:r>
          </a:p>
        </p:txBody>
      </p:sp>
      <p:sp>
        <p:nvSpPr>
          <p:cNvPr id="8196" name="Slide Number Placeholder 3">
            <a:extLst>
              <a:ext uri="{FF2B5EF4-FFF2-40B4-BE49-F238E27FC236}">
                <a16:creationId xmlns:a16="http://schemas.microsoft.com/office/drawing/2014/main" id="{70750F39-BE5D-440A-AA2F-6501A3553C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796E39-8F90-49CF-A951-D1EBAEA3F89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530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Rehabilitation of runway 6/24 and taxiway connectors to </a:t>
            </a:r>
            <a:r>
              <a:rPr lang="en-US" dirty="0" err="1"/>
              <a:t>holdlines</a:t>
            </a:r>
            <a:r>
              <a:rPr lang="en-US" dirty="0"/>
              <a:t>. The rehabilitation will include pulverizing the existing pavement, fine grading and compacting the base material, and paving a new asphalt surface.</a:t>
            </a:r>
          </a:p>
          <a:p>
            <a:endParaRPr lang="en-US" dirty="0"/>
          </a:p>
          <a:p>
            <a:r>
              <a:rPr lang="en-US" dirty="0"/>
              <a:t>Also, Installation of new LED Precision Approach Path Indicators (PAPI) on both ends of Runway 6/24. The existing PAPI were installed in 1995 and 2002 and are 27  and 20 years old. The installation will also include cable in conduit system, and vault equipment.</a:t>
            </a:r>
          </a:p>
          <a:p>
            <a:endParaRPr lang="en-US" dirty="0"/>
          </a:p>
          <a:p>
            <a:r>
              <a:rPr lang="en-US" i="1" dirty="0"/>
              <a:t>The existing runway is 4,300' x 75'. The existing pavement was last rehabilitated in 1995/2002 and will be 27/20 years old at the time of this project. According to the PCI data taken in 2018, the existing pavement was listed at 64/68 and is experiencing medium severity alligator cracking, low to medium severity longitudinal and transverse cracking, low severity patching, and low to high severity weathering. The PCI for runway 9-27 is forecasted to be at 59/63 in 2022.</a:t>
            </a:r>
          </a:p>
          <a:p>
            <a:endParaRPr lang="en-US" dirty="0"/>
          </a:p>
        </p:txBody>
      </p:sp>
      <p:sp>
        <p:nvSpPr>
          <p:cNvPr id="4" name="Slide Number Placeholder 3"/>
          <p:cNvSpPr>
            <a:spLocks noGrp="1"/>
          </p:cNvSpPr>
          <p:nvPr>
            <p:ph type="sldNum" sz="quarter" idx="5"/>
          </p:nvPr>
        </p:nvSpPr>
        <p:spPr/>
        <p:txBody>
          <a:bodyPr/>
          <a:lstStyle/>
          <a:p>
            <a:pPr>
              <a:defRPr/>
            </a:pPr>
            <a:fld id="{3E11598E-1784-405B-A1CA-34AEF3BC67A8}" type="slidenum">
              <a:rPr lang="en-US" altLang="en-US" smtClean="0"/>
              <a:pPr>
                <a:defRPr/>
              </a:pPr>
              <a:t>4</a:t>
            </a:fld>
            <a:endParaRPr lang="en-US" altLang="en-US" dirty="0"/>
          </a:p>
        </p:txBody>
      </p:sp>
    </p:spTree>
    <p:extLst>
      <p:ext uri="{BB962C8B-B14F-4D97-AF65-F5344CB8AC3E}">
        <p14:creationId xmlns:p14="http://schemas.microsoft.com/office/powerpoint/2010/main" val="241141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D73D11C-5478-4FA1-B51A-156D697E0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C8A4C42-23BD-46A5-8293-AE26B87FC3A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Two easements were needed to clear trees in the east approach of Runway 27. The easements have already been obtained and the trees have been cleared, this is a reimbursement. .</a:t>
            </a:r>
          </a:p>
          <a:p>
            <a:pPr>
              <a:defRPr/>
            </a:pPr>
            <a:endParaRPr lang="en-US" altLang="en-US" dirty="0"/>
          </a:p>
        </p:txBody>
      </p:sp>
      <p:sp>
        <p:nvSpPr>
          <p:cNvPr id="8196" name="Slide Number Placeholder 3">
            <a:extLst>
              <a:ext uri="{FF2B5EF4-FFF2-40B4-BE49-F238E27FC236}">
                <a16:creationId xmlns:a16="http://schemas.microsoft.com/office/drawing/2014/main" id="{70750F39-BE5D-440A-AA2F-6501A3553C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796E39-8F90-49CF-A951-D1EBAEA3F89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145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D73D11C-5478-4FA1-B51A-156D697E0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C8A4C42-23BD-46A5-8293-AE26B87FC3A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i="0" dirty="0"/>
              <a:t>The existing terminal has reached it useful life and </a:t>
            </a:r>
            <a:r>
              <a:rPr lang="en-US" i="0" dirty="0"/>
              <a:t>cannot remain in the current location because it is not compliant with FAA Part 77 Surfaces for the ultimate development configuration per the ALP.</a:t>
            </a:r>
            <a:r>
              <a:rPr lang="en-US" altLang="en-US" i="0" dirty="0"/>
              <a:t> The  terminal study will define the facility size based on airport needs and available funding.</a:t>
            </a:r>
          </a:p>
          <a:p>
            <a:pPr>
              <a:defRPr/>
            </a:pPr>
            <a:endParaRPr lang="en-US" altLang="en-US" i="1" dirty="0"/>
          </a:p>
        </p:txBody>
      </p:sp>
      <p:sp>
        <p:nvSpPr>
          <p:cNvPr id="8196" name="Slide Number Placeholder 3">
            <a:extLst>
              <a:ext uri="{FF2B5EF4-FFF2-40B4-BE49-F238E27FC236}">
                <a16:creationId xmlns:a16="http://schemas.microsoft.com/office/drawing/2014/main" id="{70750F39-BE5D-440A-AA2F-6501A3553C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796E39-8F90-49CF-A951-D1EBAEA3F89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719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D73D11C-5478-4FA1-B51A-156D697E0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C8A4C42-23BD-46A5-8293-AE26B87FC3A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This airport receives an average of 121 inches of snowfall each year and large snow banks accumulate frequently. This equipment will include a blower and  bucket to remove snowbanks and broom to cleanup around lighting. </a:t>
            </a:r>
          </a:p>
          <a:p>
            <a:pPr>
              <a:defRPr/>
            </a:pPr>
            <a:endParaRPr lang="en-US" altLang="en-US" dirty="0"/>
          </a:p>
          <a:p>
            <a:pPr>
              <a:defRPr/>
            </a:pPr>
            <a:r>
              <a:rPr lang="en-US" altLang="en-US" i="0" dirty="0"/>
              <a:t>Their current truck with blower was acquired with in 2005 and has reached the end of it's useful life.</a:t>
            </a:r>
          </a:p>
          <a:p>
            <a:pPr>
              <a:defRPr/>
            </a:pPr>
            <a:endParaRPr lang="en-US" altLang="en-US" i="1" dirty="0"/>
          </a:p>
          <a:p>
            <a:pPr>
              <a:defRPr/>
            </a:pPr>
            <a:r>
              <a:rPr lang="en-US" altLang="en-US" i="0" dirty="0"/>
              <a:t>They did get a SRE with plow in 2019, but cannot accommodate other attachments needed to remove snow banks (blower, bucket) or cleanup around lighting (broom). </a:t>
            </a:r>
          </a:p>
          <a:p>
            <a:pPr>
              <a:defRPr/>
            </a:pPr>
            <a:endParaRPr lang="en-US" altLang="en-US" i="1" dirty="0"/>
          </a:p>
          <a:p>
            <a:pPr>
              <a:defRPr/>
            </a:pPr>
            <a:r>
              <a:rPr lang="en-US" altLang="en-US" i="1" dirty="0"/>
              <a:t>Equipment cost estimated $375,000</a:t>
            </a:r>
          </a:p>
        </p:txBody>
      </p:sp>
      <p:sp>
        <p:nvSpPr>
          <p:cNvPr id="8196" name="Slide Number Placeholder 3">
            <a:extLst>
              <a:ext uri="{FF2B5EF4-FFF2-40B4-BE49-F238E27FC236}">
                <a16:creationId xmlns:a16="http://schemas.microsoft.com/office/drawing/2014/main" id="{70750F39-BE5D-440A-AA2F-6501A3553C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796E39-8F90-49CF-A951-D1EBAEA3F89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556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D73D11C-5478-4FA1-B51A-156D697E0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C8A4C42-23BD-46A5-8293-AE26B87FC3A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i="0" dirty="0"/>
              <a:t>In 1993, Taxiway B was constructed, and Taxiway A was rehabilitated. Both had pavement repairs in 2002. </a:t>
            </a:r>
          </a:p>
          <a:p>
            <a:pPr>
              <a:defRPr/>
            </a:pPr>
            <a:r>
              <a:rPr lang="en-US" altLang="en-US" i="0" dirty="0"/>
              <a:t>In 2020, the taxiway system had a Pavement Condition Index (PCI) of 24-36</a:t>
            </a:r>
          </a:p>
          <a:p>
            <a:pPr>
              <a:defRPr/>
            </a:pPr>
            <a:endParaRPr lang="en-US" altLang="en-US" i="1" dirty="0"/>
          </a:p>
          <a:p>
            <a:pPr>
              <a:defRPr/>
            </a:pPr>
            <a:endParaRPr lang="en-US" altLang="en-US" i="1" dirty="0"/>
          </a:p>
          <a:p>
            <a:pPr>
              <a:defRPr/>
            </a:pPr>
            <a:r>
              <a:rPr lang="en-US" altLang="en-US" i="1" dirty="0"/>
              <a:t>They will be rehabilitated with bituminous asphalt pavement at 35' wide, Taxiway A will be 1100' in length and Taxiway B will be 430' in length. Two </a:t>
            </a:r>
            <a:r>
              <a:rPr lang="en-US" altLang="en-US" i="1" dirty="0" err="1"/>
              <a:t>taxilanes</a:t>
            </a:r>
            <a:r>
              <a:rPr lang="en-US" altLang="en-US" i="1" dirty="0"/>
              <a:t> were constructed in 1993 and one was constructed in 2002. They will be rehabilitated at 25' wide and 500' long with bituminous asphalt pavement. More research is needed to determine if subbase will be needed to provide pavement strength. This project design assumes geometric configurations will stay the same and no electrical work is required meeting the requirements per the FAA AIP</a:t>
            </a:r>
          </a:p>
        </p:txBody>
      </p:sp>
      <p:sp>
        <p:nvSpPr>
          <p:cNvPr id="8196" name="Slide Number Placeholder 3">
            <a:extLst>
              <a:ext uri="{FF2B5EF4-FFF2-40B4-BE49-F238E27FC236}">
                <a16:creationId xmlns:a16="http://schemas.microsoft.com/office/drawing/2014/main" id="{70750F39-BE5D-440A-AA2F-6501A3553C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796E39-8F90-49CF-A951-D1EBAEA3F89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677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986A926-F03A-406B-8E1A-D0C5E9C418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F7A75F0-FC94-48F3-8CA2-74313FEE1E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We also have three Supplemental Transfers; they are under 15% and for information only</a:t>
            </a:r>
          </a:p>
          <a:p>
            <a:endParaRPr lang="en-US" altLang="en-US" dirty="0"/>
          </a:p>
          <a:p>
            <a:r>
              <a:rPr lang="en-US" altLang="en-US" dirty="0"/>
              <a:t>Mt. Pleasant Municipal Airport, Obstruction Removal  for Runway 9, Originally transferred in January 2022.  Increase of $18,000 (3%), to make correction of project budget</a:t>
            </a:r>
          </a:p>
          <a:p>
            <a:endParaRPr lang="en-US" altLang="en-US" dirty="0"/>
          </a:p>
          <a:p>
            <a:r>
              <a:rPr lang="en-US" altLang="en-US" dirty="0"/>
              <a:t>Oakland County International Airport, Pontiac; Obstruction Removal for Runway 9R; Originally transferred in May 2018; Increase of $7,493 (7%), based on final project quantities</a:t>
            </a:r>
          </a:p>
          <a:p>
            <a:endParaRPr lang="en-US" altLang="en-US" dirty="0"/>
          </a:p>
          <a:p>
            <a:endParaRPr lang="en-US" altLang="en-US" dirty="0"/>
          </a:p>
        </p:txBody>
      </p:sp>
      <p:sp>
        <p:nvSpPr>
          <p:cNvPr id="34820" name="Slide Number Placeholder 3">
            <a:extLst>
              <a:ext uri="{FF2B5EF4-FFF2-40B4-BE49-F238E27FC236}">
                <a16:creationId xmlns:a16="http://schemas.microsoft.com/office/drawing/2014/main" id="{4D9870CC-329B-4875-85DB-49E6CBD271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7AECED-F4C7-4778-B9C2-F56098A7D3F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909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26D338-A976-4021-8EA7-2B11EF4729E8}"/>
              </a:ext>
            </a:extLst>
          </p:cNvPr>
          <p:cNvSpPr>
            <a:spLocks noGrp="1"/>
          </p:cNvSpPr>
          <p:nvPr>
            <p:ph type="dt" sz="half" idx="10"/>
          </p:nvPr>
        </p:nvSpPr>
        <p:spPr/>
        <p:txBody>
          <a:bodyPr/>
          <a:lstStyle>
            <a:lvl1pPr>
              <a:defRPr/>
            </a:lvl1pPr>
          </a:lstStyle>
          <a:p>
            <a:pPr>
              <a:defRPr/>
            </a:pPr>
            <a:fld id="{1F1DECF9-3AE3-463D-B4C8-0A06ECD2E8E9}" type="datetime1">
              <a:rPr lang="en-US"/>
              <a:pPr>
                <a:defRPr/>
              </a:pPr>
              <a:t>3/23/2022</a:t>
            </a:fld>
            <a:endParaRPr lang="en-US" dirty="0"/>
          </a:p>
        </p:txBody>
      </p:sp>
      <p:sp>
        <p:nvSpPr>
          <p:cNvPr id="5" name="Footer Placeholder 4">
            <a:extLst>
              <a:ext uri="{FF2B5EF4-FFF2-40B4-BE49-F238E27FC236}">
                <a16:creationId xmlns:a16="http://schemas.microsoft.com/office/drawing/2014/main" id="{F14DB267-1D87-4887-876D-AF91C431ED8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59FE5F5-A633-416A-B401-A5D39ABAE5B0}"/>
              </a:ext>
            </a:extLst>
          </p:cNvPr>
          <p:cNvSpPr>
            <a:spLocks noGrp="1"/>
          </p:cNvSpPr>
          <p:nvPr>
            <p:ph type="sldNum" sz="quarter" idx="12"/>
          </p:nvPr>
        </p:nvSpPr>
        <p:spPr/>
        <p:txBody>
          <a:bodyPr/>
          <a:lstStyle>
            <a:lvl1pPr>
              <a:defRPr/>
            </a:lvl1pPr>
          </a:lstStyle>
          <a:p>
            <a:pPr>
              <a:defRPr/>
            </a:pPr>
            <a:fld id="{A6C8FB1F-9A52-4478-9889-16D966201F6C}" type="slidenum">
              <a:rPr lang="en-US" altLang="en-US"/>
              <a:pPr>
                <a:defRPr/>
              </a:pPr>
              <a:t>‹#›</a:t>
            </a:fld>
            <a:endParaRPr lang="en-US" altLang="en-US" dirty="0"/>
          </a:p>
        </p:txBody>
      </p:sp>
    </p:spTree>
    <p:extLst>
      <p:ext uri="{BB962C8B-B14F-4D97-AF65-F5344CB8AC3E}">
        <p14:creationId xmlns:p14="http://schemas.microsoft.com/office/powerpoint/2010/main" val="412362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4E6E7-653C-4545-987F-1B525D6DFFB4}"/>
              </a:ext>
            </a:extLst>
          </p:cNvPr>
          <p:cNvSpPr>
            <a:spLocks noGrp="1"/>
          </p:cNvSpPr>
          <p:nvPr>
            <p:ph type="dt" sz="half" idx="10"/>
          </p:nvPr>
        </p:nvSpPr>
        <p:spPr/>
        <p:txBody>
          <a:bodyPr/>
          <a:lstStyle>
            <a:lvl1pPr>
              <a:defRPr/>
            </a:lvl1pPr>
          </a:lstStyle>
          <a:p>
            <a:pPr>
              <a:defRPr/>
            </a:pPr>
            <a:fld id="{D7E3E602-F959-42C4-B32F-2BD0414FEE85}" type="datetime1">
              <a:rPr lang="en-US"/>
              <a:pPr>
                <a:defRPr/>
              </a:pPr>
              <a:t>3/23/2022</a:t>
            </a:fld>
            <a:endParaRPr lang="en-US" dirty="0"/>
          </a:p>
        </p:txBody>
      </p:sp>
      <p:sp>
        <p:nvSpPr>
          <p:cNvPr id="5" name="Footer Placeholder 4">
            <a:extLst>
              <a:ext uri="{FF2B5EF4-FFF2-40B4-BE49-F238E27FC236}">
                <a16:creationId xmlns:a16="http://schemas.microsoft.com/office/drawing/2014/main" id="{367DAAD9-FE83-47A7-AB60-2F811DCB605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6DBC185-CCB4-43FD-8869-8E9B58540408}"/>
              </a:ext>
            </a:extLst>
          </p:cNvPr>
          <p:cNvSpPr>
            <a:spLocks noGrp="1"/>
          </p:cNvSpPr>
          <p:nvPr>
            <p:ph type="sldNum" sz="quarter" idx="12"/>
          </p:nvPr>
        </p:nvSpPr>
        <p:spPr/>
        <p:txBody>
          <a:bodyPr/>
          <a:lstStyle>
            <a:lvl1pPr>
              <a:defRPr/>
            </a:lvl1pPr>
          </a:lstStyle>
          <a:p>
            <a:pPr>
              <a:defRPr/>
            </a:pPr>
            <a:fld id="{ADB6FFDC-39AF-489F-98A1-64CDF2FF4DDE}" type="slidenum">
              <a:rPr lang="en-US" altLang="en-US"/>
              <a:pPr>
                <a:defRPr/>
              </a:pPr>
              <a:t>‹#›</a:t>
            </a:fld>
            <a:endParaRPr lang="en-US" altLang="en-US" dirty="0"/>
          </a:p>
        </p:txBody>
      </p:sp>
    </p:spTree>
    <p:extLst>
      <p:ext uri="{BB962C8B-B14F-4D97-AF65-F5344CB8AC3E}">
        <p14:creationId xmlns:p14="http://schemas.microsoft.com/office/powerpoint/2010/main" val="1635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2F18F-729E-4A73-BCA6-7C2BC115C5E4}"/>
              </a:ext>
            </a:extLst>
          </p:cNvPr>
          <p:cNvSpPr>
            <a:spLocks noGrp="1"/>
          </p:cNvSpPr>
          <p:nvPr>
            <p:ph type="dt" sz="half" idx="10"/>
          </p:nvPr>
        </p:nvSpPr>
        <p:spPr/>
        <p:txBody>
          <a:bodyPr/>
          <a:lstStyle>
            <a:lvl1pPr>
              <a:defRPr/>
            </a:lvl1pPr>
          </a:lstStyle>
          <a:p>
            <a:pPr>
              <a:defRPr/>
            </a:pPr>
            <a:fld id="{ADB6EEA8-77E2-4B23-83D5-23D8CDA56104}" type="datetime1">
              <a:rPr lang="en-US"/>
              <a:pPr>
                <a:defRPr/>
              </a:pPr>
              <a:t>3/23/2022</a:t>
            </a:fld>
            <a:endParaRPr lang="en-US" dirty="0"/>
          </a:p>
        </p:txBody>
      </p:sp>
      <p:sp>
        <p:nvSpPr>
          <p:cNvPr id="5" name="Footer Placeholder 4">
            <a:extLst>
              <a:ext uri="{FF2B5EF4-FFF2-40B4-BE49-F238E27FC236}">
                <a16:creationId xmlns:a16="http://schemas.microsoft.com/office/drawing/2014/main" id="{317663D2-3ABE-42B2-9A2B-6EA2B043496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3030624-7372-4B0B-A299-605A6FCD3C1B}"/>
              </a:ext>
            </a:extLst>
          </p:cNvPr>
          <p:cNvSpPr>
            <a:spLocks noGrp="1"/>
          </p:cNvSpPr>
          <p:nvPr>
            <p:ph type="sldNum" sz="quarter" idx="12"/>
          </p:nvPr>
        </p:nvSpPr>
        <p:spPr/>
        <p:txBody>
          <a:bodyPr/>
          <a:lstStyle>
            <a:lvl1pPr>
              <a:defRPr/>
            </a:lvl1pPr>
          </a:lstStyle>
          <a:p>
            <a:pPr>
              <a:defRPr/>
            </a:pPr>
            <a:fld id="{1E10574A-79E8-48B5-804E-BCA1B1EB729B}" type="slidenum">
              <a:rPr lang="en-US" altLang="en-US"/>
              <a:pPr>
                <a:defRPr/>
              </a:pPr>
              <a:t>‹#›</a:t>
            </a:fld>
            <a:endParaRPr lang="en-US" altLang="en-US" dirty="0"/>
          </a:p>
        </p:txBody>
      </p:sp>
    </p:spTree>
    <p:extLst>
      <p:ext uri="{BB962C8B-B14F-4D97-AF65-F5344CB8AC3E}">
        <p14:creationId xmlns:p14="http://schemas.microsoft.com/office/powerpoint/2010/main" val="7480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5D2D4-56FF-4052-A41D-84A3A531ABA5}"/>
              </a:ext>
            </a:extLst>
          </p:cNvPr>
          <p:cNvSpPr>
            <a:spLocks noGrp="1"/>
          </p:cNvSpPr>
          <p:nvPr>
            <p:ph type="dt" sz="half" idx="10"/>
          </p:nvPr>
        </p:nvSpPr>
        <p:spPr/>
        <p:txBody>
          <a:bodyPr/>
          <a:lstStyle>
            <a:lvl1pPr>
              <a:defRPr/>
            </a:lvl1pPr>
          </a:lstStyle>
          <a:p>
            <a:pPr>
              <a:defRPr/>
            </a:pPr>
            <a:fld id="{9CE63F57-8B92-46EE-88D6-C59645DDB710}" type="datetime1">
              <a:rPr lang="en-US"/>
              <a:pPr>
                <a:defRPr/>
              </a:pPr>
              <a:t>3/23/2022</a:t>
            </a:fld>
            <a:endParaRPr lang="en-US" dirty="0"/>
          </a:p>
        </p:txBody>
      </p:sp>
      <p:sp>
        <p:nvSpPr>
          <p:cNvPr id="5" name="Footer Placeholder 4">
            <a:extLst>
              <a:ext uri="{FF2B5EF4-FFF2-40B4-BE49-F238E27FC236}">
                <a16:creationId xmlns:a16="http://schemas.microsoft.com/office/drawing/2014/main" id="{85C21010-AE5C-4D5B-B363-A170BF312A6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482051C-12DB-40D6-AF26-F777E101BA64}"/>
              </a:ext>
            </a:extLst>
          </p:cNvPr>
          <p:cNvSpPr>
            <a:spLocks noGrp="1"/>
          </p:cNvSpPr>
          <p:nvPr>
            <p:ph type="sldNum" sz="quarter" idx="12"/>
          </p:nvPr>
        </p:nvSpPr>
        <p:spPr/>
        <p:txBody>
          <a:bodyPr/>
          <a:lstStyle>
            <a:lvl1pPr>
              <a:defRPr/>
            </a:lvl1pPr>
          </a:lstStyle>
          <a:p>
            <a:pPr>
              <a:defRPr/>
            </a:pPr>
            <a:fld id="{E7BC6E40-3332-4BE0-8839-0B1BD8B82F1B}" type="slidenum">
              <a:rPr lang="en-US" altLang="en-US"/>
              <a:pPr>
                <a:defRPr/>
              </a:pPr>
              <a:t>‹#›</a:t>
            </a:fld>
            <a:endParaRPr lang="en-US" altLang="en-US" dirty="0"/>
          </a:p>
        </p:txBody>
      </p:sp>
    </p:spTree>
    <p:extLst>
      <p:ext uri="{BB962C8B-B14F-4D97-AF65-F5344CB8AC3E}">
        <p14:creationId xmlns:p14="http://schemas.microsoft.com/office/powerpoint/2010/main" val="67369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CE1B4-E656-4962-8A3C-F9B784A732E8}"/>
              </a:ext>
            </a:extLst>
          </p:cNvPr>
          <p:cNvSpPr>
            <a:spLocks noGrp="1"/>
          </p:cNvSpPr>
          <p:nvPr>
            <p:ph type="dt" sz="half" idx="10"/>
          </p:nvPr>
        </p:nvSpPr>
        <p:spPr/>
        <p:txBody>
          <a:bodyPr/>
          <a:lstStyle>
            <a:lvl1pPr>
              <a:defRPr/>
            </a:lvl1pPr>
          </a:lstStyle>
          <a:p>
            <a:pPr>
              <a:defRPr/>
            </a:pPr>
            <a:fld id="{3145A982-2B2F-4E97-A01A-82B0875453A8}" type="datetime1">
              <a:rPr lang="en-US"/>
              <a:pPr>
                <a:defRPr/>
              </a:pPr>
              <a:t>3/23/2022</a:t>
            </a:fld>
            <a:endParaRPr lang="en-US" dirty="0"/>
          </a:p>
        </p:txBody>
      </p:sp>
      <p:sp>
        <p:nvSpPr>
          <p:cNvPr id="5" name="Footer Placeholder 4">
            <a:extLst>
              <a:ext uri="{FF2B5EF4-FFF2-40B4-BE49-F238E27FC236}">
                <a16:creationId xmlns:a16="http://schemas.microsoft.com/office/drawing/2014/main" id="{644B7AE7-D825-4371-BF3F-4017B41FD47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E50B89E-7024-4DE4-B761-DBA400A88E8C}"/>
              </a:ext>
            </a:extLst>
          </p:cNvPr>
          <p:cNvSpPr>
            <a:spLocks noGrp="1"/>
          </p:cNvSpPr>
          <p:nvPr>
            <p:ph type="sldNum" sz="quarter" idx="12"/>
          </p:nvPr>
        </p:nvSpPr>
        <p:spPr/>
        <p:txBody>
          <a:bodyPr/>
          <a:lstStyle>
            <a:lvl1pPr>
              <a:defRPr/>
            </a:lvl1pPr>
          </a:lstStyle>
          <a:p>
            <a:pPr>
              <a:defRPr/>
            </a:pPr>
            <a:fld id="{17FCA3E2-E3DD-4BA2-A5EE-8A82E187D04A}" type="slidenum">
              <a:rPr lang="en-US" altLang="en-US"/>
              <a:pPr>
                <a:defRPr/>
              </a:pPr>
              <a:t>‹#›</a:t>
            </a:fld>
            <a:endParaRPr lang="en-US" altLang="en-US" dirty="0"/>
          </a:p>
        </p:txBody>
      </p:sp>
    </p:spTree>
    <p:extLst>
      <p:ext uri="{BB962C8B-B14F-4D97-AF65-F5344CB8AC3E}">
        <p14:creationId xmlns:p14="http://schemas.microsoft.com/office/powerpoint/2010/main" val="301861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0E6FD96-657E-40A2-8DA2-005B9E1AD843}"/>
              </a:ext>
            </a:extLst>
          </p:cNvPr>
          <p:cNvSpPr>
            <a:spLocks noGrp="1"/>
          </p:cNvSpPr>
          <p:nvPr>
            <p:ph type="dt" sz="half" idx="10"/>
          </p:nvPr>
        </p:nvSpPr>
        <p:spPr/>
        <p:txBody>
          <a:bodyPr/>
          <a:lstStyle>
            <a:lvl1pPr>
              <a:defRPr/>
            </a:lvl1pPr>
          </a:lstStyle>
          <a:p>
            <a:pPr>
              <a:defRPr/>
            </a:pPr>
            <a:fld id="{05CDD77E-7F88-4746-A7C5-70D727DFFA92}" type="datetime1">
              <a:rPr lang="en-US"/>
              <a:pPr>
                <a:defRPr/>
              </a:pPr>
              <a:t>3/23/2022</a:t>
            </a:fld>
            <a:endParaRPr lang="en-US" dirty="0"/>
          </a:p>
        </p:txBody>
      </p:sp>
      <p:sp>
        <p:nvSpPr>
          <p:cNvPr id="6" name="Footer Placeholder 4">
            <a:extLst>
              <a:ext uri="{FF2B5EF4-FFF2-40B4-BE49-F238E27FC236}">
                <a16:creationId xmlns:a16="http://schemas.microsoft.com/office/drawing/2014/main" id="{EEC5D459-E509-4C9B-9B3D-6ADCE94EE73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92194F1-0016-4778-BA56-98EF575FD1DF}"/>
              </a:ext>
            </a:extLst>
          </p:cNvPr>
          <p:cNvSpPr>
            <a:spLocks noGrp="1"/>
          </p:cNvSpPr>
          <p:nvPr>
            <p:ph type="sldNum" sz="quarter" idx="12"/>
          </p:nvPr>
        </p:nvSpPr>
        <p:spPr/>
        <p:txBody>
          <a:bodyPr/>
          <a:lstStyle>
            <a:lvl1pPr>
              <a:defRPr/>
            </a:lvl1pPr>
          </a:lstStyle>
          <a:p>
            <a:pPr>
              <a:defRPr/>
            </a:pPr>
            <a:fld id="{6DE55549-119C-4260-AE88-6BEF8F006415}" type="slidenum">
              <a:rPr lang="en-US" altLang="en-US"/>
              <a:pPr>
                <a:defRPr/>
              </a:pPr>
              <a:t>‹#›</a:t>
            </a:fld>
            <a:endParaRPr lang="en-US" altLang="en-US" dirty="0"/>
          </a:p>
        </p:txBody>
      </p:sp>
    </p:spTree>
    <p:extLst>
      <p:ext uri="{BB962C8B-B14F-4D97-AF65-F5344CB8AC3E}">
        <p14:creationId xmlns:p14="http://schemas.microsoft.com/office/powerpoint/2010/main" val="262701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0DB3045-FE1A-4369-9B8D-A23FA6825B4B}"/>
              </a:ext>
            </a:extLst>
          </p:cNvPr>
          <p:cNvSpPr>
            <a:spLocks noGrp="1"/>
          </p:cNvSpPr>
          <p:nvPr>
            <p:ph type="dt" sz="half" idx="10"/>
          </p:nvPr>
        </p:nvSpPr>
        <p:spPr/>
        <p:txBody>
          <a:bodyPr/>
          <a:lstStyle>
            <a:lvl1pPr>
              <a:defRPr/>
            </a:lvl1pPr>
          </a:lstStyle>
          <a:p>
            <a:pPr>
              <a:defRPr/>
            </a:pPr>
            <a:fld id="{7A209472-D7CD-45BD-98F0-38F702A68407}" type="datetime1">
              <a:rPr lang="en-US"/>
              <a:pPr>
                <a:defRPr/>
              </a:pPr>
              <a:t>3/23/2022</a:t>
            </a:fld>
            <a:endParaRPr lang="en-US" dirty="0"/>
          </a:p>
        </p:txBody>
      </p:sp>
      <p:sp>
        <p:nvSpPr>
          <p:cNvPr id="8" name="Footer Placeholder 4">
            <a:extLst>
              <a:ext uri="{FF2B5EF4-FFF2-40B4-BE49-F238E27FC236}">
                <a16:creationId xmlns:a16="http://schemas.microsoft.com/office/drawing/2014/main" id="{77A7AE68-A9C5-4E3D-AEBF-93BAC9088656}"/>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59278C6B-99FB-4C00-8BF2-54B16B25F7A2}"/>
              </a:ext>
            </a:extLst>
          </p:cNvPr>
          <p:cNvSpPr>
            <a:spLocks noGrp="1"/>
          </p:cNvSpPr>
          <p:nvPr>
            <p:ph type="sldNum" sz="quarter" idx="12"/>
          </p:nvPr>
        </p:nvSpPr>
        <p:spPr/>
        <p:txBody>
          <a:bodyPr/>
          <a:lstStyle>
            <a:lvl1pPr>
              <a:defRPr/>
            </a:lvl1pPr>
          </a:lstStyle>
          <a:p>
            <a:pPr>
              <a:defRPr/>
            </a:pPr>
            <a:fld id="{2A286C9B-F56C-4EB7-B4B4-A5F9C5B5F29D}" type="slidenum">
              <a:rPr lang="en-US" altLang="en-US"/>
              <a:pPr>
                <a:defRPr/>
              </a:pPr>
              <a:t>‹#›</a:t>
            </a:fld>
            <a:endParaRPr lang="en-US" altLang="en-US" dirty="0"/>
          </a:p>
        </p:txBody>
      </p:sp>
    </p:spTree>
    <p:extLst>
      <p:ext uri="{BB962C8B-B14F-4D97-AF65-F5344CB8AC3E}">
        <p14:creationId xmlns:p14="http://schemas.microsoft.com/office/powerpoint/2010/main" val="193413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1F107D5-F4C0-4C20-B806-875DBA39244D}"/>
              </a:ext>
            </a:extLst>
          </p:cNvPr>
          <p:cNvSpPr>
            <a:spLocks noGrp="1"/>
          </p:cNvSpPr>
          <p:nvPr>
            <p:ph type="dt" sz="half" idx="10"/>
          </p:nvPr>
        </p:nvSpPr>
        <p:spPr/>
        <p:txBody>
          <a:bodyPr/>
          <a:lstStyle>
            <a:lvl1pPr>
              <a:defRPr/>
            </a:lvl1pPr>
          </a:lstStyle>
          <a:p>
            <a:pPr>
              <a:defRPr/>
            </a:pPr>
            <a:fld id="{22B700D3-E755-4C7B-87D7-5825BEB86481}" type="datetime1">
              <a:rPr lang="en-US"/>
              <a:pPr>
                <a:defRPr/>
              </a:pPr>
              <a:t>3/23/2022</a:t>
            </a:fld>
            <a:endParaRPr lang="en-US" dirty="0"/>
          </a:p>
        </p:txBody>
      </p:sp>
      <p:sp>
        <p:nvSpPr>
          <p:cNvPr id="4" name="Footer Placeholder 4">
            <a:extLst>
              <a:ext uri="{FF2B5EF4-FFF2-40B4-BE49-F238E27FC236}">
                <a16:creationId xmlns:a16="http://schemas.microsoft.com/office/drawing/2014/main" id="{0318AFC2-A48B-4BF5-A552-68F181B4492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2C2418A0-5E93-4461-8A13-4EC8D24CF8D7}"/>
              </a:ext>
            </a:extLst>
          </p:cNvPr>
          <p:cNvSpPr>
            <a:spLocks noGrp="1"/>
          </p:cNvSpPr>
          <p:nvPr>
            <p:ph type="sldNum" sz="quarter" idx="12"/>
          </p:nvPr>
        </p:nvSpPr>
        <p:spPr/>
        <p:txBody>
          <a:bodyPr/>
          <a:lstStyle>
            <a:lvl1pPr>
              <a:defRPr/>
            </a:lvl1pPr>
          </a:lstStyle>
          <a:p>
            <a:pPr>
              <a:defRPr/>
            </a:pPr>
            <a:fld id="{11E32FC6-3931-4A2B-B009-42C1B2BE5469}" type="slidenum">
              <a:rPr lang="en-US" altLang="en-US"/>
              <a:pPr>
                <a:defRPr/>
              </a:pPr>
              <a:t>‹#›</a:t>
            </a:fld>
            <a:endParaRPr lang="en-US" altLang="en-US" dirty="0"/>
          </a:p>
        </p:txBody>
      </p:sp>
    </p:spTree>
    <p:extLst>
      <p:ext uri="{BB962C8B-B14F-4D97-AF65-F5344CB8AC3E}">
        <p14:creationId xmlns:p14="http://schemas.microsoft.com/office/powerpoint/2010/main" val="182619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EF66DB-77DB-4377-B83A-18EAB36AB3C6}"/>
              </a:ext>
            </a:extLst>
          </p:cNvPr>
          <p:cNvSpPr>
            <a:spLocks noGrp="1"/>
          </p:cNvSpPr>
          <p:nvPr>
            <p:ph type="dt" sz="half" idx="10"/>
          </p:nvPr>
        </p:nvSpPr>
        <p:spPr/>
        <p:txBody>
          <a:bodyPr/>
          <a:lstStyle>
            <a:lvl1pPr>
              <a:defRPr/>
            </a:lvl1pPr>
          </a:lstStyle>
          <a:p>
            <a:pPr>
              <a:defRPr/>
            </a:pPr>
            <a:fld id="{6CCA8A06-6E21-4E4D-9F6E-AC1BBB3CB244}" type="datetime1">
              <a:rPr lang="en-US"/>
              <a:pPr>
                <a:defRPr/>
              </a:pPr>
              <a:t>3/23/2022</a:t>
            </a:fld>
            <a:endParaRPr lang="en-US" dirty="0"/>
          </a:p>
        </p:txBody>
      </p:sp>
      <p:sp>
        <p:nvSpPr>
          <p:cNvPr id="3" name="Footer Placeholder 4">
            <a:extLst>
              <a:ext uri="{FF2B5EF4-FFF2-40B4-BE49-F238E27FC236}">
                <a16:creationId xmlns:a16="http://schemas.microsoft.com/office/drawing/2014/main" id="{F3128DFE-1006-4427-B524-141FADE20406}"/>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46E03864-7CAD-404D-B24D-B986828B94E6}"/>
              </a:ext>
            </a:extLst>
          </p:cNvPr>
          <p:cNvSpPr>
            <a:spLocks noGrp="1"/>
          </p:cNvSpPr>
          <p:nvPr>
            <p:ph type="sldNum" sz="quarter" idx="12"/>
          </p:nvPr>
        </p:nvSpPr>
        <p:spPr/>
        <p:txBody>
          <a:bodyPr/>
          <a:lstStyle>
            <a:lvl1pPr>
              <a:defRPr/>
            </a:lvl1pPr>
          </a:lstStyle>
          <a:p>
            <a:pPr>
              <a:defRPr/>
            </a:pPr>
            <a:fld id="{DEEBEAED-D34C-4D2D-A37B-EA7530A589B7}" type="slidenum">
              <a:rPr lang="en-US" altLang="en-US"/>
              <a:pPr>
                <a:defRPr/>
              </a:pPr>
              <a:t>‹#›</a:t>
            </a:fld>
            <a:endParaRPr lang="en-US" altLang="en-US" dirty="0"/>
          </a:p>
        </p:txBody>
      </p:sp>
    </p:spTree>
    <p:extLst>
      <p:ext uri="{BB962C8B-B14F-4D97-AF65-F5344CB8AC3E}">
        <p14:creationId xmlns:p14="http://schemas.microsoft.com/office/powerpoint/2010/main" val="128940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7929EE39-0D74-40BE-B2B2-2A09B259D145}"/>
              </a:ext>
            </a:extLst>
          </p:cNvPr>
          <p:cNvSpPr>
            <a:spLocks noGrp="1"/>
          </p:cNvSpPr>
          <p:nvPr>
            <p:ph type="dt" sz="half" idx="10"/>
          </p:nvPr>
        </p:nvSpPr>
        <p:spPr/>
        <p:txBody>
          <a:bodyPr/>
          <a:lstStyle>
            <a:lvl1pPr>
              <a:defRPr/>
            </a:lvl1pPr>
          </a:lstStyle>
          <a:p>
            <a:pPr>
              <a:defRPr/>
            </a:pPr>
            <a:fld id="{2659E682-E39A-46F6-92DE-6593F2918622}" type="datetime1">
              <a:rPr lang="en-US"/>
              <a:pPr>
                <a:defRPr/>
              </a:pPr>
              <a:t>3/23/2022</a:t>
            </a:fld>
            <a:endParaRPr lang="en-US" dirty="0"/>
          </a:p>
        </p:txBody>
      </p:sp>
      <p:sp>
        <p:nvSpPr>
          <p:cNvPr id="6" name="Footer Placeholder 4">
            <a:extLst>
              <a:ext uri="{FF2B5EF4-FFF2-40B4-BE49-F238E27FC236}">
                <a16:creationId xmlns:a16="http://schemas.microsoft.com/office/drawing/2014/main" id="{94A8AFD0-AD6D-4822-AF14-C9309FF7621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3B5A904-3E65-41B5-A0F1-187118EF587C}"/>
              </a:ext>
            </a:extLst>
          </p:cNvPr>
          <p:cNvSpPr>
            <a:spLocks noGrp="1"/>
          </p:cNvSpPr>
          <p:nvPr>
            <p:ph type="sldNum" sz="quarter" idx="12"/>
          </p:nvPr>
        </p:nvSpPr>
        <p:spPr/>
        <p:txBody>
          <a:bodyPr/>
          <a:lstStyle>
            <a:lvl1pPr>
              <a:defRPr/>
            </a:lvl1pPr>
          </a:lstStyle>
          <a:p>
            <a:pPr>
              <a:defRPr/>
            </a:pPr>
            <a:fld id="{F4875189-62BF-47FA-A48A-069C7572BF5D}" type="slidenum">
              <a:rPr lang="en-US" altLang="en-US"/>
              <a:pPr>
                <a:defRPr/>
              </a:pPr>
              <a:t>‹#›</a:t>
            </a:fld>
            <a:endParaRPr lang="en-US" altLang="en-US" dirty="0"/>
          </a:p>
        </p:txBody>
      </p:sp>
    </p:spTree>
    <p:extLst>
      <p:ext uri="{BB962C8B-B14F-4D97-AF65-F5344CB8AC3E}">
        <p14:creationId xmlns:p14="http://schemas.microsoft.com/office/powerpoint/2010/main" val="428400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39D725B-6A58-4229-A7D8-2EE0A9DEC17A}"/>
              </a:ext>
            </a:extLst>
          </p:cNvPr>
          <p:cNvSpPr>
            <a:spLocks noGrp="1"/>
          </p:cNvSpPr>
          <p:nvPr>
            <p:ph type="dt" sz="half" idx="10"/>
          </p:nvPr>
        </p:nvSpPr>
        <p:spPr/>
        <p:txBody>
          <a:bodyPr/>
          <a:lstStyle>
            <a:lvl1pPr>
              <a:defRPr/>
            </a:lvl1pPr>
          </a:lstStyle>
          <a:p>
            <a:pPr>
              <a:defRPr/>
            </a:pPr>
            <a:fld id="{179911E6-3070-41B4-A5FA-4BC67A585FF8}" type="datetime1">
              <a:rPr lang="en-US"/>
              <a:pPr>
                <a:defRPr/>
              </a:pPr>
              <a:t>3/23/2022</a:t>
            </a:fld>
            <a:endParaRPr lang="en-US" dirty="0"/>
          </a:p>
        </p:txBody>
      </p:sp>
      <p:sp>
        <p:nvSpPr>
          <p:cNvPr id="6" name="Footer Placeholder 4">
            <a:extLst>
              <a:ext uri="{FF2B5EF4-FFF2-40B4-BE49-F238E27FC236}">
                <a16:creationId xmlns:a16="http://schemas.microsoft.com/office/drawing/2014/main" id="{73A628AA-F420-4354-8136-4CC04D67C9D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5E1C73F-5B95-4B3A-9D5F-783DAC2CFBA8}"/>
              </a:ext>
            </a:extLst>
          </p:cNvPr>
          <p:cNvSpPr>
            <a:spLocks noGrp="1"/>
          </p:cNvSpPr>
          <p:nvPr>
            <p:ph type="sldNum" sz="quarter" idx="12"/>
          </p:nvPr>
        </p:nvSpPr>
        <p:spPr/>
        <p:txBody>
          <a:bodyPr/>
          <a:lstStyle>
            <a:lvl1pPr>
              <a:defRPr/>
            </a:lvl1pPr>
          </a:lstStyle>
          <a:p>
            <a:pPr>
              <a:defRPr/>
            </a:pPr>
            <a:fld id="{E29CC671-140F-451F-8AFD-00FCACE2F9F8}" type="slidenum">
              <a:rPr lang="en-US" altLang="en-US"/>
              <a:pPr>
                <a:defRPr/>
              </a:pPr>
              <a:t>‹#›</a:t>
            </a:fld>
            <a:endParaRPr lang="en-US" altLang="en-US" dirty="0"/>
          </a:p>
        </p:txBody>
      </p:sp>
    </p:spTree>
    <p:extLst>
      <p:ext uri="{BB962C8B-B14F-4D97-AF65-F5344CB8AC3E}">
        <p14:creationId xmlns:p14="http://schemas.microsoft.com/office/powerpoint/2010/main" val="89307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A268B2-5AFF-4C1C-82C4-791E8F6CFBE3}"/>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810B182-45B2-47AA-A619-D38C4CE8082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E600B0-FABD-4D1A-A06D-F80FA1C543B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E1E31FC-0742-4424-A4F5-C3EE28658A75}" type="datetime1">
              <a:rPr lang="en-US"/>
              <a:pPr>
                <a:defRPr/>
              </a:pPr>
              <a:t>3/23/2022</a:t>
            </a:fld>
            <a:endParaRPr lang="en-US" dirty="0"/>
          </a:p>
        </p:txBody>
      </p:sp>
      <p:sp>
        <p:nvSpPr>
          <p:cNvPr id="5" name="Footer Placeholder 4">
            <a:extLst>
              <a:ext uri="{FF2B5EF4-FFF2-40B4-BE49-F238E27FC236}">
                <a16:creationId xmlns:a16="http://schemas.microsoft.com/office/drawing/2014/main" id="{224E313B-DD97-48AE-A2B4-8B1C672C9C8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8B40F922-548C-474C-AC9F-6AB26724A75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FFFFFF"/>
                </a:solidFill>
              </a:defRPr>
            </a:lvl1pPr>
          </a:lstStyle>
          <a:p>
            <a:pPr>
              <a:defRPr/>
            </a:pPr>
            <a:fld id="{1A761C84-9DBD-426B-8950-6352456AEECA}" type="slidenum">
              <a:rPr lang="en-US" altLang="en-US"/>
              <a:pPr>
                <a:defRPr/>
              </a:pPr>
              <a:t>‹#›</a:t>
            </a:fld>
            <a:endParaRPr lang="en-US" altLang="en-US" dirty="0"/>
          </a:p>
        </p:txBody>
      </p:sp>
    </p:spTree>
  </p:cSld>
  <p:clrMap bg1="dk1" tx1="lt1" bg2="dk2"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customXml" Target="../ink/ink7.xml"/><Relationship Id="rId12"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customXml" Target="../ink/ink10.xml"/><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customXml" Target="../ink/ink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customXml" Target="../ink/ink11.xml"/><Relationship Id="rId7" Type="http://schemas.openxmlformats.org/officeDocument/2006/relationships/customXml" Target="../ink/ink1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13.xml"/><Relationship Id="rId5" Type="http://schemas.openxmlformats.org/officeDocument/2006/relationships/customXml" Target="../ink/ink12.xml"/><Relationship Id="rId10" Type="http://schemas.openxmlformats.org/officeDocument/2006/relationships/image" Target="../media/image14.png"/><Relationship Id="rId4" Type="http://schemas.openxmlformats.org/officeDocument/2006/relationships/image" Target="NUL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30.png"/><Relationship Id="rId4" Type="http://schemas.openxmlformats.org/officeDocument/2006/relationships/customXml" Target="../ink/ink1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6482"/>
        </a:solid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1B22F48F-CA29-43B0-9B3E-BEE50808E233}"/>
              </a:ext>
            </a:extLst>
          </p:cNvPr>
          <p:cNvSpPr txBox="1">
            <a:spLocks noChangeArrowheads="1"/>
          </p:cNvSpPr>
          <p:nvPr/>
        </p:nvSpPr>
        <p:spPr bwMode="auto">
          <a:xfrm>
            <a:off x="152400" y="152400"/>
            <a:ext cx="8991600" cy="119062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3600" b="1" dirty="0">
                <a:solidFill>
                  <a:srgbClr val="EAEAEA"/>
                </a:solidFill>
                <a:effectLst>
                  <a:outerShdw blurRad="38100" dist="38100" dir="2700000" algn="tl">
                    <a:srgbClr val="000000"/>
                  </a:outerShdw>
                </a:effectLst>
              </a:rPr>
              <a:t>SPONSOR CONTRACT APPROVALS</a:t>
            </a:r>
          </a:p>
          <a:p>
            <a:pPr algn="ctr">
              <a:defRPr/>
            </a:pPr>
            <a:r>
              <a:rPr lang="en-US" sz="3600" b="1" i="1" dirty="0">
                <a:solidFill>
                  <a:srgbClr val="EAEAEA"/>
                </a:solidFill>
                <a:effectLst>
                  <a:outerShdw blurRad="38100" dist="38100" dir="2700000" algn="tl">
                    <a:srgbClr val="000000"/>
                  </a:outerShdw>
                </a:effectLst>
              </a:rPr>
              <a:t>March 2022</a:t>
            </a:r>
          </a:p>
        </p:txBody>
      </p:sp>
      <p:pic>
        <p:nvPicPr>
          <p:cNvPr id="3075" name="Picture 2">
            <a:extLst>
              <a:ext uri="{FF2B5EF4-FFF2-40B4-BE49-F238E27FC236}">
                <a16:creationId xmlns:a16="http://schemas.microsoft.com/office/drawing/2014/main" id="{931714BA-004D-420B-B36E-73E11E0D7F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467897"/>
            <a:ext cx="762952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660DB9B-FFB4-4FC9-8C8F-344DC9D1556E}"/>
              </a:ext>
            </a:extLst>
          </p:cNvPr>
          <p:cNvSpPr>
            <a:spLocks noChangeArrowheads="1"/>
          </p:cNvSpPr>
          <p:nvPr/>
        </p:nvSpPr>
        <p:spPr bwMode="auto">
          <a:xfrm>
            <a:off x="419100" y="338138"/>
            <a:ext cx="83058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marR="0" lvl="1" indent="-28575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Supplemental Transfer</a:t>
            </a:r>
          </a:p>
          <a:p>
            <a:pPr marL="742950" marR="0" lvl="1" indent="-28575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For Information Only (no action required)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pic>
        <p:nvPicPr>
          <p:cNvPr id="5" name="Picture 4">
            <a:extLst>
              <a:ext uri="{FF2B5EF4-FFF2-40B4-BE49-F238E27FC236}">
                <a16:creationId xmlns:a16="http://schemas.microsoft.com/office/drawing/2014/main" id="{D0A9A2B7-913D-4456-AD61-31E5FDBDE19B}"/>
              </a:ext>
            </a:extLst>
          </p:cNvPr>
          <p:cNvPicPr>
            <a:picLocks noChangeAspect="1"/>
          </p:cNvPicPr>
          <p:nvPr/>
        </p:nvPicPr>
        <p:blipFill>
          <a:blip r:embed="rId3"/>
          <a:stretch>
            <a:fillRect/>
          </a:stretch>
        </p:blipFill>
        <p:spPr>
          <a:xfrm>
            <a:off x="2474794" y="1709779"/>
            <a:ext cx="4194412" cy="3438442"/>
          </a:xfrm>
          <a:prstGeom prst="rect">
            <a:avLst/>
          </a:prstGeom>
        </p:spPr>
      </p:pic>
    </p:spTree>
    <p:extLst>
      <p:ext uri="{BB962C8B-B14F-4D97-AF65-F5344CB8AC3E}">
        <p14:creationId xmlns:p14="http://schemas.microsoft.com/office/powerpoint/2010/main" val="187538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a:extLst>
              <a:ext uri="{FF2B5EF4-FFF2-40B4-BE49-F238E27FC236}">
                <a16:creationId xmlns:a16="http://schemas.microsoft.com/office/drawing/2014/main" id="{D898FD80-45AF-4795-ABDF-0198CBDC57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219200"/>
            <a:ext cx="5992813" cy="4495800"/>
          </a:xfrm>
        </p:spPr>
      </p:pic>
      <p:sp>
        <p:nvSpPr>
          <p:cNvPr id="35843" name="Title 1">
            <a:extLst>
              <a:ext uri="{FF2B5EF4-FFF2-40B4-BE49-F238E27FC236}">
                <a16:creationId xmlns:a16="http://schemas.microsoft.com/office/drawing/2014/main" id="{2C9161A1-C49A-4224-8F20-3FB9CBF670B8}"/>
              </a:ext>
            </a:extLst>
          </p:cNvPr>
          <p:cNvSpPr>
            <a:spLocks noGrp="1"/>
          </p:cNvSpPr>
          <p:nvPr>
            <p:ph type="title"/>
          </p:nvPr>
        </p:nvSpPr>
        <p:spPr>
          <a:xfrm>
            <a:off x="3733800" y="4495800"/>
            <a:ext cx="5183188" cy="533400"/>
          </a:xfrm>
          <a:solidFill>
            <a:schemeClr val="tx1"/>
          </a:solidFill>
        </p:spPr>
        <p:txBody>
          <a:bodyPr/>
          <a:lstStyle/>
          <a:p>
            <a:pPr algn="ctr" eaLnBrk="1" hangingPunct="1"/>
            <a:r>
              <a:rPr lang="en-US" altLang="en-US" b="1" dirty="0">
                <a:solidFill>
                  <a:schemeClr val="bg1"/>
                </a:solidFill>
              </a:rPr>
              <a:t>Questions?</a:t>
            </a:r>
          </a:p>
        </p:txBody>
      </p:sp>
    </p:spTree>
    <p:extLst>
      <p:ext uri="{BB962C8B-B14F-4D97-AF65-F5344CB8AC3E}">
        <p14:creationId xmlns:p14="http://schemas.microsoft.com/office/powerpoint/2010/main" val="129319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A94544-2C5A-433C-A760-A518746548A3}"/>
              </a:ext>
            </a:extLst>
          </p:cNvPr>
          <p:cNvSpPr txBox="1"/>
          <p:nvPr/>
        </p:nvSpPr>
        <p:spPr>
          <a:xfrm>
            <a:off x="762000" y="228600"/>
            <a:ext cx="8077200" cy="1384995"/>
          </a:xfrm>
          <a:prstGeom prst="rect">
            <a:avLst/>
          </a:prstGeom>
          <a:noFill/>
        </p:spPr>
        <p:txBody>
          <a:bodyPr wrap="square" rtlCol="0">
            <a:spAutoFit/>
          </a:bodyPr>
          <a:lstStyle/>
          <a:p>
            <a:pPr algn="ctr"/>
            <a:r>
              <a:rPr lang="en-US" sz="2800" b="1">
                <a:solidFill>
                  <a:schemeClr val="bg1"/>
                </a:solidFill>
              </a:rPr>
              <a:t>MDOT’s role in the</a:t>
            </a:r>
          </a:p>
          <a:p>
            <a:pPr algn="ctr"/>
            <a:r>
              <a:rPr lang="en-US" sz="2800" b="1">
                <a:solidFill>
                  <a:schemeClr val="bg1"/>
                </a:solidFill>
              </a:rPr>
              <a:t>FAA Airport Improvement Program (AIP) </a:t>
            </a:r>
          </a:p>
          <a:p>
            <a:pPr algn="ctr"/>
            <a:r>
              <a:rPr lang="en-US" sz="2800" b="1">
                <a:solidFill>
                  <a:schemeClr val="bg1"/>
                </a:solidFill>
              </a:rPr>
              <a:t>for Direct Grants (Primary Airports)</a:t>
            </a:r>
            <a:endParaRPr lang="en-US" sz="2800" b="1" dirty="0">
              <a:solidFill>
                <a:schemeClr val="bg1"/>
              </a:solidFill>
            </a:endParaRPr>
          </a:p>
        </p:txBody>
      </p:sp>
      <p:pic>
        <p:nvPicPr>
          <p:cNvPr id="5" name="Picture 4">
            <a:extLst>
              <a:ext uri="{FF2B5EF4-FFF2-40B4-BE49-F238E27FC236}">
                <a16:creationId xmlns:a16="http://schemas.microsoft.com/office/drawing/2014/main" id="{4D19FEB5-2BAA-4EB6-873E-22847AD6B999}"/>
              </a:ext>
            </a:extLst>
          </p:cNvPr>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Lst>
          </a:blip>
          <a:stretch>
            <a:fillRect/>
          </a:stretch>
        </p:blipFill>
        <p:spPr>
          <a:xfrm>
            <a:off x="-151038" y="2057400"/>
            <a:ext cx="6417056" cy="4114800"/>
          </a:xfrm>
          <a:prstGeom prst="rect">
            <a:avLst/>
          </a:prstGeom>
          <a:effectLst>
            <a:softEdge rad="977900"/>
          </a:effectLst>
        </p:spPr>
      </p:pic>
      <p:sp>
        <p:nvSpPr>
          <p:cNvPr id="6" name="TextBox 5">
            <a:extLst>
              <a:ext uri="{FF2B5EF4-FFF2-40B4-BE49-F238E27FC236}">
                <a16:creationId xmlns:a16="http://schemas.microsoft.com/office/drawing/2014/main" id="{9307F0FF-CEE6-4C44-8D66-98DCA9A22F3B}"/>
              </a:ext>
            </a:extLst>
          </p:cNvPr>
          <p:cNvSpPr txBox="1"/>
          <p:nvPr/>
        </p:nvSpPr>
        <p:spPr>
          <a:xfrm>
            <a:off x="5638800" y="2438400"/>
            <a:ext cx="3505200" cy="2862322"/>
          </a:xfrm>
          <a:prstGeom prst="rect">
            <a:avLst/>
          </a:prstGeom>
          <a:noFill/>
        </p:spPr>
        <p:txBody>
          <a:bodyPr wrap="square" rtlCol="0">
            <a:spAutoFit/>
          </a:bodyPr>
          <a:lstStyle/>
          <a:p>
            <a:endParaRPr lang="en-US" dirty="0">
              <a:solidFill>
                <a:schemeClr val="bg1"/>
              </a:solidFill>
            </a:endParaRPr>
          </a:p>
          <a:p>
            <a:r>
              <a:rPr lang="en-US" b="1" dirty="0">
                <a:solidFill>
                  <a:schemeClr val="bg1"/>
                </a:solidFill>
              </a:rPr>
              <a:t>Goal: </a:t>
            </a:r>
          </a:p>
          <a:p>
            <a:r>
              <a:rPr lang="en-US" dirty="0">
                <a:solidFill>
                  <a:schemeClr val="bg1"/>
                </a:solidFill>
              </a:rPr>
              <a:t>Streamline MDOT’s role in the FAA AIP process for direct grants, support Michigan’s Aviation System, meet the priorities of the Michigan Aeronautics Commission (MAC), and meet the requirements of the Aeronautics Code.</a:t>
            </a:r>
          </a:p>
        </p:txBody>
      </p:sp>
    </p:spTree>
    <p:extLst>
      <p:ext uri="{BB962C8B-B14F-4D97-AF65-F5344CB8AC3E}">
        <p14:creationId xmlns:p14="http://schemas.microsoft.com/office/powerpoint/2010/main" val="252513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CCA1C-D69C-48FC-BA68-BA4D0E620A07}"/>
              </a:ext>
            </a:extLst>
          </p:cNvPr>
          <p:cNvSpPr txBox="1"/>
          <p:nvPr/>
        </p:nvSpPr>
        <p:spPr>
          <a:xfrm>
            <a:off x="145869" y="228600"/>
            <a:ext cx="8991600" cy="6106287"/>
          </a:xfrm>
          <a:prstGeom prst="rect">
            <a:avLst/>
          </a:prstGeom>
          <a:noFill/>
        </p:spPr>
        <p:txBody>
          <a:bodyPr wrap="square" rtlCol="0">
            <a:spAutoFit/>
          </a:bodyPr>
          <a:lstStyle/>
          <a:p>
            <a:pPr marL="0" marR="0" algn="ctr">
              <a:lnSpc>
                <a:spcPct val="107000"/>
              </a:lnSpc>
              <a:spcBef>
                <a:spcPts val="0"/>
              </a:spcBef>
              <a:spcAft>
                <a:spcPts val="0"/>
              </a:spcAft>
            </a:pPr>
            <a:r>
              <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AERONAUTICS CODE OF THE STATE OF MICHIGAN (EXCERPT)</a:t>
            </a:r>
            <a:b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Act 327 of 1945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259.135 Federal or other assistance to political subdivisions; submittal of project application to administrator of federal aviation administration; commission as agent; terms and conditions of agency; disbursements.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Sec. 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(1) A political subdivision of this state is empowered to accept federal or other assistance in the acquisition, construction, enlargement, improvement, maintenance, equipment, or operation of airports, landing fields, and other aeronautical facilities.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(2) A political subdivision of this state, whether acting alone or jointly with another political subdivision or with the state, </a:t>
            </a:r>
            <a:r>
              <a:rPr lang="en-US" sz="1800" dirty="0">
                <a:solidFill>
                  <a:srgbClr val="000000"/>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shall not submit</a:t>
            </a: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directly to the administrator of the federal aviation administration or its successor agency </a:t>
            </a:r>
            <a:r>
              <a:rPr lang="en-US" sz="1800" dirty="0">
                <a:solidFill>
                  <a:srgbClr val="000000"/>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any project application</a:t>
            </a: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under the provisions of an act of Congress for airport and airway systems, </a:t>
            </a:r>
            <a:r>
              <a:rPr lang="en-US" sz="1800" dirty="0">
                <a:solidFill>
                  <a:srgbClr val="000000"/>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unless the project and the project application have been first approved by the commission</a:t>
            </a: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67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C4E79-75C8-4EC5-9968-0B2771A8203B}"/>
              </a:ext>
            </a:extLst>
          </p:cNvPr>
          <p:cNvSpPr txBox="1"/>
          <p:nvPr/>
        </p:nvSpPr>
        <p:spPr>
          <a:xfrm>
            <a:off x="145869" y="228600"/>
            <a:ext cx="8991600" cy="6300058"/>
          </a:xfrm>
          <a:prstGeom prst="rect">
            <a:avLst/>
          </a:prstGeom>
          <a:noFill/>
        </p:spPr>
        <p:txBody>
          <a:bodyPr wrap="square" rtlCol="0">
            <a:spAutoFit/>
          </a:bodyPr>
          <a:lstStyle/>
          <a:p>
            <a:pPr marL="0" marR="0" algn="ctr">
              <a:lnSpc>
                <a:spcPct val="107000"/>
              </a:lnSpc>
              <a:spcBef>
                <a:spcPts val="0"/>
              </a:spcBef>
              <a:spcAft>
                <a:spcPts val="0"/>
              </a:spcAft>
            </a:pPr>
            <a:r>
              <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AERONAUTICS CODE OF THE STATE OF MICHIGAN (EXCERPT)</a:t>
            </a:r>
            <a:b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Act 327 of 1945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Sec. 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(3) A political subdivision shall not directly accept, receive, receipt for, or disburse any funds granted by the United States for the purpose of acquisition, construction, enlargement, maintenance, equipment, or improvement of airports, landing fields, or other aeronautical facilities, but it shall designate the commission as its agent and in its behalf to accept, receive, receipt for, and disburse such funds. A political subdivision shall enter into an agreement with the commission which shall prescribe the terms and conditions of the agency in accordance with federal laws, rules, and regulations and the applicable laws of this state. </a:t>
            </a:r>
            <a:r>
              <a:rPr lang="en-US" sz="1800" dirty="0">
                <a:solidFill>
                  <a:srgbClr val="000000"/>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Money paid over by the United States government for the acquisition, construction, improvement, enlargement, equipment, or maintenance of airports, landing fields, or other aeronautical facilities shall be channeled through the state treasury</a:t>
            </a: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and disbursed for and in behalf of the political subdivision under the terms and conditions of the respective grants. The disbursements shall be made in accordance with the accounting laws and procedures of this 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16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E29D44-A08E-485A-B1C8-159FCD0C59E5}"/>
              </a:ext>
            </a:extLst>
          </p:cNvPr>
          <p:cNvSpPr txBox="1"/>
          <p:nvPr/>
        </p:nvSpPr>
        <p:spPr>
          <a:xfrm>
            <a:off x="76200" y="285603"/>
            <a:ext cx="8991600" cy="5627823"/>
          </a:xfrm>
          <a:prstGeom prst="rect">
            <a:avLst/>
          </a:prstGeom>
          <a:noFill/>
        </p:spPr>
        <p:txBody>
          <a:bodyPr wrap="square" rtlCol="0">
            <a:spAutoFit/>
          </a:bodyPr>
          <a:lstStyle/>
          <a:p>
            <a:pPr marL="0" marR="0" algn="ctr">
              <a:lnSpc>
                <a:spcPct val="107000"/>
              </a:lnSpc>
              <a:spcBef>
                <a:spcPts val="0"/>
              </a:spcBef>
              <a:spcAft>
                <a:spcPts val="0"/>
              </a:spcAft>
            </a:pP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MDOT role in FAA Airport Improvement Program (AIP) </a:t>
            </a:r>
          </a:p>
          <a:p>
            <a:pPr marL="0" marR="0" algn="ctr">
              <a:lnSpc>
                <a:spcPct val="107000"/>
              </a:lnSpc>
              <a:spcBef>
                <a:spcPts val="0"/>
              </a:spcBef>
              <a:spcAft>
                <a:spcPts val="0"/>
              </a:spcAft>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For Direct Grants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MDOT Role: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MDOT will participate in the planning process and annual Planning Meetings as an aviation stakeholder to support our mission and goals. MDOT will receive a copy of each airports’ 5-year Airport Capital Improvement Plan (ACIP).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5715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MDOT creates a Statewide ACIP (Primary and State Block Grant Airports) for the annual Capital Budget Request and 5 Year Aviation Plan for Legislative review due in late October.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171450">
              <a:lnSpc>
                <a:spcPct val="107000"/>
              </a:lnSpc>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MAC will review and consider approval of projects (at pre-application)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5715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the projects align with and support the Michigan Aviation System Plan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5715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Commit to a State match % (with max $)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571500" algn="l"/>
              </a:tabLst>
            </a:pP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letter of support to sponsors with match commitment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Sponsor to include letter with the final application submitted to FAA and copy MDOT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17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C11188-0335-48CC-A225-CDF9EE643080}"/>
              </a:ext>
            </a:extLst>
          </p:cNvPr>
          <p:cNvSpPr txBox="1"/>
          <p:nvPr/>
        </p:nvSpPr>
        <p:spPr>
          <a:xfrm>
            <a:off x="76200" y="209385"/>
            <a:ext cx="8991600" cy="6648615"/>
          </a:xfrm>
          <a:prstGeom prst="rect">
            <a:avLst/>
          </a:prstGeom>
          <a:noFill/>
        </p:spPr>
        <p:txBody>
          <a:bodyPr wrap="square" rtlCol="0">
            <a:spAutoFit/>
          </a:bodyPr>
          <a:lstStyle/>
          <a:p>
            <a:pPr marL="0" marR="0" algn="ctr">
              <a:lnSpc>
                <a:spcPct val="107000"/>
              </a:lnSpc>
              <a:spcBef>
                <a:spcPts val="0"/>
              </a:spcBef>
              <a:spcAft>
                <a:spcPts val="0"/>
              </a:spcAft>
            </a:pP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MDOT role in FAA Airport Improvement Program (AIP)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MDOT Role (continued):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FAA awards AIP Grants to Sponsor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Sponsor Contract with MDOT to ensure financial commitments and responsibilities.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Projects will be channeled through the State Financial System (SIGMA).</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Sponsor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will be responsible for all financial reporting.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Projects will be programmed in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AeroPM</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one job number per grant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Sponsors will submit monthly payment request to MDOT (in ProjectWise)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MDOT will pay Airport Sponsors and MDOT will request reimbursement from FAA.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FAA processes payment request up to 90% of the Federal share. Once 90% of the Federal share and 100% of the State share is paid, MDOT will hold remaining payment requests until closeout.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Once FAA approves project Closeout, any remaining funds will be released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07000"/>
              </a:lnSpc>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FAA retains all oversight authority of the AIP for Primary Airports.  Oversight of the projects, including, but not limited to, procurement (consultant selection, construction lettings, etc.), plan development, environmental clearance, and construction will be done by the FAA. MDOT will confirm with the FAA project manager that the sponsor and the project are in conformance with Federal and Grant requirements prior to processing payments and at final payment and closeout.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688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D04107-EC16-4506-83D3-CA9BB210F99B}"/>
              </a:ext>
            </a:extLst>
          </p:cNvPr>
          <p:cNvPicPr>
            <a:picLocks noChangeAspect="1"/>
          </p:cNvPicPr>
          <p:nvPr/>
        </p:nvPicPr>
        <p:blipFill>
          <a:blip r:embed="rId3"/>
          <a:stretch>
            <a:fillRect/>
          </a:stretch>
        </p:blipFill>
        <p:spPr>
          <a:xfrm>
            <a:off x="1169375" y="281667"/>
            <a:ext cx="6805250" cy="6294665"/>
          </a:xfrm>
          <a:prstGeom prst="rect">
            <a:avLst/>
          </a:prstGeom>
        </p:spPr>
      </p:pic>
    </p:spTree>
    <p:extLst>
      <p:ext uri="{BB962C8B-B14F-4D97-AF65-F5344CB8AC3E}">
        <p14:creationId xmlns:p14="http://schemas.microsoft.com/office/powerpoint/2010/main" val="334015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a:extLst>
              <a:ext uri="{FF2B5EF4-FFF2-40B4-BE49-F238E27FC236}">
                <a16:creationId xmlns:a16="http://schemas.microsoft.com/office/drawing/2014/main" id="{D898FD80-45AF-4795-ABDF-0198CBDC57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219200"/>
            <a:ext cx="5992813" cy="4495800"/>
          </a:xfrm>
        </p:spPr>
      </p:pic>
      <p:sp>
        <p:nvSpPr>
          <p:cNvPr id="35843" name="Title 1">
            <a:extLst>
              <a:ext uri="{FF2B5EF4-FFF2-40B4-BE49-F238E27FC236}">
                <a16:creationId xmlns:a16="http://schemas.microsoft.com/office/drawing/2014/main" id="{2C9161A1-C49A-4224-8F20-3FB9CBF670B8}"/>
              </a:ext>
            </a:extLst>
          </p:cNvPr>
          <p:cNvSpPr>
            <a:spLocks noGrp="1"/>
          </p:cNvSpPr>
          <p:nvPr>
            <p:ph type="title"/>
          </p:nvPr>
        </p:nvSpPr>
        <p:spPr>
          <a:xfrm>
            <a:off x="3733800" y="4495800"/>
            <a:ext cx="5183188" cy="533400"/>
          </a:xfrm>
          <a:solidFill>
            <a:schemeClr val="tx1"/>
          </a:solidFill>
        </p:spPr>
        <p:txBody>
          <a:bodyPr/>
          <a:lstStyle/>
          <a:p>
            <a:pPr algn="ctr" eaLnBrk="1" hangingPunct="1"/>
            <a:r>
              <a:rPr lang="en-US" altLang="en-US" b="1" dirty="0">
                <a:solidFill>
                  <a:schemeClr val="bg1"/>
                </a:solidFill>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915B14-C349-4CE3-8EC2-1571A98D7371}"/>
              </a:ext>
            </a:extLst>
          </p:cNvPr>
          <p:cNvSpPr>
            <a:spLocks noChangeArrowheads="1"/>
          </p:cNvSpPr>
          <p:nvPr/>
        </p:nvSpPr>
        <p:spPr bwMode="auto">
          <a:xfrm>
            <a:off x="304800" y="333480"/>
            <a:ext cx="8839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 Arbor Municipal Airport (ARB)</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0">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Project: 	</a:t>
            </a: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Environmental Assessment (EA) -  Phase 3</a:t>
            </a:r>
          </a:p>
          <a:p>
            <a:pPr lvl="0">
              <a:defRPr/>
            </a:pPr>
            <a:r>
              <a:rPr lang="en-US" altLang="en-US" sz="1600" dirty="0">
                <a:solidFill>
                  <a:prstClr val="black"/>
                </a:solidFill>
              </a:rPr>
              <a:t>	</a:t>
            </a: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Additional Alternatives</a:t>
            </a:r>
          </a:p>
          <a:p>
            <a:pPr lvl="0">
              <a:defRPr/>
            </a:pPr>
            <a:endParaRPr lang="en-US" altLang="en-US" sz="1600" b="1"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b="1" dirty="0">
                <a:solidFill>
                  <a:prstClr val="black"/>
                </a:solidFill>
              </a:rPr>
              <a:t>State Block Grant Program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Federal funds 	State funds 	Local funds 	Total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$146,776		$4,995		$4,995</a:t>
            </a:r>
            <a:r>
              <a:rPr lang="en-US" altLang="en-US" sz="1600" dirty="0">
                <a:solidFill>
                  <a:prstClr val="black"/>
                </a:solidFill>
              </a:rPr>
              <a:t>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$156,766</a:t>
            </a:r>
          </a:p>
        </p:txBody>
      </p:sp>
      <p:grpSp>
        <p:nvGrpSpPr>
          <p:cNvPr id="7171" name="Group 1">
            <a:extLst>
              <a:ext uri="{FF2B5EF4-FFF2-40B4-BE49-F238E27FC236}">
                <a16:creationId xmlns:a16="http://schemas.microsoft.com/office/drawing/2014/main" id="{A073FEE4-E069-4A44-9AC6-8BB51D92F80B}"/>
              </a:ext>
            </a:extLst>
          </p:cNvPr>
          <p:cNvGrpSpPr>
            <a:grpSpLocks/>
          </p:cNvGrpSpPr>
          <p:nvPr/>
        </p:nvGrpSpPr>
        <p:grpSpPr bwMode="auto">
          <a:xfrm>
            <a:off x="5562600" y="3733800"/>
            <a:ext cx="3423464" cy="2509238"/>
            <a:chOff x="11049466" y="3176597"/>
            <a:chExt cx="3194864" cy="2860912"/>
          </a:xfrm>
        </p:grpSpPr>
        <p:sp>
          <p:nvSpPr>
            <p:cNvPr id="9" name="Rectangle 8">
              <a:extLst>
                <a:ext uri="{FF2B5EF4-FFF2-40B4-BE49-F238E27FC236}">
                  <a16:creationId xmlns:a16="http://schemas.microsoft.com/office/drawing/2014/main" id="{F03DBCE4-BDEF-402C-A84F-B6966B7FFEAC}"/>
                </a:ext>
              </a:extLst>
            </p:cNvPr>
            <p:cNvSpPr/>
            <p:nvPr/>
          </p:nvSpPr>
          <p:spPr>
            <a:xfrm>
              <a:off x="11049466" y="3176597"/>
              <a:ext cx="3194864" cy="2860912"/>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03FF9A-08B6-4A83-AECA-EBD51E21A09F}"/>
                </a:ext>
              </a:extLst>
            </p:cNvPr>
            <p:cNvSpPr txBox="1">
              <a:spLocks noChangeAspect="1"/>
            </p:cNvSpPr>
            <p:nvPr/>
          </p:nvSpPr>
          <p:spPr>
            <a:xfrm>
              <a:off x="11201866" y="3360108"/>
              <a:ext cx="2934279" cy="23160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Airport Facts: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Tier: 1 Airport (TC,RC)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ARC: BII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Based Aircraft: 151</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Primary </a:t>
              </a:r>
              <a:r>
                <a:rPr lang="en-US" altLang="en-US" sz="1400" dirty="0">
                  <a:solidFill>
                    <a:prstClr val="black"/>
                  </a:solidFill>
                </a:rPr>
                <a:t>R</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unway: 06/24</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Length: 3505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PCI: 75</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Last Inspection: 2/9/2022</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License Class: General Utility</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11">
            <a:extLst>
              <a:ext uri="{FF2B5EF4-FFF2-40B4-BE49-F238E27FC236}">
                <a16:creationId xmlns:a16="http://schemas.microsoft.com/office/drawing/2014/main" id="{A6D5C2DE-5C4F-45DD-8318-21052F826F41}"/>
              </a:ext>
            </a:extLst>
          </p:cNvPr>
          <p:cNvPicPr>
            <a:picLocks noChangeAspect="1"/>
          </p:cNvPicPr>
          <p:nvPr/>
        </p:nvPicPr>
        <p:blipFill>
          <a:blip r:embed="rId3"/>
          <a:stretch>
            <a:fillRect/>
          </a:stretch>
        </p:blipFill>
        <p:spPr>
          <a:xfrm>
            <a:off x="187244" y="2743200"/>
            <a:ext cx="5086350" cy="3752850"/>
          </a:xfrm>
          <a:prstGeom prst="rect">
            <a:avLst/>
          </a:prstGeom>
        </p:spPr>
      </p:pic>
      <p:pic>
        <p:nvPicPr>
          <p:cNvPr id="2" name="Picture 1">
            <a:extLst>
              <a:ext uri="{FF2B5EF4-FFF2-40B4-BE49-F238E27FC236}">
                <a16:creationId xmlns:a16="http://schemas.microsoft.com/office/drawing/2014/main" id="{21908A04-94F5-4040-A82C-2DE9C71A4E61}"/>
              </a:ext>
            </a:extLst>
          </p:cNvPr>
          <p:cNvPicPr>
            <a:picLocks noChangeAspect="1"/>
          </p:cNvPicPr>
          <p:nvPr/>
        </p:nvPicPr>
        <p:blipFill>
          <a:blip r:embed="rId4"/>
          <a:stretch>
            <a:fillRect/>
          </a:stretch>
        </p:blipFill>
        <p:spPr>
          <a:xfrm>
            <a:off x="6894864" y="1505110"/>
            <a:ext cx="1975275" cy="1987468"/>
          </a:xfrm>
          <a:prstGeom prst="rect">
            <a:avLst/>
          </a:prstGeom>
        </p:spPr>
      </p:pic>
      <p:sp>
        <p:nvSpPr>
          <p:cNvPr id="3" name="Star: 5 Points 2">
            <a:extLst>
              <a:ext uri="{FF2B5EF4-FFF2-40B4-BE49-F238E27FC236}">
                <a16:creationId xmlns:a16="http://schemas.microsoft.com/office/drawing/2014/main" id="{D840D0A0-EBF6-45BC-BE7F-CBC338F01646}"/>
              </a:ext>
            </a:extLst>
          </p:cNvPr>
          <p:cNvSpPr/>
          <p:nvPr/>
        </p:nvSpPr>
        <p:spPr>
          <a:xfrm>
            <a:off x="8231765" y="2997044"/>
            <a:ext cx="286124" cy="25431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331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915B14-C349-4CE3-8EC2-1571A98D7371}"/>
              </a:ext>
            </a:extLst>
          </p:cNvPr>
          <p:cNvSpPr>
            <a:spLocks noChangeArrowheads="1"/>
          </p:cNvSpPr>
          <p:nvPr/>
        </p:nvSpPr>
        <p:spPr bwMode="auto">
          <a:xfrm>
            <a:off x="310293" y="396425"/>
            <a:ext cx="845568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Atlanta Municipal Airport (Y93)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Project: 	</a:t>
            </a:r>
            <a:r>
              <a:rPr lang="en-US" altLang="en-US" sz="1600" dirty="0">
                <a:solidFill>
                  <a:prstClr val="black"/>
                </a:solidFill>
              </a:rPr>
              <a:t>Acquire Land for Approaches of Runway 5 (Parcel 16)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b="1" dirty="0">
                <a:solidFill>
                  <a:prstClr val="black"/>
                </a:solidFill>
              </a:rPr>
              <a:t>State Block Grant Program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Federal funds 	State funds 	Local funds	Total</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dirty="0">
                <a:solidFill>
                  <a:prstClr val="black"/>
                </a:solidFill>
              </a:rPr>
              <a:t>$101,547</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$5,641 </a:t>
            </a:r>
            <a:r>
              <a:rPr lang="en-US" altLang="en-US" sz="1600" dirty="0">
                <a:solidFill>
                  <a:prstClr val="black"/>
                </a:solidFill>
              </a:rPr>
              <a:t>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$5,642		$112,830			</a:t>
            </a:r>
          </a:p>
        </p:txBody>
      </p:sp>
      <p:grpSp>
        <p:nvGrpSpPr>
          <p:cNvPr id="7171" name="Group 1">
            <a:extLst>
              <a:ext uri="{FF2B5EF4-FFF2-40B4-BE49-F238E27FC236}">
                <a16:creationId xmlns:a16="http://schemas.microsoft.com/office/drawing/2014/main" id="{A073FEE4-E069-4A44-9AC6-8BB51D92F80B}"/>
              </a:ext>
            </a:extLst>
          </p:cNvPr>
          <p:cNvGrpSpPr>
            <a:grpSpLocks/>
          </p:cNvGrpSpPr>
          <p:nvPr/>
        </p:nvGrpSpPr>
        <p:grpSpPr bwMode="auto">
          <a:xfrm>
            <a:off x="5450071" y="3827030"/>
            <a:ext cx="3398173" cy="2734423"/>
            <a:chOff x="11848148" y="1923099"/>
            <a:chExt cx="3194864" cy="2860912"/>
          </a:xfrm>
        </p:grpSpPr>
        <p:sp>
          <p:nvSpPr>
            <p:cNvPr id="9" name="Rectangle 8">
              <a:extLst>
                <a:ext uri="{FF2B5EF4-FFF2-40B4-BE49-F238E27FC236}">
                  <a16:creationId xmlns:a16="http://schemas.microsoft.com/office/drawing/2014/main" id="{F03DBCE4-BDEF-402C-A84F-B6966B7FFEAC}"/>
                </a:ext>
              </a:extLst>
            </p:cNvPr>
            <p:cNvSpPr/>
            <p:nvPr/>
          </p:nvSpPr>
          <p:spPr>
            <a:xfrm>
              <a:off x="11848148" y="1923099"/>
              <a:ext cx="3194864" cy="2860912"/>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03FF9A-08B6-4A83-AECA-EBD51E21A09F}"/>
                </a:ext>
              </a:extLst>
            </p:cNvPr>
            <p:cNvSpPr txBox="1">
              <a:spLocks noChangeAspect="1"/>
            </p:cNvSpPr>
            <p:nvPr/>
          </p:nvSpPr>
          <p:spPr>
            <a:xfrm>
              <a:off x="11978441" y="2166887"/>
              <a:ext cx="2934279" cy="235070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Airport Facts: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Tier </a:t>
              </a:r>
              <a:r>
                <a:rPr lang="en-US" altLang="en-US" sz="1400" dirty="0">
                  <a:solidFill>
                    <a:prstClr val="black"/>
                  </a:solidFill>
                </a:rPr>
                <a:t>2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Airport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ARC: BII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Based Aircraft: 9</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Primary Runway: 5/23</a:t>
              </a:r>
              <a:endParaRPr lang="en-US" altLang="en-US" sz="1400" dirty="0">
                <a:solidFill>
                  <a:prstClr val="black"/>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Length: 3000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PCI: </a:t>
              </a:r>
              <a:r>
                <a:rPr lang="en-US" altLang="en-US" sz="1400" dirty="0">
                  <a:solidFill>
                    <a:prstClr val="black"/>
                  </a:solidFill>
                </a:rPr>
                <a:t>38</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Last Inspection:  9/24/2019</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License Class: Basic Utility </a:t>
              </a:r>
              <a:r>
                <a:rPr lang="en-US" altLang="en-US" sz="1400" dirty="0">
                  <a:solidFill>
                    <a:prstClr val="black"/>
                  </a:solidFill>
                </a:rPr>
                <a:t>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0F1BDBC-86E1-4879-B600-CAD19ED6B405}"/>
                  </a:ext>
                </a:extLst>
              </p14:cNvPr>
              <p14:cNvContentPartPr/>
              <p14:nvPr/>
            </p14:nvContentPartPr>
            <p14:xfrm>
              <a:off x="2582085" y="5881544"/>
              <a:ext cx="360" cy="360"/>
            </p14:xfrm>
          </p:contentPart>
        </mc:Choice>
        <mc:Fallback xmlns="">
          <p:pic>
            <p:nvPicPr>
              <p:cNvPr id="7" name="Ink 6">
                <a:extLst>
                  <a:ext uri="{FF2B5EF4-FFF2-40B4-BE49-F238E27FC236}">
                    <a16:creationId xmlns:a16="http://schemas.microsoft.com/office/drawing/2014/main" id="{20F1BDBC-86E1-4879-B600-CAD19ED6B405}"/>
                  </a:ext>
                </a:extLst>
              </p:cNvPr>
              <p:cNvPicPr/>
              <p:nvPr/>
            </p:nvPicPr>
            <p:blipFill>
              <a:blip r:embed="rId4"/>
              <a:stretch>
                <a:fillRect/>
              </a:stretch>
            </p:blipFill>
            <p:spPr>
              <a:xfrm>
                <a:off x="2573085" y="58725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5B2694F-4BBB-42B1-9C6A-20A8A1161BFF}"/>
                  </a:ext>
                </a:extLst>
              </p14:cNvPr>
              <p14:cNvContentPartPr/>
              <p14:nvPr/>
            </p14:nvContentPartPr>
            <p14:xfrm>
              <a:off x="2755245" y="4979024"/>
              <a:ext cx="360" cy="360"/>
            </p14:xfrm>
          </p:contentPart>
        </mc:Choice>
        <mc:Fallback xmlns="">
          <p:pic>
            <p:nvPicPr>
              <p:cNvPr id="8" name="Ink 7">
                <a:extLst>
                  <a:ext uri="{FF2B5EF4-FFF2-40B4-BE49-F238E27FC236}">
                    <a16:creationId xmlns:a16="http://schemas.microsoft.com/office/drawing/2014/main" id="{25B2694F-4BBB-42B1-9C6A-20A8A1161BFF}"/>
                  </a:ext>
                </a:extLst>
              </p:cNvPr>
              <p:cNvPicPr/>
              <p:nvPr/>
            </p:nvPicPr>
            <p:blipFill>
              <a:blip r:embed="rId4"/>
              <a:stretch>
                <a:fillRect/>
              </a:stretch>
            </p:blipFill>
            <p:spPr>
              <a:xfrm>
                <a:off x="2746245" y="49700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86E9F3E0-85F1-4ECB-8115-8D402382A8FC}"/>
                  </a:ext>
                </a:extLst>
              </p14:cNvPr>
              <p14:cNvContentPartPr/>
              <p14:nvPr/>
            </p14:nvContentPartPr>
            <p14:xfrm>
              <a:off x="3051885" y="4052744"/>
              <a:ext cx="360" cy="360"/>
            </p14:xfrm>
          </p:contentPart>
        </mc:Choice>
        <mc:Fallback xmlns="">
          <p:pic>
            <p:nvPicPr>
              <p:cNvPr id="11" name="Ink 10">
                <a:extLst>
                  <a:ext uri="{FF2B5EF4-FFF2-40B4-BE49-F238E27FC236}">
                    <a16:creationId xmlns:a16="http://schemas.microsoft.com/office/drawing/2014/main" id="{86E9F3E0-85F1-4ECB-8115-8D402382A8FC}"/>
                  </a:ext>
                </a:extLst>
              </p:cNvPr>
              <p:cNvPicPr/>
              <p:nvPr/>
            </p:nvPicPr>
            <p:blipFill>
              <a:blip r:embed="rId4"/>
              <a:stretch>
                <a:fillRect/>
              </a:stretch>
            </p:blipFill>
            <p:spPr>
              <a:xfrm>
                <a:off x="3042885" y="4043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7841AAD5-1EC2-4602-AE74-40EB45C1E4AC}"/>
                  </a:ext>
                </a:extLst>
              </p14:cNvPr>
              <p14:cNvContentPartPr/>
              <p14:nvPr/>
            </p14:nvContentPartPr>
            <p14:xfrm>
              <a:off x="2011400" y="4063600"/>
              <a:ext cx="360" cy="360"/>
            </p14:xfrm>
          </p:contentPart>
        </mc:Choice>
        <mc:Fallback xmlns="">
          <p:pic>
            <p:nvPicPr>
              <p:cNvPr id="12" name="Ink 11">
                <a:extLst>
                  <a:ext uri="{FF2B5EF4-FFF2-40B4-BE49-F238E27FC236}">
                    <a16:creationId xmlns:a16="http://schemas.microsoft.com/office/drawing/2014/main" id="{7841AAD5-1EC2-4602-AE74-40EB45C1E4AC}"/>
                  </a:ext>
                </a:extLst>
              </p:cNvPr>
              <p:cNvPicPr/>
              <p:nvPr/>
            </p:nvPicPr>
            <p:blipFill>
              <a:blip r:embed="rId4"/>
              <a:stretch>
                <a:fillRect/>
              </a:stretch>
            </p:blipFill>
            <p:spPr>
              <a:xfrm>
                <a:off x="2002400" y="4054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6ECAD957-FCFB-4AF2-93B6-8A7B2A9A1591}"/>
                  </a:ext>
                </a:extLst>
              </p14:cNvPr>
              <p14:cNvContentPartPr/>
              <p14:nvPr/>
            </p14:nvContentPartPr>
            <p14:xfrm>
              <a:off x="10608382" y="958355"/>
              <a:ext cx="360" cy="360"/>
            </p14:xfrm>
          </p:contentPart>
        </mc:Choice>
        <mc:Fallback xmlns="">
          <p:pic>
            <p:nvPicPr>
              <p:cNvPr id="13" name="Ink 12">
                <a:extLst>
                  <a:ext uri="{FF2B5EF4-FFF2-40B4-BE49-F238E27FC236}">
                    <a16:creationId xmlns:a16="http://schemas.microsoft.com/office/drawing/2014/main" id="{6ECAD957-FCFB-4AF2-93B6-8A7B2A9A1591}"/>
                  </a:ext>
                </a:extLst>
              </p:cNvPr>
              <p:cNvPicPr/>
              <p:nvPr/>
            </p:nvPicPr>
            <p:blipFill>
              <a:blip r:embed="rId4"/>
              <a:stretch>
                <a:fillRect/>
              </a:stretch>
            </p:blipFill>
            <p:spPr>
              <a:xfrm>
                <a:off x="10599382" y="949355"/>
                <a:ext cx="18000" cy="18000"/>
              </a:xfrm>
              <a:prstGeom prst="rect">
                <a:avLst/>
              </a:prstGeom>
            </p:spPr>
          </p:pic>
        </mc:Fallback>
      </mc:AlternateContent>
      <p:pic>
        <p:nvPicPr>
          <p:cNvPr id="2050" name="Picture 2">
            <a:extLst>
              <a:ext uri="{FF2B5EF4-FFF2-40B4-BE49-F238E27FC236}">
                <a16:creationId xmlns:a16="http://schemas.microsoft.com/office/drawing/2014/main" id="{5AF99F03-D818-4F0F-A6CB-694FD72350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5863" y="1447800"/>
            <a:ext cx="1647103" cy="1751681"/>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D840D0A0-EBF6-45BC-BE7F-CBC338F01646}"/>
              </a:ext>
            </a:extLst>
          </p:cNvPr>
          <p:cNvSpPr/>
          <p:nvPr/>
        </p:nvSpPr>
        <p:spPr>
          <a:xfrm>
            <a:off x="8237739" y="2125584"/>
            <a:ext cx="301447" cy="26037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7D2F5CC-23DC-499B-BED3-3B1E4DA3C02D}"/>
              </a:ext>
            </a:extLst>
          </p:cNvPr>
          <p:cNvPicPr>
            <a:picLocks noChangeAspect="1"/>
          </p:cNvPicPr>
          <p:nvPr/>
        </p:nvPicPr>
        <p:blipFill>
          <a:blip r:embed="rId10"/>
          <a:stretch>
            <a:fillRect/>
          </a:stretch>
        </p:blipFill>
        <p:spPr>
          <a:xfrm>
            <a:off x="152400" y="3030970"/>
            <a:ext cx="4981575" cy="3733800"/>
          </a:xfrm>
          <a:prstGeom prst="rect">
            <a:avLst/>
          </a:prstGeom>
        </p:spPr>
      </p:pic>
      <p:sp>
        <p:nvSpPr>
          <p:cNvPr id="2" name="Oval 1">
            <a:extLst>
              <a:ext uri="{FF2B5EF4-FFF2-40B4-BE49-F238E27FC236}">
                <a16:creationId xmlns:a16="http://schemas.microsoft.com/office/drawing/2014/main" id="{52143076-1829-4765-AC61-AB4D437FA7EB}"/>
              </a:ext>
            </a:extLst>
          </p:cNvPr>
          <p:cNvSpPr/>
          <p:nvPr/>
        </p:nvSpPr>
        <p:spPr>
          <a:xfrm>
            <a:off x="8408213" y="2644927"/>
            <a:ext cx="301447" cy="2603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5C3CCC5-2EB3-46FB-AC6A-DE614FA3DDE1}"/>
              </a:ext>
            </a:extLst>
          </p:cNvPr>
          <p:cNvSpPr/>
          <p:nvPr/>
        </p:nvSpPr>
        <p:spPr>
          <a:xfrm>
            <a:off x="7205863" y="2057400"/>
            <a:ext cx="414137"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23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BBB6B8-209E-417A-85D1-95E3CC093B33}"/>
              </a:ext>
            </a:extLst>
          </p:cNvPr>
          <p:cNvSpPr>
            <a:spLocks noChangeArrowheads="1"/>
          </p:cNvSpPr>
          <p:nvPr/>
        </p:nvSpPr>
        <p:spPr bwMode="auto">
          <a:xfrm>
            <a:off x="442428" y="321369"/>
            <a:ext cx="79248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Tuscola Area Airport, Caro (CFS)</a:t>
            </a:r>
          </a:p>
          <a:p>
            <a:r>
              <a:rPr lang="en-US" altLang="en-US" sz="1200" b="1" dirty="0">
                <a:solidFill>
                  <a:schemeClr val="bg1"/>
                </a:solidFill>
              </a:rPr>
              <a:t> </a:t>
            </a:r>
          </a:p>
          <a:p>
            <a:r>
              <a:rPr lang="en-US" altLang="en-US" sz="1600" b="1" dirty="0">
                <a:solidFill>
                  <a:schemeClr val="bg1"/>
                </a:solidFill>
              </a:rPr>
              <a:t>Project: 	</a:t>
            </a:r>
            <a:r>
              <a:rPr lang="en-US" altLang="en-US" sz="1600" dirty="0">
                <a:solidFill>
                  <a:schemeClr val="bg1"/>
                </a:solidFill>
              </a:rPr>
              <a:t>Rehabilitation of Runway 6/24</a:t>
            </a:r>
          </a:p>
          <a:p>
            <a:r>
              <a:rPr lang="en-US" altLang="en-US" sz="1600" b="1" dirty="0">
                <a:solidFill>
                  <a:schemeClr val="bg1"/>
                </a:solidFill>
              </a:rPr>
              <a:t>	</a:t>
            </a:r>
            <a:r>
              <a:rPr lang="en-US" altLang="en-US" sz="1600" dirty="0">
                <a:solidFill>
                  <a:schemeClr val="bg1"/>
                </a:solidFill>
              </a:rPr>
              <a:t>Installation of PAPIs for 6/24 </a:t>
            </a:r>
          </a:p>
          <a:p>
            <a:endParaRPr lang="en-US" altLang="en-US" sz="1600" dirty="0">
              <a:solidFill>
                <a:schemeClr val="bg1"/>
              </a:solidFill>
            </a:endParaRPr>
          </a:p>
          <a:p>
            <a:r>
              <a:rPr lang="en-US" altLang="en-US" sz="1600" b="1" dirty="0">
                <a:solidFill>
                  <a:schemeClr val="bg1"/>
                </a:solidFill>
              </a:rPr>
              <a:t>State Block Grant Program		</a:t>
            </a:r>
          </a:p>
          <a:p>
            <a:endParaRPr lang="en-US" altLang="en-US" sz="800" dirty="0">
              <a:solidFill>
                <a:schemeClr val="bg1"/>
              </a:solidFill>
            </a:endParaRPr>
          </a:p>
          <a:p>
            <a:r>
              <a:rPr lang="en-US" altLang="en-US" sz="1600" b="1" dirty="0">
                <a:solidFill>
                  <a:schemeClr val="bg1"/>
                </a:solidFill>
              </a:rPr>
              <a:t>Federal funds 	State funds 	Local funds 	Total</a:t>
            </a:r>
          </a:p>
          <a:p>
            <a:r>
              <a:rPr lang="en-US" altLang="en-US" sz="1600" dirty="0">
                <a:solidFill>
                  <a:schemeClr val="bg1"/>
                </a:solidFill>
              </a:rPr>
              <a:t>$ 1,117,993 	$0		$0		$1,117,993 </a:t>
            </a:r>
          </a:p>
          <a:p>
            <a:r>
              <a:rPr lang="en-US" altLang="en-US" sz="1600" dirty="0">
                <a:solidFill>
                  <a:schemeClr val="bg1"/>
                </a:solidFill>
              </a:rPr>
              <a:t>$ 232,508		$7,245		$7,246		$246,999</a:t>
            </a:r>
          </a:p>
          <a:p>
            <a:endParaRPr lang="en-US" altLang="en-US" sz="1600" dirty="0">
              <a:solidFill>
                <a:schemeClr val="bg1"/>
              </a:solidFill>
            </a:endParaRPr>
          </a:p>
        </p:txBody>
      </p:sp>
      <p:sp>
        <p:nvSpPr>
          <p:cNvPr id="4" name="Rectangle 3">
            <a:extLst>
              <a:ext uri="{FF2B5EF4-FFF2-40B4-BE49-F238E27FC236}">
                <a16:creationId xmlns:a16="http://schemas.microsoft.com/office/drawing/2014/main" id="{AD294F43-F7E2-4B75-9DCE-D312C094D919}"/>
              </a:ext>
            </a:extLst>
          </p:cNvPr>
          <p:cNvSpPr/>
          <p:nvPr/>
        </p:nvSpPr>
        <p:spPr bwMode="auto">
          <a:xfrm>
            <a:off x="5387190" y="3413563"/>
            <a:ext cx="3528210" cy="2683582"/>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E054BAA7-4445-4BFF-8DAA-003EF3E690F9}"/>
              </a:ext>
            </a:extLst>
          </p:cNvPr>
          <p:cNvSpPr/>
          <p:nvPr/>
        </p:nvSpPr>
        <p:spPr>
          <a:xfrm>
            <a:off x="5512995" y="3649678"/>
            <a:ext cx="3276600" cy="2031325"/>
          </a:xfrm>
          <a:prstGeom prst="rect">
            <a:avLst/>
          </a:prstGeom>
        </p:spPr>
        <p:txBody>
          <a:bodyPr wrap="square">
            <a:spAutoFit/>
          </a:bodyPr>
          <a:lstStyle/>
          <a:p>
            <a:pPr lvl="0">
              <a:defRPr/>
            </a:pPr>
            <a:r>
              <a:rPr lang="en-US" sz="1400" b="1" dirty="0">
                <a:solidFill>
                  <a:prstClr val="black"/>
                </a:solidFill>
              </a:rPr>
              <a:t>Airport Facts:</a:t>
            </a:r>
          </a:p>
          <a:p>
            <a:pPr marL="285750" lvl="0" indent="-285750">
              <a:buFont typeface="Arial" panose="020B0604020202020204" pitchFamily="34" charset="0"/>
              <a:buChar char="•"/>
              <a:defRPr/>
            </a:pPr>
            <a:r>
              <a:rPr lang="en-US" altLang="en-US" sz="1400" dirty="0">
                <a:solidFill>
                  <a:prstClr val="black"/>
                </a:solidFill>
              </a:rPr>
              <a:t>Tier: 2 (BC, TC, RC) </a:t>
            </a:r>
          </a:p>
          <a:p>
            <a:pPr marL="285750" lvl="0" indent="-285750">
              <a:buFont typeface="Arial" panose="020B0604020202020204" pitchFamily="34" charset="0"/>
              <a:buChar char="•"/>
              <a:defRPr/>
            </a:pPr>
            <a:r>
              <a:rPr lang="en-US" altLang="en-US" sz="1400" dirty="0">
                <a:solidFill>
                  <a:prstClr val="black"/>
                </a:solidFill>
              </a:rPr>
              <a:t>ARC: BII</a:t>
            </a:r>
          </a:p>
          <a:p>
            <a:pPr marL="285750" lvl="0" indent="-285750">
              <a:buFont typeface="Arial" panose="020B0604020202020204" pitchFamily="34" charset="0"/>
              <a:buChar char="•"/>
              <a:defRPr/>
            </a:pPr>
            <a:r>
              <a:rPr lang="en-US" altLang="en-US" sz="1400" dirty="0">
                <a:solidFill>
                  <a:prstClr val="black"/>
                </a:solidFill>
              </a:rPr>
              <a:t>Based Aircraft: 30</a:t>
            </a:r>
          </a:p>
          <a:p>
            <a:pPr marL="285750" lvl="0" indent="-285750">
              <a:buFont typeface="Arial" panose="020B0604020202020204" pitchFamily="34" charset="0"/>
              <a:buChar char="•"/>
              <a:defRPr/>
            </a:pPr>
            <a:r>
              <a:rPr lang="en-US" altLang="en-US" sz="1400" dirty="0">
                <a:solidFill>
                  <a:prstClr val="black"/>
                </a:solidFill>
              </a:rPr>
              <a:t>Primary Runway: 06/24 </a:t>
            </a:r>
          </a:p>
          <a:p>
            <a:pPr marL="285750" lvl="0" indent="-285750">
              <a:buFont typeface="Arial" panose="020B0604020202020204" pitchFamily="34" charset="0"/>
              <a:buChar char="•"/>
              <a:defRPr/>
            </a:pPr>
            <a:r>
              <a:rPr lang="en-US" altLang="en-US" sz="1400" dirty="0">
                <a:solidFill>
                  <a:prstClr val="black"/>
                </a:solidFill>
              </a:rPr>
              <a:t>Length: 4302 </a:t>
            </a:r>
          </a:p>
          <a:p>
            <a:pPr marL="285750" lvl="0" indent="-285750">
              <a:buFont typeface="Arial" panose="020B0604020202020204" pitchFamily="34" charset="0"/>
              <a:buChar char="•"/>
              <a:defRPr/>
            </a:pPr>
            <a:r>
              <a:rPr lang="en-US" altLang="en-US" sz="1400" dirty="0">
                <a:solidFill>
                  <a:prstClr val="black"/>
                </a:solidFill>
              </a:rPr>
              <a:t>PCI: 41</a:t>
            </a:r>
          </a:p>
          <a:p>
            <a:pPr marL="285750" lvl="0" indent="-285750">
              <a:buFont typeface="Arial" panose="020B0604020202020204" pitchFamily="34" charset="0"/>
              <a:buChar char="•"/>
              <a:defRPr/>
            </a:pPr>
            <a:r>
              <a:rPr lang="en-US" altLang="en-US" sz="1400" dirty="0">
                <a:solidFill>
                  <a:prstClr val="black"/>
                </a:solidFill>
              </a:rPr>
              <a:t>Last Inspection: 10/15/2019</a:t>
            </a:r>
          </a:p>
          <a:p>
            <a:pPr marL="285750" lvl="0" indent="-285750">
              <a:buFont typeface="Arial" panose="020B0604020202020204" pitchFamily="34" charset="0"/>
              <a:buChar char="•"/>
              <a:defRPr/>
            </a:pPr>
            <a:r>
              <a:rPr lang="en-US" altLang="en-US" sz="1400" dirty="0">
                <a:solidFill>
                  <a:prstClr val="black"/>
                </a:solidFill>
              </a:rPr>
              <a:t>License Class: General Utility </a:t>
            </a:r>
          </a:p>
        </p:txBody>
      </p:sp>
      <p:pic>
        <p:nvPicPr>
          <p:cNvPr id="13" name="Picture 12">
            <a:extLst>
              <a:ext uri="{FF2B5EF4-FFF2-40B4-BE49-F238E27FC236}">
                <a16:creationId xmlns:a16="http://schemas.microsoft.com/office/drawing/2014/main" id="{B475252B-251D-4286-954A-2B1B17359A37}"/>
              </a:ext>
            </a:extLst>
          </p:cNvPr>
          <p:cNvPicPr>
            <a:picLocks noChangeAspect="1"/>
          </p:cNvPicPr>
          <p:nvPr/>
        </p:nvPicPr>
        <p:blipFill rotWithShape="1">
          <a:blip r:embed="rId3"/>
          <a:srcRect l="4427" t="-38"/>
          <a:stretch/>
        </p:blipFill>
        <p:spPr>
          <a:xfrm>
            <a:off x="7193863" y="1448388"/>
            <a:ext cx="1645337" cy="1770363"/>
          </a:xfrm>
          <a:prstGeom prst="rect">
            <a:avLst/>
          </a:prstGeom>
        </p:spPr>
      </p:pic>
      <p:sp>
        <p:nvSpPr>
          <p:cNvPr id="8" name="Star: 5 Points 7">
            <a:extLst>
              <a:ext uri="{FF2B5EF4-FFF2-40B4-BE49-F238E27FC236}">
                <a16:creationId xmlns:a16="http://schemas.microsoft.com/office/drawing/2014/main" id="{E630B296-58F9-4986-AE4B-2D45B70135EF}"/>
              </a:ext>
            </a:extLst>
          </p:cNvPr>
          <p:cNvSpPr/>
          <p:nvPr/>
        </p:nvSpPr>
        <p:spPr>
          <a:xfrm>
            <a:off x="8404609" y="2472157"/>
            <a:ext cx="304800" cy="20883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EA67C82-4BCD-49DA-A23D-03B44F6EF36B}"/>
              </a:ext>
            </a:extLst>
          </p:cNvPr>
          <p:cNvPicPr>
            <a:picLocks noChangeAspect="1"/>
          </p:cNvPicPr>
          <p:nvPr/>
        </p:nvPicPr>
        <p:blipFill>
          <a:blip r:embed="rId4"/>
          <a:stretch>
            <a:fillRect/>
          </a:stretch>
        </p:blipFill>
        <p:spPr>
          <a:xfrm>
            <a:off x="167037" y="3048000"/>
            <a:ext cx="4838700" cy="3676650"/>
          </a:xfrm>
          <a:prstGeom prst="rect">
            <a:avLst/>
          </a:prstGeom>
        </p:spPr>
      </p:pic>
      <p:pic>
        <p:nvPicPr>
          <p:cNvPr id="3" name="Picture 2">
            <a:extLst>
              <a:ext uri="{FF2B5EF4-FFF2-40B4-BE49-F238E27FC236}">
                <a16:creationId xmlns:a16="http://schemas.microsoft.com/office/drawing/2014/main" id="{6AFDD711-981D-4489-83CE-CE8C30771A5D}"/>
              </a:ext>
            </a:extLst>
          </p:cNvPr>
          <p:cNvPicPr>
            <a:picLocks noChangeAspect="1"/>
          </p:cNvPicPr>
          <p:nvPr/>
        </p:nvPicPr>
        <p:blipFill>
          <a:blip r:embed="rId5"/>
          <a:stretch>
            <a:fillRect/>
          </a:stretch>
        </p:blipFill>
        <p:spPr>
          <a:xfrm>
            <a:off x="8386528" y="2779938"/>
            <a:ext cx="317019" cy="274344"/>
          </a:xfrm>
          <a:prstGeom prst="rect">
            <a:avLst/>
          </a:prstGeom>
        </p:spPr>
      </p:pic>
    </p:spTree>
    <p:extLst>
      <p:ext uri="{BB962C8B-B14F-4D97-AF65-F5344CB8AC3E}">
        <p14:creationId xmlns:p14="http://schemas.microsoft.com/office/powerpoint/2010/main" val="143723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915B14-C349-4CE3-8EC2-1571A98D7371}"/>
              </a:ext>
            </a:extLst>
          </p:cNvPr>
          <p:cNvSpPr>
            <a:spLocks noChangeArrowheads="1"/>
          </p:cNvSpPr>
          <p:nvPr/>
        </p:nvSpPr>
        <p:spPr bwMode="auto">
          <a:xfrm>
            <a:off x="224246" y="444638"/>
            <a:ext cx="86868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Grand Haven Memorial Airpark (3GM)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Project: </a:t>
            </a: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Acquire Land for approach of Runway 27 (Parcels E62 and E63)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b="1" dirty="0">
                <a:solidFill>
                  <a:prstClr val="black"/>
                </a:solidFill>
              </a:rPr>
              <a:t>State Block Grant Program</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Federal funds 	State funds 	Local funds 	Total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$60,507</a:t>
            </a:r>
            <a:r>
              <a:rPr lang="en-US" altLang="en-US" sz="1600" dirty="0">
                <a:solidFill>
                  <a:prstClr val="black"/>
                </a:solidFill>
              </a:rPr>
              <a:t>		$326		$327		$61,160</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7171" name="Group 1">
            <a:extLst>
              <a:ext uri="{FF2B5EF4-FFF2-40B4-BE49-F238E27FC236}">
                <a16:creationId xmlns:a16="http://schemas.microsoft.com/office/drawing/2014/main" id="{A073FEE4-E069-4A44-9AC6-8BB51D92F80B}"/>
              </a:ext>
            </a:extLst>
          </p:cNvPr>
          <p:cNvGrpSpPr>
            <a:grpSpLocks/>
          </p:cNvGrpSpPr>
          <p:nvPr/>
        </p:nvGrpSpPr>
        <p:grpSpPr bwMode="auto">
          <a:xfrm>
            <a:off x="5638800" y="4213339"/>
            <a:ext cx="3194864" cy="2568461"/>
            <a:chOff x="11049466" y="3176597"/>
            <a:chExt cx="3194864" cy="3240863"/>
          </a:xfrm>
        </p:grpSpPr>
        <p:sp>
          <p:nvSpPr>
            <p:cNvPr id="9" name="Rectangle 8">
              <a:extLst>
                <a:ext uri="{FF2B5EF4-FFF2-40B4-BE49-F238E27FC236}">
                  <a16:creationId xmlns:a16="http://schemas.microsoft.com/office/drawing/2014/main" id="{F03DBCE4-BDEF-402C-A84F-B6966B7FFEAC}"/>
                </a:ext>
              </a:extLst>
            </p:cNvPr>
            <p:cNvSpPr/>
            <p:nvPr/>
          </p:nvSpPr>
          <p:spPr>
            <a:xfrm>
              <a:off x="11049466" y="3176597"/>
              <a:ext cx="3194864" cy="324086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03FF9A-08B6-4A83-AECA-EBD51E21A09F}"/>
                </a:ext>
              </a:extLst>
            </p:cNvPr>
            <p:cNvSpPr txBox="1">
              <a:spLocks noChangeAspect="1"/>
            </p:cNvSpPr>
            <p:nvPr/>
          </p:nvSpPr>
          <p:spPr>
            <a:xfrm>
              <a:off x="11179758" y="3276999"/>
              <a:ext cx="2934279" cy="283495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Airport Facts: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Tier: 1 (TC)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ARC: BII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Based Aircraft: 62</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Primary Runway: 09/27</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Length: 3752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lvl="0" indent="-285750">
                <a:buFont typeface="Arial" panose="020B0604020202020204" pitchFamily="34" charset="0"/>
                <a:buChar char="•"/>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PCI: 55</a:t>
              </a:r>
              <a:endParaRPr lang="en-US" altLang="en-US" sz="1400" dirty="0">
                <a:solidFill>
                  <a:prstClr val="black"/>
                </a:solidFill>
              </a:endParaRPr>
            </a:p>
            <a:p>
              <a:pPr marL="285750" lvl="0" indent="-285750">
                <a:buFont typeface="Arial" panose="020B0604020202020204" pitchFamily="34" charset="0"/>
                <a:buChar char="•"/>
                <a:defRPr/>
              </a:pPr>
              <a:r>
                <a:rPr lang="en-US" altLang="en-US" sz="1400" dirty="0">
                  <a:solidFill>
                    <a:prstClr val="black"/>
                  </a:solidFill>
                </a:rPr>
                <a:t>Last Inspection: 7/31/19</a:t>
              </a:r>
            </a:p>
            <a:p>
              <a:pPr marL="285750" lvl="0" indent="-285750">
                <a:buFont typeface="Arial" panose="020B0604020202020204" pitchFamily="34" charset="0"/>
                <a:buChar char="•"/>
                <a:defRPr/>
              </a:pPr>
              <a:r>
                <a:rPr lang="en-US" altLang="en-US" sz="1400" dirty="0">
                  <a:solidFill>
                    <a:prstClr val="black"/>
                  </a:solidFill>
                </a:rPr>
                <a:t>License Class: General Utility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5">
            <a:extLst>
              <a:ext uri="{FF2B5EF4-FFF2-40B4-BE49-F238E27FC236}">
                <a16:creationId xmlns:a16="http://schemas.microsoft.com/office/drawing/2014/main" id="{E0677F06-137F-43E7-A712-1686B2EDDFE1}"/>
              </a:ext>
            </a:extLst>
          </p:cNvPr>
          <p:cNvPicPr>
            <a:picLocks noChangeAspect="1"/>
          </p:cNvPicPr>
          <p:nvPr/>
        </p:nvPicPr>
        <p:blipFill>
          <a:blip r:embed="rId3"/>
          <a:stretch>
            <a:fillRect/>
          </a:stretch>
        </p:blipFill>
        <p:spPr>
          <a:xfrm>
            <a:off x="6944090" y="1990719"/>
            <a:ext cx="1975664" cy="1987217"/>
          </a:xfrm>
          <a:prstGeom prst="rect">
            <a:avLst/>
          </a:prstGeom>
          <a:solidFill>
            <a:schemeClr val="tx1"/>
          </a:solidFill>
        </p:spPr>
      </p:pic>
      <p:sp>
        <p:nvSpPr>
          <p:cNvPr id="3" name="Star: 5 Points 2">
            <a:extLst>
              <a:ext uri="{FF2B5EF4-FFF2-40B4-BE49-F238E27FC236}">
                <a16:creationId xmlns:a16="http://schemas.microsoft.com/office/drawing/2014/main" id="{D840D0A0-EBF6-45BC-BE7F-CBC338F01646}"/>
              </a:ext>
            </a:extLst>
          </p:cNvPr>
          <p:cNvSpPr/>
          <p:nvPr/>
        </p:nvSpPr>
        <p:spPr>
          <a:xfrm>
            <a:off x="7781086" y="3245680"/>
            <a:ext cx="228600" cy="21272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7377419-F5A7-4C0D-9CD6-0F02BA11EC11}"/>
              </a:ext>
            </a:extLst>
          </p:cNvPr>
          <p:cNvSpPr/>
          <p:nvPr/>
        </p:nvSpPr>
        <p:spPr>
          <a:xfrm>
            <a:off x="8308340" y="3482183"/>
            <a:ext cx="220520" cy="3551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F08CB89-F265-4596-97B4-410C07335F5B}"/>
                  </a:ext>
                </a:extLst>
              </p14:cNvPr>
              <p14:cNvContentPartPr/>
              <p14:nvPr/>
            </p14:nvContentPartPr>
            <p14:xfrm>
              <a:off x="8409680" y="3210400"/>
              <a:ext cx="61560" cy="70560"/>
            </p14:xfrm>
          </p:contentPart>
        </mc:Choice>
        <mc:Fallback xmlns="">
          <p:pic>
            <p:nvPicPr>
              <p:cNvPr id="8" name="Ink 7">
                <a:extLst>
                  <a:ext uri="{FF2B5EF4-FFF2-40B4-BE49-F238E27FC236}">
                    <a16:creationId xmlns:a16="http://schemas.microsoft.com/office/drawing/2014/main" id="{9F08CB89-F265-4596-97B4-410C07335F5B}"/>
                  </a:ext>
                </a:extLst>
              </p:cNvPr>
              <p:cNvPicPr/>
              <p:nvPr/>
            </p:nvPicPr>
            <p:blipFill>
              <a:blip r:embed="rId6"/>
              <a:stretch>
                <a:fillRect/>
              </a:stretch>
            </p:blipFill>
            <p:spPr>
              <a:xfrm>
                <a:off x="8401040" y="3201400"/>
                <a:ext cx="79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62BDD7C5-AE42-4A34-9441-65D88A763F1D}"/>
                  </a:ext>
                </a:extLst>
              </p14:cNvPr>
              <p14:cNvContentPartPr/>
              <p14:nvPr/>
            </p14:nvContentPartPr>
            <p14:xfrm>
              <a:off x="11358440" y="822880"/>
              <a:ext cx="360" cy="360"/>
            </p14:xfrm>
          </p:contentPart>
        </mc:Choice>
        <mc:Fallback xmlns="">
          <p:pic>
            <p:nvPicPr>
              <p:cNvPr id="11" name="Ink 10">
                <a:extLst>
                  <a:ext uri="{FF2B5EF4-FFF2-40B4-BE49-F238E27FC236}">
                    <a16:creationId xmlns:a16="http://schemas.microsoft.com/office/drawing/2014/main" id="{62BDD7C5-AE42-4A34-9441-65D88A763F1D}"/>
                  </a:ext>
                </a:extLst>
              </p:cNvPr>
              <p:cNvPicPr/>
              <p:nvPr/>
            </p:nvPicPr>
            <p:blipFill>
              <a:blip r:embed="rId8"/>
              <a:stretch>
                <a:fillRect/>
              </a:stretch>
            </p:blipFill>
            <p:spPr>
              <a:xfrm>
                <a:off x="11349440" y="8138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32BF23DF-7F10-4D4A-A442-DBC707A93200}"/>
                  </a:ext>
                </a:extLst>
              </p14:cNvPr>
              <p14:cNvContentPartPr/>
              <p14:nvPr/>
            </p14:nvContentPartPr>
            <p14:xfrm>
              <a:off x="345503" y="2162228"/>
              <a:ext cx="360" cy="360"/>
            </p14:xfrm>
          </p:contentPart>
        </mc:Choice>
        <mc:Fallback xmlns="">
          <p:pic>
            <p:nvPicPr>
              <p:cNvPr id="12" name="Ink 11">
                <a:extLst>
                  <a:ext uri="{FF2B5EF4-FFF2-40B4-BE49-F238E27FC236}">
                    <a16:creationId xmlns:a16="http://schemas.microsoft.com/office/drawing/2014/main" id="{32BF23DF-7F10-4D4A-A442-DBC707A93200}"/>
                  </a:ext>
                </a:extLst>
              </p:cNvPr>
              <p:cNvPicPr/>
              <p:nvPr/>
            </p:nvPicPr>
            <p:blipFill>
              <a:blip r:embed="rId8"/>
              <a:stretch>
                <a:fillRect/>
              </a:stretch>
            </p:blipFill>
            <p:spPr>
              <a:xfrm>
                <a:off x="336863" y="21535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ECFD39A0-AF58-43FC-B7E0-BD8393C38F2A}"/>
                  </a:ext>
                </a:extLst>
              </p14:cNvPr>
              <p14:cNvContentPartPr/>
              <p14:nvPr/>
            </p14:nvContentPartPr>
            <p14:xfrm>
              <a:off x="493823" y="2149268"/>
              <a:ext cx="360" cy="360"/>
            </p14:xfrm>
          </p:contentPart>
        </mc:Choice>
        <mc:Fallback xmlns="">
          <p:pic>
            <p:nvPicPr>
              <p:cNvPr id="13" name="Ink 12">
                <a:extLst>
                  <a:ext uri="{FF2B5EF4-FFF2-40B4-BE49-F238E27FC236}">
                    <a16:creationId xmlns:a16="http://schemas.microsoft.com/office/drawing/2014/main" id="{ECFD39A0-AF58-43FC-B7E0-BD8393C38F2A}"/>
                  </a:ext>
                </a:extLst>
              </p:cNvPr>
              <p:cNvPicPr/>
              <p:nvPr/>
            </p:nvPicPr>
            <p:blipFill>
              <a:blip r:embed="rId8"/>
              <a:stretch>
                <a:fillRect/>
              </a:stretch>
            </p:blipFill>
            <p:spPr>
              <a:xfrm>
                <a:off x="485183" y="21406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7A3ED7FC-31F2-4226-BF7C-7B8654502EF1}"/>
                  </a:ext>
                </a:extLst>
              </p14:cNvPr>
              <p14:cNvContentPartPr/>
              <p14:nvPr/>
            </p14:nvContentPartPr>
            <p14:xfrm>
              <a:off x="493823" y="2142068"/>
              <a:ext cx="17640" cy="7920"/>
            </p14:xfrm>
          </p:contentPart>
        </mc:Choice>
        <mc:Fallback xmlns="">
          <p:pic>
            <p:nvPicPr>
              <p:cNvPr id="14" name="Ink 13">
                <a:extLst>
                  <a:ext uri="{FF2B5EF4-FFF2-40B4-BE49-F238E27FC236}">
                    <a16:creationId xmlns:a16="http://schemas.microsoft.com/office/drawing/2014/main" id="{7A3ED7FC-31F2-4226-BF7C-7B8654502EF1}"/>
                  </a:ext>
                </a:extLst>
              </p:cNvPr>
              <p:cNvPicPr/>
              <p:nvPr/>
            </p:nvPicPr>
            <p:blipFill>
              <a:blip r:embed="rId12"/>
              <a:stretch>
                <a:fillRect/>
              </a:stretch>
            </p:blipFill>
            <p:spPr>
              <a:xfrm>
                <a:off x="485183" y="2133068"/>
                <a:ext cx="35280" cy="25560"/>
              </a:xfrm>
              <a:prstGeom prst="rect">
                <a:avLst/>
              </a:prstGeom>
            </p:spPr>
          </p:pic>
        </mc:Fallback>
      </mc:AlternateContent>
      <p:pic>
        <p:nvPicPr>
          <p:cNvPr id="16" name="Picture 15">
            <a:extLst>
              <a:ext uri="{FF2B5EF4-FFF2-40B4-BE49-F238E27FC236}">
                <a16:creationId xmlns:a16="http://schemas.microsoft.com/office/drawing/2014/main" id="{9EEEEDE4-ADB0-439F-800E-0020AE1CB10A}"/>
              </a:ext>
            </a:extLst>
          </p:cNvPr>
          <p:cNvPicPr>
            <a:picLocks noChangeAspect="1"/>
          </p:cNvPicPr>
          <p:nvPr/>
        </p:nvPicPr>
        <p:blipFill>
          <a:blip r:embed="rId13"/>
          <a:stretch>
            <a:fillRect/>
          </a:stretch>
        </p:blipFill>
        <p:spPr>
          <a:xfrm>
            <a:off x="110771" y="3057734"/>
            <a:ext cx="4972050" cy="3743325"/>
          </a:xfrm>
          <a:prstGeom prst="rect">
            <a:avLst/>
          </a:prstGeom>
        </p:spPr>
      </p:pic>
    </p:spTree>
    <p:extLst>
      <p:ext uri="{BB962C8B-B14F-4D97-AF65-F5344CB8AC3E}">
        <p14:creationId xmlns:p14="http://schemas.microsoft.com/office/powerpoint/2010/main" val="165221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915B14-C349-4CE3-8EC2-1571A98D7371}"/>
              </a:ext>
            </a:extLst>
          </p:cNvPr>
          <p:cNvSpPr>
            <a:spLocks noChangeArrowheads="1"/>
          </p:cNvSpPr>
          <p:nvPr/>
        </p:nvSpPr>
        <p:spPr bwMode="auto">
          <a:xfrm>
            <a:off x="152400" y="11449"/>
            <a:ext cx="88392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sz="2400" b="1" dirty="0">
              <a:solidFill>
                <a:prstClr val="black"/>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b="1" dirty="0">
                <a:solidFill>
                  <a:prstClr val="black"/>
                </a:solidFill>
              </a:rPr>
              <a:t>Hillsdale Municipal Airport (JYM)</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b="1" dirty="0">
                <a:solidFill>
                  <a:prstClr val="black"/>
                </a:solidFill>
              </a:rPr>
              <a:t>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lvl="0">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Project: </a:t>
            </a: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Planning Study for </a:t>
            </a:r>
            <a:r>
              <a:rPr lang="en-US" altLang="en-US" sz="1600" dirty="0">
                <a:solidFill>
                  <a:prstClr val="black"/>
                </a:solidFill>
              </a:rPr>
              <a:t>New </a:t>
            </a: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Terminal Building	</a:t>
            </a:r>
          </a:p>
          <a:p>
            <a:pPr lvl="0">
              <a:defRPr/>
            </a:pP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0">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State Block Grant Program</a:t>
            </a:r>
          </a:p>
          <a:p>
            <a:pPr lvl="0">
              <a:defRPr/>
            </a:pP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Federal funds 	State funds 	Local funds 	Total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$ 30,273		$0		$0		$30,273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7171" name="Group 1">
            <a:extLst>
              <a:ext uri="{FF2B5EF4-FFF2-40B4-BE49-F238E27FC236}">
                <a16:creationId xmlns:a16="http://schemas.microsoft.com/office/drawing/2014/main" id="{A073FEE4-E069-4A44-9AC6-8BB51D92F80B}"/>
              </a:ext>
            </a:extLst>
          </p:cNvPr>
          <p:cNvGrpSpPr>
            <a:grpSpLocks/>
          </p:cNvGrpSpPr>
          <p:nvPr/>
        </p:nvGrpSpPr>
        <p:grpSpPr bwMode="auto">
          <a:xfrm>
            <a:off x="5562600" y="3733800"/>
            <a:ext cx="3423464" cy="2509238"/>
            <a:chOff x="11049466" y="3176597"/>
            <a:chExt cx="3194864" cy="2860912"/>
          </a:xfrm>
        </p:grpSpPr>
        <p:sp>
          <p:nvSpPr>
            <p:cNvPr id="9" name="Rectangle 8">
              <a:extLst>
                <a:ext uri="{FF2B5EF4-FFF2-40B4-BE49-F238E27FC236}">
                  <a16:creationId xmlns:a16="http://schemas.microsoft.com/office/drawing/2014/main" id="{F03DBCE4-BDEF-402C-A84F-B6966B7FFEAC}"/>
                </a:ext>
              </a:extLst>
            </p:cNvPr>
            <p:cNvSpPr/>
            <p:nvPr/>
          </p:nvSpPr>
          <p:spPr>
            <a:xfrm>
              <a:off x="11049466" y="3176597"/>
              <a:ext cx="3194864" cy="2860912"/>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03FF9A-08B6-4A83-AECA-EBD51E21A09F}"/>
                </a:ext>
              </a:extLst>
            </p:cNvPr>
            <p:cNvSpPr txBox="1">
              <a:spLocks noChangeAspect="1"/>
            </p:cNvSpPr>
            <p:nvPr/>
          </p:nvSpPr>
          <p:spPr>
            <a:xfrm>
              <a:off x="11201866" y="3350356"/>
              <a:ext cx="2934279" cy="23160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Airport Facts: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Tier: 1 (PC,BC,I)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ARC: CII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Based Aircraft: 13</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Primary </a:t>
              </a:r>
              <a:r>
                <a:rPr lang="en-US" altLang="en-US" sz="1400" dirty="0">
                  <a:solidFill>
                    <a:prstClr val="black"/>
                  </a:solidFill>
                </a:rPr>
                <a:t>R</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unway: 10/28</a:t>
              </a:r>
              <a:endParaRPr lang="en-US" altLang="en-US" sz="1400" dirty="0">
                <a:solidFill>
                  <a:prstClr val="black"/>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Length: 5000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PCI: 84</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Last Inspection: 10/4/2018</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License Class: General Utility</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5" descr="A black and white drawing of a tree with no leaves&#10;&#10;Description automatically generated with low confidence">
            <a:extLst>
              <a:ext uri="{FF2B5EF4-FFF2-40B4-BE49-F238E27FC236}">
                <a16:creationId xmlns:a16="http://schemas.microsoft.com/office/drawing/2014/main" id="{471EA7B7-7D54-4F7E-B2B2-7CAED974D8C9}"/>
              </a:ext>
            </a:extLst>
          </p:cNvPr>
          <p:cNvPicPr>
            <a:picLocks noChangeAspect="1"/>
          </p:cNvPicPr>
          <p:nvPr/>
        </p:nvPicPr>
        <p:blipFill>
          <a:blip r:embed="rId3"/>
          <a:stretch>
            <a:fillRect/>
          </a:stretch>
        </p:blipFill>
        <p:spPr>
          <a:xfrm>
            <a:off x="6781800" y="1256410"/>
            <a:ext cx="1946364" cy="1922913"/>
          </a:xfrm>
          <a:prstGeom prst="rect">
            <a:avLst/>
          </a:prstGeom>
        </p:spPr>
      </p:pic>
      <p:sp>
        <p:nvSpPr>
          <p:cNvPr id="3" name="Star: 5 Points 2">
            <a:extLst>
              <a:ext uri="{FF2B5EF4-FFF2-40B4-BE49-F238E27FC236}">
                <a16:creationId xmlns:a16="http://schemas.microsoft.com/office/drawing/2014/main" id="{D840D0A0-EBF6-45BC-BE7F-CBC338F01646}"/>
              </a:ext>
            </a:extLst>
          </p:cNvPr>
          <p:cNvSpPr/>
          <p:nvPr/>
        </p:nvSpPr>
        <p:spPr>
          <a:xfrm>
            <a:off x="7924800" y="2810285"/>
            <a:ext cx="304800" cy="33132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767CFEE-A06B-4E74-8FA1-9E072D57ADFE}"/>
              </a:ext>
            </a:extLst>
          </p:cNvPr>
          <p:cNvPicPr>
            <a:picLocks noChangeAspect="1"/>
          </p:cNvPicPr>
          <p:nvPr/>
        </p:nvPicPr>
        <p:blipFill>
          <a:blip r:embed="rId4"/>
          <a:stretch>
            <a:fillRect/>
          </a:stretch>
        </p:blipFill>
        <p:spPr>
          <a:xfrm>
            <a:off x="273861" y="2870313"/>
            <a:ext cx="4953000" cy="3733800"/>
          </a:xfrm>
          <a:prstGeom prst="rect">
            <a:avLst/>
          </a:prstGeom>
        </p:spPr>
      </p:pic>
    </p:spTree>
    <p:extLst>
      <p:ext uri="{BB962C8B-B14F-4D97-AF65-F5344CB8AC3E}">
        <p14:creationId xmlns:p14="http://schemas.microsoft.com/office/powerpoint/2010/main" val="401860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915B14-C349-4CE3-8EC2-1571A98D7371}"/>
              </a:ext>
            </a:extLst>
          </p:cNvPr>
          <p:cNvSpPr>
            <a:spLocks noChangeArrowheads="1"/>
          </p:cNvSpPr>
          <p:nvPr/>
        </p:nvSpPr>
        <p:spPr bwMode="auto">
          <a:xfrm>
            <a:off x="347229" y="455099"/>
            <a:ext cx="8686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b="1" dirty="0">
                <a:solidFill>
                  <a:prstClr val="black"/>
                </a:solidFill>
              </a:rPr>
              <a:t>Schoolcraft County Airport, Manistique (ISQ)</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Project: </a:t>
            </a: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Design of Snow Removal Equipment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b="1" dirty="0">
                <a:solidFill>
                  <a:prstClr val="black"/>
                </a:solidFill>
              </a:rPr>
              <a:t>State Block Grant Program</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Federal funds 	State funds 	Local funds 	Total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$14,085 		$457		$458		$15,000</a:t>
            </a:r>
          </a:p>
        </p:txBody>
      </p:sp>
      <p:grpSp>
        <p:nvGrpSpPr>
          <p:cNvPr id="7171" name="Group 1">
            <a:extLst>
              <a:ext uri="{FF2B5EF4-FFF2-40B4-BE49-F238E27FC236}">
                <a16:creationId xmlns:a16="http://schemas.microsoft.com/office/drawing/2014/main" id="{A073FEE4-E069-4A44-9AC6-8BB51D92F80B}"/>
              </a:ext>
            </a:extLst>
          </p:cNvPr>
          <p:cNvGrpSpPr>
            <a:grpSpLocks/>
          </p:cNvGrpSpPr>
          <p:nvPr/>
        </p:nvGrpSpPr>
        <p:grpSpPr bwMode="auto">
          <a:xfrm>
            <a:off x="5562601" y="3885784"/>
            <a:ext cx="3471428" cy="2660066"/>
            <a:chOff x="10792879" y="2932999"/>
            <a:chExt cx="3719443" cy="3558022"/>
          </a:xfrm>
        </p:grpSpPr>
        <p:sp>
          <p:nvSpPr>
            <p:cNvPr id="9" name="Rectangle 8">
              <a:extLst>
                <a:ext uri="{FF2B5EF4-FFF2-40B4-BE49-F238E27FC236}">
                  <a16:creationId xmlns:a16="http://schemas.microsoft.com/office/drawing/2014/main" id="{F03DBCE4-BDEF-402C-A84F-B6966B7FFEAC}"/>
                </a:ext>
              </a:extLst>
            </p:cNvPr>
            <p:cNvSpPr/>
            <p:nvPr/>
          </p:nvSpPr>
          <p:spPr>
            <a:xfrm>
              <a:off x="10792879" y="2932999"/>
              <a:ext cx="3451451" cy="3558022"/>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03FF9A-08B6-4A83-AECA-EBD51E21A09F}"/>
                </a:ext>
              </a:extLst>
            </p:cNvPr>
            <p:cNvSpPr txBox="1">
              <a:spLocks noChangeAspect="1"/>
            </p:cNvSpPr>
            <p:nvPr/>
          </p:nvSpPr>
          <p:spPr>
            <a:xfrm>
              <a:off x="10817413" y="3099294"/>
              <a:ext cx="3694909" cy="300520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Airport Facts: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Tier 1 Airport (LA)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ARC: BII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Based Aircraft: 12</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Primary Runway: 10/28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400" dirty="0">
                  <a:solidFill>
                    <a:prstClr val="black"/>
                  </a:solidFill>
                </a:rPr>
                <a:t>Length: 5001</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lvl="0" indent="-285750">
                <a:buFont typeface="Arial" panose="020B0604020202020204" pitchFamily="34" charset="0"/>
                <a:buChar char="•"/>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PCI: 58</a:t>
              </a:r>
              <a:endParaRPr lang="en-US" altLang="en-US" sz="1400" dirty="0">
                <a:solidFill>
                  <a:prstClr val="black"/>
                </a:solidFill>
              </a:endParaRPr>
            </a:p>
            <a:p>
              <a:pPr marL="285750" lvl="0" indent="-285750">
                <a:buFont typeface="Arial" panose="020B0604020202020204" pitchFamily="34" charset="0"/>
                <a:buChar char="•"/>
                <a:defRPr/>
              </a:pPr>
              <a:r>
                <a:rPr lang="en-US" altLang="en-US" sz="1400" dirty="0">
                  <a:solidFill>
                    <a:prstClr val="black"/>
                  </a:solidFill>
                </a:rPr>
                <a:t>Last Inspection: 8/24/2018</a:t>
              </a:r>
            </a:p>
            <a:p>
              <a:pPr marL="285750" lvl="0" indent="-285750">
                <a:buFont typeface="Arial" panose="020B0604020202020204" pitchFamily="34" charset="0"/>
                <a:buChar char="•"/>
                <a:defRPr/>
              </a:pPr>
              <a:r>
                <a:rPr lang="en-US" altLang="en-US" sz="1400" dirty="0">
                  <a:solidFill>
                    <a:prstClr val="black"/>
                  </a:solidFill>
                </a:rPr>
                <a:t>License Class: General Utility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0F1BDBC-86E1-4879-B600-CAD19ED6B405}"/>
                  </a:ext>
                </a:extLst>
              </p14:cNvPr>
              <p14:cNvContentPartPr/>
              <p14:nvPr/>
            </p14:nvContentPartPr>
            <p14:xfrm>
              <a:off x="2582085" y="5881544"/>
              <a:ext cx="360" cy="360"/>
            </p14:xfrm>
          </p:contentPart>
        </mc:Choice>
        <mc:Fallback xmlns="">
          <p:pic>
            <p:nvPicPr>
              <p:cNvPr id="7" name="Ink 6">
                <a:extLst>
                  <a:ext uri="{FF2B5EF4-FFF2-40B4-BE49-F238E27FC236}">
                    <a16:creationId xmlns:a16="http://schemas.microsoft.com/office/drawing/2014/main" id="{20F1BDBC-86E1-4879-B600-CAD19ED6B405}"/>
                  </a:ext>
                </a:extLst>
              </p:cNvPr>
              <p:cNvPicPr/>
              <p:nvPr/>
            </p:nvPicPr>
            <p:blipFill>
              <a:blip r:embed="rId4"/>
              <a:stretch>
                <a:fillRect/>
              </a:stretch>
            </p:blipFill>
            <p:spPr>
              <a:xfrm>
                <a:off x="2573085" y="58725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5B2694F-4BBB-42B1-9C6A-20A8A1161BFF}"/>
                  </a:ext>
                </a:extLst>
              </p14:cNvPr>
              <p14:cNvContentPartPr/>
              <p14:nvPr/>
            </p14:nvContentPartPr>
            <p14:xfrm>
              <a:off x="2755245" y="4979024"/>
              <a:ext cx="360" cy="360"/>
            </p14:xfrm>
          </p:contentPart>
        </mc:Choice>
        <mc:Fallback xmlns="">
          <p:pic>
            <p:nvPicPr>
              <p:cNvPr id="8" name="Ink 7">
                <a:extLst>
                  <a:ext uri="{FF2B5EF4-FFF2-40B4-BE49-F238E27FC236}">
                    <a16:creationId xmlns:a16="http://schemas.microsoft.com/office/drawing/2014/main" id="{25B2694F-4BBB-42B1-9C6A-20A8A1161BFF}"/>
                  </a:ext>
                </a:extLst>
              </p:cNvPr>
              <p:cNvPicPr/>
              <p:nvPr/>
            </p:nvPicPr>
            <p:blipFill>
              <a:blip r:embed="rId4"/>
              <a:stretch>
                <a:fillRect/>
              </a:stretch>
            </p:blipFill>
            <p:spPr>
              <a:xfrm>
                <a:off x="2746245" y="49700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86E9F3E0-85F1-4ECB-8115-8D402382A8FC}"/>
                  </a:ext>
                </a:extLst>
              </p14:cNvPr>
              <p14:cNvContentPartPr/>
              <p14:nvPr/>
            </p14:nvContentPartPr>
            <p14:xfrm>
              <a:off x="3051885" y="4052744"/>
              <a:ext cx="360" cy="360"/>
            </p14:xfrm>
          </p:contentPart>
        </mc:Choice>
        <mc:Fallback xmlns="">
          <p:pic>
            <p:nvPicPr>
              <p:cNvPr id="11" name="Ink 10">
                <a:extLst>
                  <a:ext uri="{FF2B5EF4-FFF2-40B4-BE49-F238E27FC236}">
                    <a16:creationId xmlns:a16="http://schemas.microsoft.com/office/drawing/2014/main" id="{86E9F3E0-85F1-4ECB-8115-8D402382A8FC}"/>
                  </a:ext>
                </a:extLst>
              </p:cNvPr>
              <p:cNvPicPr/>
              <p:nvPr/>
            </p:nvPicPr>
            <p:blipFill>
              <a:blip r:embed="rId4"/>
              <a:stretch>
                <a:fillRect/>
              </a:stretch>
            </p:blipFill>
            <p:spPr>
              <a:xfrm>
                <a:off x="3042885" y="4043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7841AAD5-1EC2-4602-AE74-40EB45C1E4AC}"/>
                  </a:ext>
                </a:extLst>
              </p14:cNvPr>
              <p14:cNvContentPartPr/>
              <p14:nvPr/>
            </p14:nvContentPartPr>
            <p14:xfrm>
              <a:off x="2011400" y="4063600"/>
              <a:ext cx="360" cy="360"/>
            </p14:xfrm>
          </p:contentPart>
        </mc:Choice>
        <mc:Fallback xmlns="">
          <p:pic>
            <p:nvPicPr>
              <p:cNvPr id="12" name="Ink 11">
                <a:extLst>
                  <a:ext uri="{FF2B5EF4-FFF2-40B4-BE49-F238E27FC236}">
                    <a16:creationId xmlns:a16="http://schemas.microsoft.com/office/drawing/2014/main" id="{7841AAD5-1EC2-4602-AE74-40EB45C1E4AC}"/>
                  </a:ext>
                </a:extLst>
              </p:cNvPr>
              <p:cNvPicPr/>
              <p:nvPr/>
            </p:nvPicPr>
            <p:blipFill>
              <a:blip r:embed="rId4"/>
              <a:stretch>
                <a:fillRect/>
              </a:stretch>
            </p:blipFill>
            <p:spPr>
              <a:xfrm>
                <a:off x="2002400" y="4054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6ECAD957-FCFB-4AF2-93B6-8A7B2A9A1591}"/>
                  </a:ext>
                </a:extLst>
              </p14:cNvPr>
              <p14:cNvContentPartPr/>
              <p14:nvPr/>
            </p14:nvContentPartPr>
            <p14:xfrm>
              <a:off x="10608382" y="958355"/>
              <a:ext cx="360" cy="360"/>
            </p14:xfrm>
          </p:contentPart>
        </mc:Choice>
        <mc:Fallback xmlns="">
          <p:pic>
            <p:nvPicPr>
              <p:cNvPr id="13" name="Ink 12">
                <a:extLst>
                  <a:ext uri="{FF2B5EF4-FFF2-40B4-BE49-F238E27FC236}">
                    <a16:creationId xmlns:a16="http://schemas.microsoft.com/office/drawing/2014/main" id="{6ECAD957-FCFB-4AF2-93B6-8A7B2A9A1591}"/>
                  </a:ext>
                </a:extLst>
              </p:cNvPr>
              <p:cNvPicPr/>
              <p:nvPr/>
            </p:nvPicPr>
            <p:blipFill>
              <a:blip r:embed="rId4"/>
              <a:stretch>
                <a:fillRect/>
              </a:stretch>
            </p:blipFill>
            <p:spPr>
              <a:xfrm>
                <a:off x="10599382" y="949355"/>
                <a:ext cx="18000" cy="18000"/>
              </a:xfrm>
              <a:prstGeom prst="rect">
                <a:avLst/>
              </a:prstGeom>
            </p:spPr>
          </p:pic>
        </mc:Fallback>
      </mc:AlternateContent>
      <p:pic>
        <p:nvPicPr>
          <p:cNvPr id="4" name="Picture 3" descr="A picture containing perched, wire, linedrawing&#10;&#10;Description automatically generated">
            <a:extLst>
              <a:ext uri="{FF2B5EF4-FFF2-40B4-BE49-F238E27FC236}">
                <a16:creationId xmlns:a16="http://schemas.microsoft.com/office/drawing/2014/main" id="{404EA20D-2E27-4F41-8E08-C79174789D26}"/>
              </a:ext>
            </a:extLst>
          </p:cNvPr>
          <p:cNvPicPr>
            <a:picLocks noChangeAspect="1"/>
          </p:cNvPicPr>
          <p:nvPr/>
        </p:nvPicPr>
        <p:blipFill>
          <a:blip r:embed="rId9"/>
          <a:stretch>
            <a:fillRect/>
          </a:stretch>
        </p:blipFill>
        <p:spPr>
          <a:xfrm>
            <a:off x="6833365" y="1758014"/>
            <a:ext cx="1991894" cy="1951139"/>
          </a:xfrm>
          <a:prstGeom prst="rect">
            <a:avLst/>
          </a:prstGeom>
        </p:spPr>
      </p:pic>
      <p:sp>
        <p:nvSpPr>
          <p:cNvPr id="3" name="Star: 5 Points 2">
            <a:extLst>
              <a:ext uri="{FF2B5EF4-FFF2-40B4-BE49-F238E27FC236}">
                <a16:creationId xmlns:a16="http://schemas.microsoft.com/office/drawing/2014/main" id="{D840D0A0-EBF6-45BC-BE7F-CBC338F01646}"/>
              </a:ext>
            </a:extLst>
          </p:cNvPr>
          <p:cNvSpPr/>
          <p:nvPr/>
        </p:nvSpPr>
        <p:spPr>
          <a:xfrm>
            <a:off x="7715012" y="2133600"/>
            <a:ext cx="228600" cy="21272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B6F09A8-4960-482D-8676-232326D2E80A}"/>
              </a:ext>
            </a:extLst>
          </p:cNvPr>
          <p:cNvPicPr>
            <a:picLocks noChangeAspect="1"/>
          </p:cNvPicPr>
          <p:nvPr/>
        </p:nvPicPr>
        <p:blipFill>
          <a:blip r:embed="rId10"/>
          <a:stretch>
            <a:fillRect/>
          </a:stretch>
        </p:blipFill>
        <p:spPr>
          <a:xfrm>
            <a:off x="216832" y="2971800"/>
            <a:ext cx="5076825" cy="3771900"/>
          </a:xfrm>
          <a:prstGeom prst="rect">
            <a:avLst/>
          </a:prstGeom>
        </p:spPr>
      </p:pic>
      <p:sp>
        <p:nvSpPr>
          <p:cNvPr id="14" name="Oval 13">
            <a:extLst>
              <a:ext uri="{FF2B5EF4-FFF2-40B4-BE49-F238E27FC236}">
                <a16:creationId xmlns:a16="http://schemas.microsoft.com/office/drawing/2014/main" id="{07E11517-3CBD-4193-9322-33BC857B1BCC}"/>
              </a:ext>
            </a:extLst>
          </p:cNvPr>
          <p:cNvSpPr/>
          <p:nvPr/>
        </p:nvSpPr>
        <p:spPr>
          <a:xfrm>
            <a:off x="7702452" y="2822408"/>
            <a:ext cx="301447" cy="2603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37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915B14-C349-4CE3-8EC2-1571A98D7371}"/>
              </a:ext>
            </a:extLst>
          </p:cNvPr>
          <p:cNvSpPr>
            <a:spLocks noChangeArrowheads="1"/>
          </p:cNvSpPr>
          <p:nvPr/>
        </p:nvSpPr>
        <p:spPr bwMode="auto">
          <a:xfrm>
            <a:off x="228600" y="378293"/>
            <a:ext cx="8686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b="1" dirty="0">
                <a:solidFill>
                  <a:prstClr val="black"/>
                </a:solidFill>
              </a:rPr>
              <a:t>Marlette Township Airport (77G)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Project: </a:t>
            </a: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Design of Rehabilitation for Taxiway A, B, and </a:t>
            </a:r>
            <a:r>
              <a:rPr kumimoji="0" lang="en-US" altLang="en-US" sz="160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Taxilanes</a:t>
            </a:r>
            <a:r>
              <a:rPr kumimoji="0" lang="en-US" alt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lang="en-US" altLang="en-US" sz="16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800" dirty="0">
                <a:solidFill>
                  <a:prstClr val="black"/>
                </a:solidFill>
              </a:rPr>
              <a:t> </a:t>
            </a: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State Block Grant Program</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Federal funds 	State funds 	Local funds 	Total</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dirty="0">
                <a:solidFill>
                  <a:prstClr val="black"/>
                </a:solidFill>
              </a:rPr>
              <a:t>$98,744		$0		$0		$98,744</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grpSp>
        <p:nvGrpSpPr>
          <p:cNvPr id="7171" name="Group 1">
            <a:extLst>
              <a:ext uri="{FF2B5EF4-FFF2-40B4-BE49-F238E27FC236}">
                <a16:creationId xmlns:a16="http://schemas.microsoft.com/office/drawing/2014/main" id="{A073FEE4-E069-4A44-9AC6-8BB51D92F80B}"/>
              </a:ext>
            </a:extLst>
          </p:cNvPr>
          <p:cNvGrpSpPr>
            <a:grpSpLocks/>
          </p:cNvGrpSpPr>
          <p:nvPr/>
        </p:nvGrpSpPr>
        <p:grpSpPr bwMode="auto">
          <a:xfrm>
            <a:off x="5638800" y="3273997"/>
            <a:ext cx="3321782" cy="2288603"/>
            <a:chOff x="11506666" y="3176597"/>
            <a:chExt cx="2554099" cy="2241463"/>
          </a:xfrm>
        </p:grpSpPr>
        <p:sp>
          <p:nvSpPr>
            <p:cNvPr id="9" name="Rectangle 8">
              <a:extLst>
                <a:ext uri="{FF2B5EF4-FFF2-40B4-BE49-F238E27FC236}">
                  <a16:creationId xmlns:a16="http://schemas.microsoft.com/office/drawing/2014/main" id="{F03DBCE4-BDEF-402C-A84F-B6966B7FFEAC}"/>
                </a:ext>
              </a:extLst>
            </p:cNvPr>
            <p:cNvSpPr/>
            <p:nvPr/>
          </p:nvSpPr>
          <p:spPr>
            <a:xfrm>
              <a:off x="11506666" y="3176597"/>
              <a:ext cx="2514600" cy="224146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03FF9A-08B6-4A83-AECA-EBD51E21A09F}"/>
                </a:ext>
              </a:extLst>
            </p:cNvPr>
            <p:cNvSpPr txBox="1">
              <a:spLocks noChangeAspect="1"/>
            </p:cNvSpPr>
            <p:nvPr/>
          </p:nvSpPr>
          <p:spPr>
            <a:xfrm>
              <a:off x="11506666" y="3289876"/>
              <a:ext cx="2554099" cy="153077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Airport Facts: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Tier 1 Airport (LA)</a:t>
              </a:r>
            </a:p>
            <a:p>
              <a:pPr marL="285750" lvl="0" indent="-285750">
                <a:buFont typeface="Arial" panose="020B0604020202020204" pitchFamily="34" charset="0"/>
                <a:buChar char="•"/>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ARC: BII</a:t>
              </a:r>
              <a:endParaRPr lang="en-US" altLang="en-US" sz="1400" dirty="0">
                <a:solidFill>
                  <a:prstClr val="black"/>
                </a:solidFill>
              </a:endParaRPr>
            </a:p>
            <a:p>
              <a:pPr marL="285750" lvl="0" indent="-285750">
                <a:buFont typeface="Arial" panose="020B0604020202020204" pitchFamily="34" charset="0"/>
                <a:buChar char="•"/>
                <a:defRPr/>
              </a:pPr>
              <a:r>
                <a:rPr lang="en-US" altLang="en-US" sz="1400" dirty="0">
                  <a:solidFill>
                    <a:prstClr val="black"/>
                  </a:solidFill>
                </a:rPr>
                <a:t>Based Aircraft: 39</a:t>
              </a:r>
            </a:p>
            <a:p>
              <a:pPr marL="285750" lvl="0" indent="-285750">
                <a:buFont typeface="Arial" panose="020B0604020202020204" pitchFamily="34" charset="0"/>
                <a:buChar char="•"/>
                <a:defRPr/>
              </a:pPr>
              <a:r>
                <a:rPr kumimoji="0" lang="en-US" altLang="en-US" sz="1400" b="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Primary Runway</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09/27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Length: 3796</a:t>
              </a:r>
              <a:endParaRPr lang="en-US" altLang="en-US" sz="1400" dirty="0">
                <a:solidFill>
                  <a:prstClr val="black"/>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PCI: 37</a:t>
              </a:r>
              <a:endParaRPr lang="en-US" altLang="en-US" sz="1400" dirty="0">
                <a:solidFill>
                  <a:prstClr val="black"/>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Last Inspection: 1/19/2022</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License Class: General Utility  </a:t>
              </a:r>
            </a:p>
          </p:txBody>
        </p:sp>
      </p:grpSp>
      <p:pic>
        <p:nvPicPr>
          <p:cNvPr id="2" name="Picture 1">
            <a:extLst>
              <a:ext uri="{FF2B5EF4-FFF2-40B4-BE49-F238E27FC236}">
                <a16:creationId xmlns:a16="http://schemas.microsoft.com/office/drawing/2014/main" id="{EF1CFF72-C9D1-4640-B589-180DC674E650}"/>
              </a:ext>
            </a:extLst>
          </p:cNvPr>
          <p:cNvPicPr>
            <a:picLocks noChangeAspect="1"/>
          </p:cNvPicPr>
          <p:nvPr/>
        </p:nvPicPr>
        <p:blipFill>
          <a:blip r:embed="rId3"/>
          <a:stretch>
            <a:fillRect/>
          </a:stretch>
        </p:blipFill>
        <p:spPr>
          <a:xfrm>
            <a:off x="7159650" y="750186"/>
            <a:ext cx="1719747" cy="1846744"/>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676E6DBE-36E9-4AFE-ABD0-5F2A99BCBC1F}"/>
                  </a:ext>
                </a:extLst>
              </p14:cNvPr>
              <p14:cNvContentPartPr/>
              <p14:nvPr/>
            </p14:nvContentPartPr>
            <p14:xfrm>
              <a:off x="8019525" y="3780564"/>
              <a:ext cx="360" cy="360"/>
            </p14:xfrm>
          </p:contentPart>
        </mc:Choice>
        <mc:Fallback xmlns="">
          <p:pic>
            <p:nvPicPr>
              <p:cNvPr id="5" name="Ink 4">
                <a:extLst>
                  <a:ext uri="{FF2B5EF4-FFF2-40B4-BE49-F238E27FC236}">
                    <a16:creationId xmlns:a16="http://schemas.microsoft.com/office/drawing/2014/main" id="{676E6DBE-36E9-4AFE-ABD0-5F2A99BCBC1F}"/>
                  </a:ext>
                </a:extLst>
              </p:cNvPr>
              <p:cNvPicPr/>
              <p:nvPr/>
            </p:nvPicPr>
            <p:blipFill>
              <a:blip r:embed="rId5"/>
              <a:stretch>
                <a:fillRect/>
              </a:stretch>
            </p:blipFill>
            <p:spPr>
              <a:xfrm>
                <a:off x="7983525" y="3564564"/>
                <a:ext cx="72000" cy="432000"/>
              </a:xfrm>
              <a:prstGeom prst="rect">
                <a:avLst/>
              </a:prstGeom>
            </p:spPr>
          </p:pic>
        </mc:Fallback>
      </mc:AlternateContent>
      <p:pic>
        <p:nvPicPr>
          <p:cNvPr id="11" name="Picture 10">
            <a:extLst>
              <a:ext uri="{FF2B5EF4-FFF2-40B4-BE49-F238E27FC236}">
                <a16:creationId xmlns:a16="http://schemas.microsoft.com/office/drawing/2014/main" id="{4D1CD0C6-776B-4BD4-9FEF-FF6B885BF7B5}"/>
              </a:ext>
            </a:extLst>
          </p:cNvPr>
          <p:cNvPicPr>
            <a:picLocks noChangeAspect="1"/>
          </p:cNvPicPr>
          <p:nvPr/>
        </p:nvPicPr>
        <p:blipFill>
          <a:blip r:embed="rId6"/>
          <a:stretch>
            <a:fillRect/>
          </a:stretch>
        </p:blipFill>
        <p:spPr>
          <a:xfrm>
            <a:off x="217750" y="2717332"/>
            <a:ext cx="5038725" cy="3762375"/>
          </a:xfrm>
          <a:prstGeom prst="rect">
            <a:avLst/>
          </a:prstGeom>
        </p:spPr>
      </p:pic>
      <p:sp>
        <p:nvSpPr>
          <p:cNvPr id="12" name="Oval 11">
            <a:extLst>
              <a:ext uri="{FF2B5EF4-FFF2-40B4-BE49-F238E27FC236}">
                <a16:creationId xmlns:a16="http://schemas.microsoft.com/office/drawing/2014/main" id="{7C7D8926-7419-4972-BA76-D9A1B3615B38}"/>
              </a:ext>
            </a:extLst>
          </p:cNvPr>
          <p:cNvSpPr/>
          <p:nvPr/>
        </p:nvSpPr>
        <p:spPr>
          <a:xfrm>
            <a:off x="8686800" y="1905000"/>
            <a:ext cx="161615" cy="260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5016A7D0-5377-4387-AD93-74D7436D906C}"/>
              </a:ext>
            </a:extLst>
          </p:cNvPr>
          <p:cNvSpPr/>
          <p:nvPr/>
        </p:nvSpPr>
        <p:spPr>
          <a:xfrm>
            <a:off x="8556753" y="1951831"/>
            <a:ext cx="234353" cy="16681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347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660DB9B-FFB4-4FC9-8C8F-344DC9D1556E}"/>
              </a:ext>
            </a:extLst>
          </p:cNvPr>
          <p:cNvSpPr>
            <a:spLocks noChangeArrowheads="1"/>
          </p:cNvSpPr>
          <p:nvPr/>
        </p:nvSpPr>
        <p:spPr bwMode="auto">
          <a:xfrm>
            <a:off x="419100" y="338138"/>
            <a:ext cx="83058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marR="0" lvl="1" indent="-28575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Supplemental Transfer</a:t>
            </a:r>
          </a:p>
          <a:p>
            <a:pPr marL="742950" marR="0" lvl="1" indent="-28575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For Information Only (no action required)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pic>
        <p:nvPicPr>
          <p:cNvPr id="6" name="Picture 5">
            <a:extLst>
              <a:ext uri="{FF2B5EF4-FFF2-40B4-BE49-F238E27FC236}">
                <a16:creationId xmlns:a16="http://schemas.microsoft.com/office/drawing/2014/main" id="{A7A2F039-A0E5-4D07-BBA9-E5D86549F9A1}"/>
              </a:ext>
            </a:extLst>
          </p:cNvPr>
          <p:cNvPicPr>
            <a:picLocks noChangeAspect="1"/>
          </p:cNvPicPr>
          <p:nvPr/>
        </p:nvPicPr>
        <p:blipFill>
          <a:blip r:embed="rId3"/>
          <a:stretch>
            <a:fillRect/>
          </a:stretch>
        </p:blipFill>
        <p:spPr>
          <a:xfrm>
            <a:off x="228600" y="1981200"/>
            <a:ext cx="4058327" cy="3436957"/>
          </a:xfrm>
          <a:prstGeom prst="rect">
            <a:avLst/>
          </a:prstGeom>
        </p:spPr>
      </p:pic>
      <p:pic>
        <p:nvPicPr>
          <p:cNvPr id="7" name="Picture 6">
            <a:extLst>
              <a:ext uri="{FF2B5EF4-FFF2-40B4-BE49-F238E27FC236}">
                <a16:creationId xmlns:a16="http://schemas.microsoft.com/office/drawing/2014/main" id="{9FA14301-ECDC-46D2-8364-E799E6A09F84}"/>
              </a:ext>
            </a:extLst>
          </p:cNvPr>
          <p:cNvPicPr>
            <a:picLocks noChangeAspect="1"/>
          </p:cNvPicPr>
          <p:nvPr/>
        </p:nvPicPr>
        <p:blipFill>
          <a:blip r:embed="rId4"/>
          <a:stretch>
            <a:fillRect/>
          </a:stretch>
        </p:blipFill>
        <p:spPr>
          <a:xfrm>
            <a:off x="4666573" y="2055073"/>
            <a:ext cx="4152900" cy="3344034"/>
          </a:xfrm>
          <a:prstGeom prst="rect">
            <a:avLst/>
          </a:prstGeom>
        </p:spPr>
      </p:pic>
    </p:spTree>
    <p:extLst>
      <p:ext uri="{BB962C8B-B14F-4D97-AF65-F5344CB8AC3E}">
        <p14:creationId xmlns:p14="http://schemas.microsoft.com/office/powerpoint/2010/main" val="2317663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62728</TotalTime>
  <Words>2977</Words>
  <Application>Microsoft Office PowerPoint</Application>
  <PresentationFormat>On-screen Show (4:3)</PresentationFormat>
  <Paragraphs>293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Courier New</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Kraus, Forest (Chip) (MDOT)</dc:creator>
  <cp:lastModifiedBy>Morrison, Alicia (MDOT)</cp:lastModifiedBy>
  <cp:revision>1568</cp:revision>
  <cp:lastPrinted>2020-03-11T20:16:03Z</cp:lastPrinted>
  <dcterms:created xsi:type="dcterms:W3CDTF">2012-07-17T14:00:20Z</dcterms:created>
  <dcterms:modified xsi:type="dcterms:W3CDTF">2022-03-23T12:26:27Z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dfe0-534f-4c95-815c-5b1af86b9823_Enabled">
    <vt:lpwstr>true</vt:lpwstr>
  </property>
  <property fmtid="{D5CDD505-2E9C-101B-9397-08002B2CF9AE}" pid="3" name="MSIP_Label_2f46dfe0-534f-4c95-815c-5b1af86b9823_SetDate">
    <vt:lpwstr>2021-05-10T20:21:30Z</vt:lpwstr>
  </property>
  <property fmtid="{D5CDD505-2E9C-101B-9397-08002B2CF9AE}" pid="4" name="MSIP_Label_2f46dfe0-534f-4c95-815c-5b1af86b9823_Method">
    <vt:lpwstr>Privileged</vt:lpwstr>
  </property>
  <property fmtid="{D5CDD505-2E9C-101B-9397-08002B2CF9AE}" pid="5" name="MSIP_Label_2f46dfe0-534f-4c95-815c-5b1af86b9823_Name">
    <vt:lpwstr>2f46dfe0-534f-4c95-815c-5b1af86b9823</vt:lpwstr>
  </property>
  <property fmtid="{D5CDD505-2E9C-101B-9397-08002B2CF9AE}" pid="6" name="MSIP_Label_2f46dfe0-534f-4c95-815c-5b1af86b9823_SiteId">
    <vt:lpwstr>d5fb7087-3777-42ad-966a-892ef47225d1</vt:lpwstr>
  </property>
  <property fmtid="{D5CDD505-2E9C-101B-9397-08002B2CF9AE}" pid="7" name="MSIP_Label_2f46dfe0-534f-4c95-815c-5b1af86b9823_ActionId">
    <vt:lpwstr>9f78af9e-b1d2-46b2-8171-39653891bb53</vt:lpwstr>
  </property>
  <property fmtid="{D5CDD505-2E9C-101B-9397-08002B2CF9AE}" pid="8" name="MSIP_Label_2f46dfe0-534f-4c95-815c-5b1af86b9823_ContentBits">
    <vt:lpwstr>0</vt:lpwstr>
  </property>
</Properties>
</file>