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2" r:id="rId4"/>
    <p:sldId id="267" r:id="rId5"/>
    <p:sldId id="283" r:id="rId6"/>
    <p:sldId id="281" r:id="rId7"/>
    <p:sldId id="284" r:id="rId8"/>
    <p:sldId id="288" r:id="rId9"/>
    <p:sldId id="290" r:id="rId10"/>
    <p:sldId id="289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9" autoAdjust="0"/>
    <p:restoredTop sz="94648" autoAdjust="0"/>
  </p:normalViewPr>
  <p:slideViewPr>
    <p:cSldViewPr snapToGrid="0">
      <p:cViewPr varScale="1">
        <p:scale>
          <a:sx n="112" d="100"/>
          <a:sy n="112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46846A-E058-4B14-80F0-1BCD67732D8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7371F8-B65A-4761-A9F9-F6D9FB19B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4D4B-9D61-422E-BFD7-68B66B0FA1C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1" y="2889310"/>
            <a:ext cx="3250603" cy="3848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1961" y="232013"/>
            <a:ext cx="5235853" cy="383502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1961" y="4208823"/>
            <a:ext cx="5249803" cy="860425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61961" y="5086925"/>
            <a:ext cx="5249802" cy="634176"/>
          </a:xfrm>
        </p:spPr>
        <p:txBody>
          <a:bodyPr anchor="ctr" anchorCtr="0"/>
          <a:lstStyle>
            <a:lvl1pPr marL="0" indent="0" algn="l">
              <a:buFontTx/>
              <a:buNone/>
              <a:defRPr sz="2000" i="1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61961" y="5721101"/>
            <a:ext cx="5249803" cy="68580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000" i="0" dirty="0"/>
              <a:t>Click to add attorney name</a:t>
            </a:r>
          </a:p>
          <a:p>
            <a:r>
              <a:rPr lang="en-US" sz="2000" i="0" dirty="0"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1722" y="6549822"/>
            <a:ext cx="9155722" cy="332451"/>
            <a:chOff x="-459397" y="3925223"/>
            <a:chExt cx="9155722" cy="332451"/>
          </a:xfrm>
        </p:grpSpPr>
        <p:sp>
          <p:nvSpPr>
            <p:cNvPr id="2" name="Rectangle 1"/>
            <p:cNvSpPr/>
            <p:nvPr userDrawn="1"/>
          </p:nvSpPr>
          <p:spPr>
            <a:xfrm>
              <a:off x="3095625" y="3925223"/>
              <a:ext cx="180975" cy="332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207254" y="3925223"/>
              <a:ext cx="5489071" cy="332451"/>
            </a:xfrm>
            <a:prstGeom prst="rect">
              <a:avLst/>
            </a:prstGeom>
            <a:solidFill>
              <a:srgbClr val="CB333B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-459397" y="3925223"/>
              <a:ext cx="3640694" cy="332451"/>
            </a:xfrm>
            <a:prstGeom prst="rect">
              <a:avLst/>
            </a:prstGeom>
            <a:solidFill>
              <a:srgbClr val="646D7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H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F0A2-719E-42B4-8A45-782AAE624B51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85800" y="1274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4585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336431" y="335866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3200" kern="1200">
                <a:solidFill>
                  <a:srgbClr val="54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82929" y="6579378"/>
            <a:ext cx="1203367" cy="278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2192B1-F167-4913-A85D-F1FAA1D91635}" type="datetimeFigureOut">
              <a:rPr lang="en-US" smtClean="0"/>
              <a:pPr/>
              <a:t>5/21/2024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 bwMode="auto">
          <a:xfrm>
            <a:off x="5604691" y="747234"/>
            <a:ext cx="3011771" cy="50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Atlanta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Chicago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Cincinnati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Cleveland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Columbus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Costa Mesa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Denver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Houston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 Angeles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York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Orlando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Philadelphia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Seattle</a:t>
            </a:r>
          </a:p>
          <a:p>
            <a:pPr defTabSz="914293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Washington, DC</a:t>
            </a:r>
          </a:p>
          <a:p>
            <a:pPr defTabSz="914293"/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293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www.bakerlaw.com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78" y="2870770"/>
            <a:ext cx="3250603" cy="3848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251" y="619459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dirty="0">
                <a:latin typeface="Arial" pitchFamily="34" charset="0"/>
                <a:cs typeface="Arial" pitchFamily="34" charset="0"/>
              </a:rPr>
              <a:t>These materials have been prepared by Baker &amp; Hostetler LLP for informational purposes only and are not legal advice. The information is not intended to create, and receipt of it does not constitute, </a:t>
            </a:r>
            <a:br>
              <a:rPr lang="en-US" sz="600" dirty="0">
                <a:latin typeface="Arial" pitchFamily="34" charset="0"/>
                <a:cs typeface="Arial" pitchFamily="34" charset="0"/>
              </a:rPr>
            </a:br>
            <a:r>
              <a:rPr lang="en-US" sz="600" dirty="0">
                <a:latin typeface="Arial" pitchFamily="34" charset="0"/>
                <a:cs typeface="Arial" pitchFamily="34" charset="0"/>
              </a:rPr>
              <a:t>a lawyer-client relationship. Readers should not act upon this information without seeking professional counsel. You should consult a lawyer for individual advice regarding your own situation.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5" y="6310676"/>
            <a:ext cx="1413009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332-7A5A-4037-9993-64D3C0F101BE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3" y="116991"/>
            <a:ext cx="6900358" cy="116327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B33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4" y="1512278"/>
            <a:ext cx="8229600" cy="4923692"/>
          </a:xfrm>
        </p:spPr>
        <p:txBody>
          <a:bodyPr/>
          <a:lstStyle>
            <a:lvl1pPr marL="457200" indent="-457200">
              <a:defRPr>
                <a:solidFill>
                  <a:srgbClr val="54585A"/>
                </a:solidFill>
              </a:defRPr>
            </a:lvl1pPr>
            <a:lvl2pPr marL="914400" indent="-457200">
              <a:buFont typeface="Arial" pitchFamily="34" charset="0"/>
              <a:buChar char="–"/>
              <a:defRPr>
                <a:solidFill>
                  <a:srgbClr val="54585A"/>
                </a:solidFill>
              </a:defRPr>
            </a:lvl2pPr>
            <a:lvl3pPr marL="1371600" indent="-457200">
              <a:buFont typeface="Wingdings" panose="05000000000000000000" pitchFamily="2" charset="2"/>
              <a:buChar char="§"/>
              <a:defRPr>
                <a:solidFill>
                  <a:srgbClr val="54585A"/>
                </a:solidFill>
              </a:defRPr>
            </a:lvl3pPr>
            <a:lvl4pPr marL="1828800" indent="-457200">
              <a:buFont typeface="Courier New" panose="02070309020205020404" pitchFamily="49" charset="0"/>
              <a:buChar char="o"/>
              <a:defRPr>
                <a:solidFill>
                  <a:srgbClr val="54585A"/>
                </a:solidFill>
              </a:defRPr>
            </a:lvl4pPr>
            <a:lvl5pPr marL="2286000" indent="-457200">
              <a:buFont typeface="Wingdings" panose="05000000000000000000" pitchFamily="2" charset="2"/>
              <a:buChar char="Ø"/>
              <a:defRPr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2C50-5FAB-4E12-A71F-7751BFE4686F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6250" y="1371600"/>
            <a:ext cx="824865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8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2" y="375627"/>
            <a:ext cx="8241476" cy="786423"/>
          </a:xfrm>
        </p:spPr>
        <p:txBody>
          <a:bodyPr anchor="t"/>
          <a:lstStyle>
            <a:lvl1pPr algn="l">
              <a:defRPr sz="4000" b="0" cap="none" baseline="0">
                <a:solidFill>
                  <a:srgbClr val="CB33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138" y="1276350"/>
            <a:ext cx="8241476" cy="516007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4585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D9-A5FC-4B79-82B5-D7D7FA55DCD8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75" y="1219200"/>
            <a:ext cx="824865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3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6699-B7DB-4E07-B31F-5CC0A4685EFF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5" y="311544"/>
            <a:ext cx="6918323" cy="1219782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B33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013" y="1705708"/>
            <a:ext cx="3956310" cy="4753707"/>
          </a:xfrm>
        </p:spPr>
        <p:txBody>
          <a:bodyPr/>
          <a:lstStyle>
            <a:lvl1pPr>
              <a:defRPr sz="2800">
                <a:solidFill>
                  <a:srgbClr val="54585A"/>
                </a:solidFill>
              </a:defRPr>
            </a:lvl1pPr>
            <a:lvl2pPr>
              <a:defRPr sz="2400">
                <a:solidFill>
                  <a:srgbClr val="54585A"/>
                </a:solidFill>
              </a:defRPr>
            </a:lvl2pPr>
            <a:lvl3pPr>
              <a:defRPr sz="2000">
                <a:solidFill>
                  <a:srgbClr val="54585A"/>
                </a:solidFill>
              </a:defRPr>
            </a:lvl3pPr>
            <a:lvl4pPr>
              <a:defRPr sz="1800">
                <a:solidFill>
                  <a:srgbClr val="54585A"/>
                </a:solidFill>
              </a:defRPr>
            </a:lvl4pPr>
            <a:lvl5pPr>
              <a:defRPr sz="1800">
                <a:solidFill>
                  <a:srgbClr val="54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31" y="1729154"/>
            <a:ext cx="4079707" cy="4753707"/>
          </a:xfrm>
        </p:spPr>
        <p:txBody>
          <a:bodyPr/>
          <a:lstStyle>
            <a:lvl1pPr>
              <a:defRPr sz="2800">
                <a:solidFill>
                  <a:srgbClr val="54585A"/>
                </a:solidFill>
              </a:defRPr>
            </a:lvl1pPr>
            <a:lvl2pPr>
              <a:defRPr sz="2400">
                <a:solidFill>
                  <a:srgbClr val="54585A"/>
                </a:solidFill>
              </a:defRPr>
            </a:lvl2pPr>
            <a:lvl3pPr>
              <a:defRPr sz="2000">
                <a:solidFill>
                  <a:srgbClr val="54585A"/>
                </a:solidFill>
              </a:defRPr>
            </a:lvl3pPr>
            <a:lvl4pPr>
              <a:defRPr sz="1800">
                <a:solidFill>
                  <a:srgbClr val="54585A"/>
                </a:solidFill>
              </a:defRPr>
            </a:lvl4pPr>
            <a:lvl5pPr>
              <a:defRPr sz="1800">
                <a:solidFill>
                  <a:srgbClr val="54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4148-450C-42C6-9014-94D334923A0A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47675" y="1628775"/>
            <a:ext cx="824865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81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15" y="311544"/>
            <a:ext cx="6894573" cy="124322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B33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62" y="1722682"/>
            <a:ext cx="404612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545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38" y="2479675"/>
            <a:ext cx="4034250" cy="3951288"/>
          </a:xfrm>
        </p:spPr>
        <p:txBody>
          <a:bodyPr/>
          <a:lstStyle>
            <a:lvl1pPr>
              <a:defRPr sz="2200">
                <a:solidFill>
                  <a:srgbClr val="54585A"/>
                </a:solidFill>
              </a:defRPr>
            </a:lvl1pPr>
            <a:lvl2pPr>
              <a:defRPr sz="2000">
                <a:solidFill>
                  <a:srgbClr val="54585A"/>
                </a:solidFill>
              </a:defRPr>
            </a:lvl2pPr>
            <a:lvl3pPr>
              <a:defRPr sz="1800">
                <a:solidFill>
                  <a:srgbClr val="54585A"/>
                </a:solidFill>
              </a:defRPr>
            </a:lvl3pPr>
            <a:lvl4pPr>
              <a:defRPr sz="1600">
                <a:solidFill>
                  <a:srgbClr val="54585A"/>
                </a:solidFill>
              </a:defRPr>
            </a:lvl4pPr>
            <a:lvl5pPr>
              <a:defRPr sz="1600">
                <a:solidFill>
                  <a:srgbClr val="5458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3302" y="1734405"/>
            <a:ext cx="4083186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rgbClr val="545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85291"/>
            <a:ext cx="4071463" cy="3950677"/>
          </a:xfrm>
        </p:spPr>
        <p:txBody>
          <a:bodyPr/>
          <a:lstStyle>
            <a:lvl1pPr>
              <a:defRPr sz="2200">
                <a:solidFill>
                  <a:srgbClr val="54585A"/>
                </a:solidFill>
              </a:defRPr>
            </a:lvl1pPr>
            <a:lvl2pPr>
              <a:defRPr sz="2000">
                <a:solidFill>
                  <a:srgbClr val="54585A"/>
                </a:solidFill>
              </a:defRPr>
            </a:lvl2pPr>
            <a:lvl3pPr>
              <a:defRPr sz="1800">
                <a:solidFill>
                  <a:srgbClr val="54585A"/>
                </a:solidFill>
              </a:defRPr>
            </a:lvl3pPr>
            <a:lvl4pPr>
              <a:defRPr sz="1600">
                <a:solidFill>
                  <a:srgbClr val="54585A"/>
                </a:solidFill>
              </a:defRPr>
            </a:lvl4pPr>
            <a:lvl5pPr>
              <a:defRPr sz="1600">
                <a:solidFill>
                  <a:srgbClr val="5458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D4A4-3E21-43D1-B046-74669528F47B}" type="datetime1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7675" y="1638300"/>
            <a:ext cx="824865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08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4" y="726548"/>
            <a:ext cx="2959849" cy="793750"/>
          </a:xfrm>
        </p:spPr>
        <p:txBody>
          <a:bodyPr anchor="b"/>
          <a:lstStyle>
            <a:lvl1pPr algn="l">
              <a:defRPr sz="2000" b="0">
                <a:solidFill>
                  <a:srgbClr val="545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1" y="733926"/>
            <a:ext cx="5211287" cy="5760660"/>
          </a:xfrm>
        </p:spPr>
        <p:txBody>
          <a:bodyPr/>
          <a:lstStyle>
            <a:lvl1pPr>
              <a:defRPr sz="3200">
                <a:solidFill>
                  <a:srgbClr val="54585A"/>
                </a:solidFill>
              </a:defRPr>
            </a:lvl1pPr>
            <a:lvl2pPr>
              <a:defRPr sz="2800">
                <a:solidFill>
                  <a:srgbClr val="54585A"/>
                </a:solidFill>
              </a:defRPr>
            </a:lvl2pPr>
            <a:lvl3pPr>
              <a:defRPr sz="2400">
                <a:solidFill>
                  <a:srgbClr val="54585A"/>
                </a:solidFill>
              </a:defRPr>
            </a:lvl3pPr>
            <a:lvl4pPr>
              <a:defRPr sz="2000">
                <a:solidFill>
                  <a:srgbClr val="54585A"/>
                </a:solidFill>
              </a:defRPr>
            </a:lvl4pPr>
            <a:lvl5pPr>
              <a:defRPr sz="2000">
                <a:solidFill>
                  <a:srgbClr val="54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88" y="1576137"/>
            <a:ext cx="2947974" cy="4906726"/>
          </a:xfrm>
        </p:spPr>
        <p:txBody>
          <a:bodyPr/>
          <a:lstStyle>
            <a:lvl1pPr marL="0" indent="0">
              <a:buNone/>
              <a:defRPr sz="1400">
                <a:solidFill>
                  <a:srgbClr val="5458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8E77-1F59-4038-83B9-F346025BDAC1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7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36" y="483341"/>
            <a:ext cx="6906452" cy="678709"/>
          </a:xfrm>
        </p:spPr>
        <p:txBody>
          <a:bodyPr anchor="t" anchorCtr="0">
            <a:normAutofit/>
          </a:bodyPr>
          <a:lstStyle>
            <a:lvl1pPr algn="l">
              <a:defRPr sz="3200" b="0">
                <a:solidFill>
                  <a:srgbClr val="CB33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7149" y="1418491"/>
            <a:ext cx="6449035" cy="42085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492" y="5662246"/>
            <a:ext cx="6459416" cy="873370"/>
          </a:xfrm>
        </p:spPr>
        <p:txBody>
          <a:bodyPr/>
          <a:lstStyle>
            <a:lvl1pPr marL="0" indent="0">
              <a:buNone/>
              <a:defRPr sz="1400">
                <a:solidFill>
                  <a:srgbClr val="5458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CC9B-4E74-4F36-97DC-AC7C73A7602F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47675" y="1285875"/>
            <a:ext cx="824865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0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5" y="311544"/>
            <a:ext cx="6900353" cy="131417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B33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946-CEAC-4D4C-B3FA-5F9633859B19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0"/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6250" y="1685925"/>
            <a:ext cx="824865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" y="6561984"/>
            <a:ext cx="9143995" cy="296016"/>
            <a:chOff x="4" y="6561984"/>
            <a:chExt cx="9143995" cy="296016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771650" y="6561984"/>
              <a:ext cx="7372349" cy="296016"/>
            </a:xfrm>
            <a:prstGeom prst="rect">
              <a:avLst/>
            </a:prstGeom>
            <a:solidFill>
              <a:srgbClr val="CB333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" y="6561984"/>
              <a:ext cx="1730030" cy="296016"/>
            </a:xfrm>
            <a:prstGeom prst="rect">
              <a:avLst/>
            </a:prstGeom>
            <a:solidFill>
              <a:srgbClr val="646D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888" y="116990"/>
            <a:ext cx="8217726" cy="133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888" y="1518138"/>
            <a:ext cx="8217726" cy="491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929" y="6579378"/>
            <a:ext cx="1203367" cy="278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E4B4AC-D0FB-4BF9-8059-0FA1F2BE0F5A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562879"/>
            <a:ext cx="2895600" cy="295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2879"/>
            <a:ext cx="2133600" cy="294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B43F881-570F-489F-9A7E-703F94E86EA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" y="0"/>
            <a:ext cx="9143995" cy="383549"/>
            <a:chOff x="3" y="805174"/>
            <a:chExt cx="9143995" cy="383549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" y="805174"/>
              <a:ext cx="7369585" cy="96144"/>
            </a:xfrm>
            <a:prstGeom prst="rect">
              <a:avLst/>
            </a:prstGeom>
            <a:solidFill>
              <a:srgbClr val="CB333B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396781" y="805174"/>
              <a:ext cx="1747217" cy="96144"/>
            </a:xfrm>
            <a:prstGeom prst="rect">
              <a:avLst/>
            </a:prstGeom>
            <a:solidFill>
              <a:srgbClr val="646D7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911" y="1015515"/>
              <a:ext cx="1461477" cy="173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9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B333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rgbClr val="54585A"/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rgbClr val="54585A"/>
          </a:solidFill>
          <a:latin typeface="Arial" pitchFamily="34" charset="0"/>
          <a:ea typeface="+mn-ea"/>
          <a:cs typeface="Arial" pitchFamily="34" charset="0"/>
        </a:defRPr>
      </a:lvl2pPr>
      <a:lvl3pPr marL="1371600" indent="-457200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rgbClr val="54585A"/>
          </a:solidFill>
          <a:latin typeface="Arial" pitchFamily="34" charset="0"/>
          <a:ea typeface="+mn-ea"/>
          <a:cs typeface="Arial" pitchFamily="34" charset="0"/>
        </a:defRPr>
      </a:lvl3pPr>
      <a:lvl4pPr marL="1828800" indent="-457200" algn="l" defTabSz="914400" rtl="0" eaLnBrk="1" latinLnBrk="0" hangingPunct="1">
        <a:spcBef>
          <a:spcPct val="20000"/>
        </a:spcBef>
        <a:buClr>
          <a:schemeClr val="tx1"/>
        </a:buClr>
        <a:buFont typeface="Courier New" panose="02070309020205020404" pitchFamily="49" charset="0"/>
        <a:buChar char="o"/>
        <a:defRPr sz="2000" kern="1200">
          <a:solidFill>
            <a:srgbClr val="54585A"/>
          </a:solidFill>
          <a:latin typeface="Arial" pitchFamily="34" charset="0"/>
          <a:ea typeface="+mn-ea"/>
          <a:cs typeface="Arial" pitchFamily="34" charset="0"/>
        </a:defRPr>
      </a:lvl4pPr>
      <a:lvl5pPr marL="2286000" indent="-457200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rgbClr val="54585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1897A-11CF-77D7-2A6C-3530A0FC5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Michigan Independent Citizens Redistricting Commission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3977CA4-BED7-DDBF-1D77-E9A6A7CC6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Redistricting &amp; Voting Rights Act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08B24-4026-2E65-39F4-9008433D2D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Braden – May 21, 2024</a:t>
            </a:r>
          </a:p>
        </p:txBody>
      </p:sp>
    </p:spTree>
    <p:extLst>
      <p:ext uri="{BB962C8B-B14F-4D97-AF65-F5344CB8AC3E}">
        <p14:creationId xmlns:p14="http://schemas.microsoft.com/office/powerpoint/2010/main" val="203657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B236-97AC-CE5F-6F4A-09AAEF8C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052024_sd_col_v4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258986D-CA90-7003-27FC-AFFEC5B3A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637843"/>
              </p:ext>
            </p:extLst>
          </p:nvPr>
        </p:nvGraphicFramePr>
        <p:xfrm>
          <a:off x="469233" y="1725769"/>
          <a:ext cx="8236884" cy="4462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11">
                  <a:extLst>
                    <a:ext uri="{9D8B030D-6E8A-4147-A177-3AD203B41FA5}">
                      <a16:colId xmlns:a16="http://schemas.microsoft.com/office/drawing/2014/main" val="1943319798"/>
                    </a:ext>
                  </a:extLst>
                </a:gridCol>
                <a:gridCol w="2217623">
                  <a:extLst>
                    <a:ext uri="{9D8B030D-6E8A-4147-A177-3AD203B41FA5}">
                      <a16:colId xmlns:a16="http://schemas.microsoft.com/office/drawing/2014/main" val="3600522729"/>
                    </a:ext>
                  </a:extLst>
                </a:gridCol>
                <a:gridCol w="777608">
                  <a:extLst>
                    <a:ext uri="{9D8B030D-6E8A-4147-A177-3AD203B41FA5}">
                      <a16:colId xmlns:a16="http://schemas.microsoft.com/office/drawing/2014/main" val="3293913975"/>
                    </a:ext>
                  </a:extLst>
                </a:gridCol>
                <a:gridCol w="777608">
                  <a:extLst>
                    <a:ext uri="{9D8B030D-6E8A-4147-A177-3AD203B41FA5}">
                      <a16:colId xmlns:a16="http://schemas.microsoft.com/office/drawing/2014/main" val="501862660"/>
                    </a:ext>
                  </a:extLst>
                </a:gridCol>
                <a:gridCol w="777608">
                  <a:extLst>
                    <a:ext uri="{9D8B030D-6E8A-4147-A177-3AD203B41FA5}">
                      <a16:colId xmlns:a16="http://schemas.microsoft.com/office/drawing/2014/main" val="3293939662"/>
                    </a:ext>
                  </a:extLst>
                </a:gridCol>
                <a:gridCol w="2534426">
                  <a:extLst>
                    <a:ext uri="{9D8B030D-6E8A-4147-A177-3AD203B41FA5}">
                      <a16:colId xmlns:a16="http://schemas.microsoft.com/office/drawing/2014/main" val="337696204"/>
                    </a:ext>
                  </a:extLst>
                </a:gridCol>
              </a:tblGrid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Primary Turnout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Estimated Current Voters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Dem. Primary Pool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0451258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District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Black &gt; White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Black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White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Other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Black &gt; White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5410812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81.4%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10.5%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7420592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52.9%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40.8%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6.3%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5485079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53.6%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26.6%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19.8%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1144039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40.6%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50.2%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435079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19.8%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66.6%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13.6%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910706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17.1%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71.8%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11.1%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1911137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12.7%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78.2%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5670707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85.0%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8394050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83.2%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278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3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8CDA-0D0A-617B-7CB8-A2952016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5" y="311544"/>
            <a:ext cx="8250871" cy="131417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0134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2FA7-44AE-0BB9-398E-8005D51B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VRA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49299-B32E-FFB0-CC9E-2324125AD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Topics </a:t>
            </a:r>
            <a:r>
              <a:rPr lang="en-US" sz="2400" dirty="0">
                <a:solidFill>
                  <a:schemeClr val="tx1"/>
                </a:solidFill>
              </a:rPr>
              <a:t>for this presentation: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General Elections &amp; Potential Senate Districts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Primary Elections &amp; Potential Senate Districts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Analysis of 5/20 Plans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6595-E5CC-CDA8-B4C3-BFB06343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Senate District Performance –General Elections</a:t>
            </a:r>
          </a:p>
        </p:txBody>
      </p:sp>
      <p:pic>
        <p:nvPicPr>
          <p:cNvPr id="6" name="Content Placeholder 5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72C4B75-6469-D722-A3F5-DD3F9B1CD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7" y="1431235"/>
            <a:ext cx="6248401" cy="5115339"/>
          </a:xfrm>
        </p:spPr>
      </p:pic>
    </p:spTree>
    <p:extLst>
      <p:ext uri="{BB962C8B-B14F-4D97-AF65-F5344CB8AC3E}">
        <p14:creationId xmlns:p14="http://schemas.microsoft.com/office/powerpoint/2010/main" val="272573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6595-E5CC-CDA8-B4C3-BFB06343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Senate District Performance –Primary Elections</a:t>
            </a:r>
          </a:p>
        </p:txBody>
      </p:sp>
      <p:pic>
        <p:nvPicPr>
          <p:cNvPr id="6" name="Content Placeholder 5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38800415-B0DE-7346-A763-FDE652489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1417984"/>
            <a:ext cx="6308034" cy="5121964"/>
          </a:xfrm>
        </p:spPr>
      </p:pic>
    </p:spTree>
    <p:extLst>
      <p:ext uri="{BB962C8B-B14F-4D97-AF65-F5344CB8AC3E}">
        <p14:creationId xmlns:p14="http://schemas.microsoft.com/office/powerpoint/2010/main" val="369259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6595-E5CC-CDA8-B4C3-BFB06343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Senate Performance (Primary and General)</a:t>
            </a:r>
          </a:p>
        </p:txBody>
      </p:sp>
      <p:pic>
        <p:nvPicPr>
          <p:cNvPr id="5" name="Content Placeholder 4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0A005FB-4DA3-64C4-FB11-FDB247995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5" y="1512888"/>
            <a:ext cx="7384255" cy="4922837"/>
          </a:xfrm>
        </p:spPr>
      </p:pic>
    </p:spTree>
    <p:extLst>
      <p:ext uri="{BB962C8B-B14F-4D97-AF65-F5344CB8AC3E}">
        <p14:creationId xmlns:p14="http://schemas.microsoft.com/office/powerpoint/2010/main" val="380178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6595-E5CC-CDA8-B4C3-BFB06343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BVAP Distribution Across Plans</a:t>
            </a:r>
          </a:p>
        </p:txBody>
      </p:sp>
      <p:pic>
        <p:nvPicPr>
          <p:cNvPr id="5" name="Content Placeholder 4" descr="A chart of different colored dots&#10;&#10;Description automatically generated">
            <a:extLst>
              <a:ext uri="{FF2B5EF4-FFF2-40B4-BE49-F238E27FC236}">
                <a16:creationId xmlns:a16="http://schemas.microsoft.com/office/drawing/2014/main" id="{5E25D0F2-C428-8FCD-AC59-DB2458458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6672"/>
            <a:ext cx="7360636" cy="5026360"/>
          </a:xfrm>
        </p:spPr>
      </p:pic>
    </p:spTree>
    <p:extLst>
      <p:ext uri="{BB962C8B-B14F-4D97-AF65-F5344CB8AC3E}">
        <p14:creationId xmlns:p14="http://schemas.microsoft.com/office/powerpoint/2010/main" val="82690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260A-B3A4-5951-4F54-30399897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5/20 Plans</a:t>
            </a:r>
          </a:p>
        </p:txBody>
      </p:sp>
    </p:spTree>
    <p:extLst>
      <p:ext uri="{BB962C8B-B14F-4D97-AF65-F5344CB8AC3E}">
        <p14:creationId xmlns:p14="http://schemas.microsoft.com/office/powerpoint/2010/main" val="282029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B236-97AC-CE5F-6F4A-09AAEF8C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052024 SD RAS V1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A6C591-822F-3D79-C944-9DFE61CD9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074589"/>
              </p:ext>
            </p:extLst>
          </p:nvPr>
        </p:nvGraphicFramePr>
        <p:xfrm>
          <a:off x="469233" y="1738648"/>
          <a:ext cx="8198250" cy="4488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607">
                  <a:extLst>
                    <a:ext uri="{9D8B030D-6E8A-4147-A177-3AD203B41FA5}">
                      <a16:colId xmlns:a16="http://schemas.microsoft.com/office/drawing/2014/main" val="2889810076"/>
                    </a:ext>
                  </a:extLst>
                </a:gridCol>
                <a:gridCol w="2207221">
                  <a:extLst>
                    <a:ext uri="{9D8B030D-6E8A-4147-A177-3AD203B41FA5}">
                      <a16:colId xmlns:a16="http://schemas.microsoft.com/office/drawing/2014/main" val="3125073463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val="4027156935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val="3126500749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val="962030945"/>
                    </a:ext>
                  </a:extLst>
                </a:gridCol>
                <a:gridCol w="2522539">
                  <a:extLst>
                    <a:ext uri="{9D8B030D-6E8A-4147-A177-3AD203B41FA5}">
                      <a16:colId xmlns:a16="http://schemas.microsoft.com/office/drawing/2014/main" val="4046670416"/>
                    </a:ext>
                  </a:extLst>
                </a:gridCol>
              </a:tblGrid>
              <a:tr h="661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Primary Turnout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Estimated Current Voters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Dem. Primary Pool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6310817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District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Black &gt; White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Black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White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Other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Black &gt; White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0385329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81.7%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13.6%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4.7%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788483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74.0%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18.4%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0635609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54.7%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25.8%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19.5%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7145681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15.9%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75.2%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8.9%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1896535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11.4%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79.5%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9273629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9.5%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85.0%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5.5%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3744130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6.3%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82.2%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11.4%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0054137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5.0%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77.0%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17.9%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642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21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B236-97AC-CE5F-6F4A-09AAEF8C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052024_sd_col_v2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4B64D0D-7371-B2F9-7FF0-F6EB6F386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289727"/>
              </p:ext>
            </p:extLst>
          </p:nvPr>
        </p:nvGraphicFramePr>
        <p:xfrm>
          <a:off x="469233" y="1745087"/>
          <a:ext cx="8243325" cy="4449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912">
                  <a:extLst>
                    <a:ext uri="{9D8B030D-6E8A-4147-A177-3AD203B41FA5}">
                      <a16:colId xmlns:a16="http://schemas.microsoft.com/office/drawing/2014/main" val="3456672273"/>
                    </a:ext>
                  </a:extLst>
                </a:gridCol>
                <a:gridCol w="2219357">
                  <a:extLst>
                    <a:ext uri="{9D8B030D-6E8A-4147-A177-3AD203B41FA5}">
                      <a16:colId xmlns:a16="http://schemas.microsoft.com/office/drawing/2014/main" val="1990555195"/>
                    </a:ext>
                  </a:extLst>
                </a:gridCol>
                <a:gridCol w="778216">
                  <a:extLst>
                    <a:ext uri="{9D8B030D-6E8A-4147-A177-3AD203B41FA5}">
                      <a16:colId xmlns:a16="http://schemas.microsoft.com/office/drawing/2014/main" val="2806638044"/>
                    </a:ext>
                  </a:extLst>
                </a:gridCol>
                <a:gridCol w="778216">
                  <a:extLst>
                    <a:ext uri="{9D8B030D-6E8A-4147-A177-3AD203B41FA5}">
                      <a16:colId xmlns:a16="http://schemas.microsoft.com/office/drawing/2014/main" val="3423365756"/>
                    </a:ext>
                  </a:extLst>
                </a:gridCol>
                <a:gridCol w="778216">
                  <a:extLst>
                    <a:ext uri="{9D8B030D-6E8A-4147-A177-3AD203B41FA5}">
                      <a16:colId xmlns:a16="http://schemas.microsoft.com/office/drawing/2014/main" val="2644370454"/>
                    </a:ext>
                  </a:extLst>
                </a:gridCol>
                <a:gridCol w="2536408">
                  <a:extLst>
                    <a:ext uri="{9D8B030D-6E8A-4147-A177-3AD203B41FA5}">
                      <a16:colId xmlns:a16="http://schemas.microsoft.com/office/drawing/2014/main" val="3534014329"/>
                    </a:ext>
                  </a:extLst>
                </a:gridCol>
              </a:tblGrid>
              <a:tr h="59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Primary Turnout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Estimated Current Voters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Dem. Primary Pool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0581825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District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Black &gt; White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Black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White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Other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Black &gt; White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9724160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81.3%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10.7%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8.0%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1890836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52.9%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40.8%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6.3%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2771045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54.9%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25.7%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19.4%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0677515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40.6%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50.2%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4714406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19.8%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66.6%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13.6%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857855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17.1%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71.8%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11.1%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4410705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12.7%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78.2%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9.1%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5454151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10.4%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84.4%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8356316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7.6%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83.2%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9.2%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0024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78649"/>
      </p:ext>
    </p:extLst>
  </p:cSld>
  <p:clrMapOvr>
    <a:masterClrMapping/>
  </p:clrMapOvr>
</p:sld>
</file>

<file path=ppt/theme/theme1.xml><?xml version="1.0" encoding="utf-8"?>
<a:theme xmlns:a="http://schemas.openxmlformats.org/drawingml/2006/main" name="BH Mas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1275</TotalTime>
  <Words>385</Words>
  <Application>Microsoft Office PowerPoint</Application>
  <PresentationFormat>On-screen Show (4:3)</PresentationFormat>
  <Paragraphs>205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BH Master Theme</vt:lpstr>
      <vt:lpstr>Michigan Independent Citizens Redistricting Commission</vt:lpstr>
      <vt:lpstr>Overview – VRA Analysis</vt:lpstr>
      <vt:lpstr>Senate District Performance –General Elections</vt:lpstr>
      <vt:lpstr>Senate District Performance –Primary Elections</vt:lpstr>
      <vt:lpstr>Combined Senate Performance (Primary and General)</vt:lpstr>
      <vt:lpstr>BVAP Distribution Across Plans</vt:lpstr>
      <vt:lpstr>Analysis of 5/20 Plans</vt:lpstr>
      <vt:lpstr>052024 SD RAS V1</vt:lpstr>
      <vt:lpstr>052024_sd_col_v2</vt:lpstr>
      <vt:lpstr>052024_sd_col_v4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Independent Citizens Redistricting Commission</dc:title>
  <dc:creator>Thompson, Taylor</dc:creator>
  <cp:lastModifiedBy>Thompson, Taylor</cp:lastModifiedBy>
  <cp:revision>33</cp:revision>
  <cp:lastPrinted>2024-01-26T21:29:14Z</cp:lastPrinted>
  <dcterms:created xsi:type="dcterms:W3CDTF">2024-01-25T15:34:01Z</dcterms:created>
  <dcterms:modified xsi:type="dcterms:W3CDTF">2024-05-21T14:24:42Z</dcterms:modified>
</cp:coreProperties>
</file>