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3"/>
  </p:notesMasterIdLst>
  <p:sldIdLst>
    <p:sldId id="256" r:id="rId2"/>
    <p:sldId id="257" r:id="rId3"/>
    <p:sldId id="282" r:id="rId4"/>
    <p:sldId id="267" r:id="rId5"/>
    <p:sldId id="283" r:id="rId6"/>
    <p:sldId id="281" r:id="rId7"/>
    <p:sldId id="284" r:id="rId8"/>
    <p:sldId id="288" r:id="rId9"/>
    <p:sldId id="290" r:id="rId10"/>
    <p:sldId id="289" r:id="rId11"/>
    <p:sldId id="263" r:id="rId12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889" autoAdjust="0"/>
    <p:restoredTop sz="94648" autoAdjust="0"/>
  </p:normalViewPr>
  <p:slideViewPr>
    <p:cSldViewPr snapToGrid="0">
      <p:cViewPr varScale="1">
        <p:scale>
          <a:sx n="112" d="100"/>
          <a:sy n="112" d="100"/>
        </p:scale>
        <p:origin x="28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BE46846A-E058-4B14-80F0-1BCD67732D8A}" type="datetimeFigureOut">
              <a:rPr lang="en-US" smtClean="0"/>
              <a:t>5/21/2024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217371F8-B65A-4761-A9F9-F6D9FB19BC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54276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334D4B-9D61-422E-BFD7-68B66B0FA1C5}" type="datetime1">
              <a:rPr lang="en-US" smtClean="0"/>
              <a:t>5/21/2024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091" y="2889310"/>
            <a:ext cx="3250603" cy="384837"/>
          </a:xfrm>
          <a:prstGeom prst="rect">
            <a:avLst/>
          </a:prstGeom>
        </p:spPr>
      </p:pic>
      <p:sp>
        <p:nvSpPr>
          <p:cNvPr id="8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3661961" y="232013"/>
            <a:ext cx="5235853" cy="383502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0" name="Rectangle 4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3661961" y="4208823"/>
            <a:ext cx="5249803" cy="860425"/>
          </a:xfrm>
        </p:spPr>
        <p:txBody>
          <a:bodyPr>
            <a:normAutofit/>
          </a:bodyPr>
          <a:lstStyle>
            <a:lvl1pPr algn="l">
              <a:defRPr sz="28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Click to edit </a:t>
            </a:r>
            <a:br>
              <a:rPr lang="en-US" noProof="0" dirty="0"/>
            </a:br>
            <a:r>
              <a:rPr lang="en-US" noProof="0" dirty="0"/>
              <a:t>Master title style</a:t>
            </a:r>
          </a:p>
        </p:txBody>
      </p:sp>
      <p:sp>
        <p:nvSpPr>
          <p:cNvPr id="11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3661961" y="5086925"/>
            <a:ext cx="5249802" cy="634176"/>
          </a:xfrm>
        </p:spPr>
        <p:txBody>
          <a:bodyPr anchor="ctr" anchorCtr="0"/>
          <a:lstStyle>
            <a:lvl1pPr marL="0" indent="0" algn="l">
              <a:buFontTx/>
              <a:buNone/>
              <a:defRPr sz="2000" i="1"/>
            </a:lvl1pPr>
          </a:lstStyle>
          <a:p>
            <a:pPr lvl="0"/>
            <a:r>
              <a:rPr lang="en-US" noProof="0"/>
              <a:t>Click to edit Master subtitle style</a:t>
            </a:r>
            <a:endParaRPr lang="en-US" noProof="0" dirty="0"/>
          </a:p>
        </p:txBody>
      </p:sp>
      <p:sp>
        <p:nvSpPr>
          <p:cNvPr id="12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3661961" y="5721101"/>
            <a:ext cx="5249803" cy="685800"/>
          </a:xfrm>
        </p:spPr>
        <p:txBody>
          <a:bodyPr/>
          <a:lstStyle>
            <a:lvl1pPr marL="0" indent="0">
              <a:buNone/>
              <a:defRPr sz="1400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z="2000" i="0" dirty="0"/>
              <a:t>Click to add attorney name</a:t>
            </a:r>
          </a:p>
          <a:p>
            <a:r>
              <a:rPr lang="en-US" sz="2000" i="0" dirty="0"/>
              <a:t>Click to add date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-11722" y="6549822"/>
            <a:ext cx="9155722" cy="332451"/>
            <a:chOff x="-459397" y="3925223"/>
            <a:chExt cx="9155722" cy="332451"/>
          </a:xfrm>
        </p:grpSpPr>
        <p:sp>
          <p:nvSpPr>
            <p:cNvPr id="2" name="Rectangle 1"/>
            <p:cNvSpPr/>
            <p:nvPr userDrawn="1"/>
          </p:nvSpPr>
          <p:spPr>
            <a:xfrm>
              <a:off x="3095625" y="3925223"/>
              <a:ext cx="180975" cy="33245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10"/>
            <p:cNvSpPr>
              <a:spLocks noChangeArrowheads="1"/>
            </p:cNvSpPr>
            <p:nvPr/>
          </p:nvSpPr>
          <p:spPr bwMode="auto">
            <a:xfrm>
              <a:off x="3207254" y="3925223"/>
              <a:ext cx="5489071" cy="332451"/>
            </a:xfrm>
            <a:prstGeom prst="rect">
              <a:avLst/>
            </a:prstGeom>
            <a:solidFill>
              <a:srgbClr val="CB333B"/>
            </a:solidFill>
            <a:ln>
              <a:noFill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4" name="Rectangle 10"/>
            <p:cNvSpPr>
              <a:spLocks noChangeArrowheads="1"/>
            </p:cNvSpPr>
            <p:nvPr/>
          </p:nvSpPr>
          <p:spPr bwMode="auto">
            <a:xfrm>
              <a:off x="-459397" y="3925223"/>
              <a:ext cx="3640694" cy="332451"/>
            </a:xfrm>
            <a:prstGeom prst="rect">
              <a:avLst/>
            </a:prstGeom>
            <a:solidFill>
              <a:srgbClr val="646D76"/>
            </a:solidFill>
            <a:ln>
              <a:noFill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213696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9233" y="116991"/>
            <a:ext cx="6900358" cy="1163271"/>
          </a:xfrm>
        </p:spPr>
        <p:txBody>
          <a:bodyPr>
            <a:normAutofit/>
          </a:bodyPr>
          <a:lstStyle>
            <a:lvl1pPr>
              <a:defRPr sz="4000">
                <a:solidFill>
                  <a:srgbClr val="CB333B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5014" y="1512278"/>
            <a:ext cx="8229600" cy="4923692"/>
          </a:xfrm>
        </p:spPr>
        <p:txBody>
          <a:bodyPr/>
          <a:lstStyle>
            <a:lvl1pPr marL="457200" indent="-457200">
              <a:defRPr>
                <a:solidFill>
                  <a:srgbClr val="54585A"/>
                </a:solidFill>
              </a:defRPr>
            </a:lvl1pPr>
            <a:lvl2pPr marL="914400" indent="-457200">
              <a:buFont typeface="Arial" pitchFamily="34" charset="0"/>
              <a:buChar char="–"/>
              <a:defRPr>
                <a:solidFill>
                  <a:srgbClr val="54585A"/>
                </a:solidFill>
              </a:defRPr>
            </a:lvl2pPr>
            <a:lvl3pPr marL="1371600" indent="-457200">
              <a:buFont typeface="Wingdings" panose="05000000000000000000" pitchFamily="2" charset="2"/>
              <a:buChar char="§"/>
              <a:defRPr>
                <a:solidFill>
                  <a:srgbClr val="54585A"/>
                </a:solidFill>
              </a:defRPr>
            </a:lvl3pPr>
            <a:lvl4pPr marL="1828800" indent="-457200">
              <a:buFont typeface="Courier New" panose="02070309020205020404" pitchFamily="49" charset="0"/>
              <a:buChar char="o"/>
              <a:defRPr>
                <a:solidFill>
                  <a:srgbClr val="54585A"/>
                </a:solidFill>
              </a:defRPr>
            </a:lvl4pPr>
            <a:lvl5pPr marL="2286000" indent="-457200">
              <a:buFont typeface="Wingdings" panose="05000000000000000000" pitchFamily="2" charset="2"/>
              <a:buChar char="Ø"/>
              <a:defRPr>
                <a:solidFill>
                  <a:srgbClr val="54585A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BD2C50-5FAB-4E12-A71F-7751BFE4686F}" type="datetime1">
              <a:rPr lang="en-US" smtClean="0"/>
              <a:t>5/21/2024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800" b="0"/>
            </a:lvl1pPr>
          </a:lstStyle>
          <a:p>
            <a:fld id="{4B43F881-570F-489F-9A7E-703F94E86EAC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476250" y="1371600"/>
            <a:ext cx="8248650" cy="0"/>
          </a:xfrm>
          <a:prstGeom prst="line">
            <a:avLst/>
          </a:prstGeom>
          <a:ln>
            <a:solidFill>
              <a:srgbClr val="54585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672875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1262" y="375627"/>
            <a:ext cx="8241476" cy="786423"/>
          </a:xfrm>
        </p:spPr>
        <p:txBody>
          <a:bodyPr anchor="t"/>
          <a:lstStyle>
            <a:lvl1pPr algn="l">
              <a:defRPr sz="4000" b="0" cap="none" baseline="0">
                <a:solidFill>
                  <a:srgbClr val="CB333B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3138" y="1276350"/>
            <a:ext cx="8241476" cy="5160076"/>
          </a:xfrm>
        </p:spPr>
        <p:txBody>
          <a:bodyPr anchor="t" anchorCtr="0"/>
          <a:lstStyle>
            <a:lvl1pPr marL="0" indent="0">
              <a:buNone/>
              <a:defRPr sz="2000">
                <a:solidFill>
                  <a:srgbClr val="54585A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7B60D9-A5FC-4B79-82B5-D7D7FA55DCD8}" type="datetime1">
              <a:rPr lang="en-US" smtClean="0"/>
              <a:t>5/21/2024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800" b="0"/>
            </a:lvl1pPr>
          </a:lstStyle>
          <a:p>
            <a:fld id="{4B43F881-570F-489F-9A7E-703F94E86EAC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447675" y="1219200"/>
            <a:ext cx="8248650" cy="0"/>
          </a:xfrm>
          <a:prstGeom prst="line">
            <a:avLst/>
          </a:prstGeom>
          <a:ln>
            <a:solidFill>
              <a:srgbClr val="54585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071392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66699-B7DB-4E07-B31F-5CC0A4685EFF}" type="datetime1">
              <a:rPr lang="en-US" smtClean="0"/>
              <a:t>5/21/2024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800" b="0"/>
            </a:lvl1pPr>
          </a:lstStyle>
          <a:p>
            <a:fld id="{4B43F881-570F-489F-9A7E-703F94E86E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66445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1265" y="311544"/>
            <a:ext cx="6918323" cy="1219782"/>
          </a:xfrm>
        </p:spPr>
        <p:txBody>
          <a:bodyPr>
            <a:normAutofit/>
          </a:bodyPr>
          <a:lstStyle>
            <a:lvl1pPr>
              <a:defRPr sz="4000">
                <a:solidFill>
                  <a:srgbClr val="CB333B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5013" y="1705708"/>
            <a:ext cx="3956310" cy="4753707"/>
          </a:xfrm>
        </p:spPr>
        <p:txBody>
          <a:bodyPr/>
          <a:lstStyle>
            <a:lvl1pPr>
              <a:defRPr sz="2800">
                <a:solidFill>
                  <a:srgbClr val="54585A"/>
                </a:solidFill>
              </a:defRPr>
            </a:lvl1pPr>
            <a:lvl2pPr>
              <a:defRPr sz="2400">
                <a:solidFill>
                  <a:srgbClr val="54585A"/>
                </a:solidFill>
              </a:defRPr>
            </a:lvl2pPr>
            <a:lvl3pPr>
              <a:defRPr sz="2000">
                <a:solidFill>
                  <a:srgbClr val="54585A"/>
                </a:solidFill>
              </a:defRPr>
            </a:lvl3pPr>
            <a:lvl4pPr>
              <a:defRPr sz="1800">
                <a:solidFill>
                  <a:srgbClr val="54585A"/>
                </a:solidFill>
              </a:defRPr>
            </a:lvl4pPr>
            <a:lvl5pPr>
              <a:defRPr sz="1800">
                <a:solidFill>
                  <a:srgbClr val="54585A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3031" y="1729154"/>
            <a:ext cx="4079707" cy="4753707"/>
          </a:xfrm>
        </p:spPr>
        <p:txBody>
          <a:bodyPr/>
          <a:lstStyle>
            <a:lvl1pPr>
              <a:defRPr sz="2800">
                <a:solidFill>
                  <a:srgbClr val="54585A"/>
                </a:solidFill>
              </a:defRPr>
            </a:lvl1pPr>
            <a:lvl2pPr>
              <a:defRPr sz="2400">
                <a:solidFill>
                  <a:srgbClr val="54585A"/>
                </a:solidFill>
              </a:defRPr>
            </a:lvl2pPr>
            <a:lvl3pPr>
              <a:defRPr sz="2000">
                <a:solidFill>
                  <a:srgbClr val="54585A"/>
                </a:solidFill>
              </a:defRPr>
            </a:lvl3pPr>
            <a:lvl4pPr>
              <a:defRPr sz="1800">
                <a:solidFill>
                  <a:srgbClr val="54585A"/>
                </a:solidFill>
              </a:defRPr>
            </a:lvl4pPr>
            <a:lvl5pPr>
              <a:defRPr sz="1800">
                <a:solidFill>
                  <a:srgbClr val="54585A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44148-450C-42C6-9014-94D334923A0A}" type="datetime1">
              <a:rPr lang="en-US" smtClean="0"/>
              <a:t>5/21/2024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800" b="0"/>
            </a:lvl1pPr>
          </a:lstStyle>
          <a:p>
            <a:fld id="{4B43F881-570F-489F-9A7E-703F94E86EAC}" type="slidenum">
              <a:rPr lang="en-US" smtClean="0"/>
              <a:t>‹#›</a:t>
            </a:fld>
            <a:endParaRPr lang="en-US"/>
          </a:p>
        </p:txBody>
      </p:sp>
      <p:cxnSp>
        <p:nvCxnSpPr>
          <p:cNvPr id="19" name="Straight Connector 18"/>
          <p:cNvCxnSpPr/>
          <p:nvPr/>
        </p:nvCxnSpPr>
        <p:spPr>
          <a:xfrm>
            <a:off x="447675" y="1628775"/>
            <a:ext cx="8248650" cy="0"/>
          </a:xfrm>
          <a:prstGeom prst="line">
            <a:avLst/>
          </a:prstGeom>
          <a:ln>
            <a:solidFill>
              <a:srgbClr val="54585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228132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5015" y="311544"/>
            <a:ext cx="6894573" cy="1243228"/>
          </a:xfrm>
        </p:spPr>
        <p:txBody>
          <a:bodyPr>
            <a:normAutofit/>
          </a:bodyPr>
          <a:lstStyle>
            <a:lvl1pPr>
              <a:defRPr sz="4000">
                <a:solidFill>
                  <a:srgbClr val="CB333B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1262" y="1722682"/>
            <a:ext cx="4046126" cy="639762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rgbClr val="54585A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3138" y="2479675"/>
            <a:ext cx="4034250" cy="3951288"/>
          </a:xfrm>
        </p:spPr>
        <p:txBody>
          <a:bodyPr/>
          <a:lstStyle>
            <a:lvl1pPr>
              <a:defRPr sz="2200">
                <a:solidFill>
                  <a:srgbClr val="54585A"/>
                </a:solidFill>
              </a:defRPr>
            </a:lvl1pPr>
            <a:lvl2pPr>
              <a:defRPr sz="2000">
                <a:solidFill>
                  <a:srgbClr val="54585A"/>
                </a:solidFill>
              </a:defRPr>
            </a:lvl2pPr>
            <a:lvl3pPr>
              <a:defRPr sz="1800">
                <a:solidFill>
                  <a:srgbClr val="54585A"/>
                </a:solidFill>
              </a:defRPr>
            </a:lvl3pPr>
            <a:lvl4pPr>
              <a:defRPr sz="1600">
                <a:solidFill>
                  <a:srgbClr val="54585A"/>
                </a:solidFill>
              </a:defRPr>
            </a:lvl4pPr>
            <a:lvl5pPr>
              <a:defRPr sz="1600">
                <a:solidFill>
                  <a:srgbClr val="54585A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33302" y="1734405"/>
            <a:ext cx="4083186" cy="639762"/>
          </a:xfrm>
        </p:spPr>
        <p:txBody>
          <a:bodyPr anchor="b"/>
          <a:lstStyle>
            <a:lvl1pPr marL="0" indent="0">
              <a:buNone/>
              <a:defRPr sz="2200" b="0">
                <a:solidFill>
                  <a:srgbClr val="54585A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85291"/>
            <a:ext cx="4071463" cy="3950677"/>
          </a:xfrm>
        </p:spPr>
        <p:txBody>
          <a:bodyPr/>
          <a:lstStyle>
            <a:lvl1pPr>
              <a:defRPr sz="2200">
                <a:solidFill>
                  <a:srgbClr val="54585A"/>
                </a:solidFill>
              </a:defRPr>
            </a:lvl1pPr>
            <a:lvl2pPr>
              <a:defRPr sz="2000">
                <a:solidFill>
                  <a:srgbClr val="54585A"/>
                </a:solidFill>
              </a:defRPr>
            </a:lvl2pPr>
            <a:lvl3pPr>
              <a:defRPr sz="1800">
                <a:solidFill>
                  <a:srgbClr val="54585A"/>
                </a:solidFill>
              </a:defRPr>
            </a:lvl3pPr>
            <a:lvl4pPr>
              <a:defRPr sz="1600">
                <a:solidFill>
                  <a:srgbClr val="54585A"/>
                </a:solidFill>
              </a:defRPr>
            </a:lvl4pPr>
            <a:lvl5pPr>
              <a:defRPr sz="1600">
                <a:solidFill>
                  <a:srgbClr val="54585A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9FD4A4-3E21-43D1-B046-74669528F47B}" type="datetime1">
              <a:rPr lang="en-US" smtClean="0"/>
              <a:t>5/21/2024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800" b="0"/>
            </a:lvl1pPr>
          </a:lstStyle>
          <a:p>
            <a:fld id="{4B43F881-570F-489F-9A7E-703F94E86EAC}" type="slidenum">
              <a:rPr lang="en-US" smtClean="0"/>
              <a:t>‹#›</a:t>
            </a:fld>
            <a:endParaRPr lang="en-US"/>
          </a:p>
        </p:txBody>
      </p:sp>
      <p:cxnSp>
        <p:nvCxnSpPr>
          <p:cNvPr id="21" name="Straight Connector 20"/>
          <p:cNvCxnSpPr/>
          <p:nvPr/>
        </p:nvCxnSpPr>
        <p:spPr>
          <a:xfrm>
            <a:off x="447675" y="1638300"/>
            <a:ext cx="8248650" cy="0"/>
          </a:xfrm>
          <a:prstGeom prst="line">
            <a:avLst/>
          </a:prstGeom>
          <a:ln>
            <a:solidFill>
              <a:srgbClr val="54585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030867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044" y="726548"/>
            <a:ext cx="2959849" cy="793750"/>
          </a:xfrm>
        </p:spPr>
        <p:txBody>
          <a:bodyPr anchor="b"/>
          <a:lstStyle>
            <a:lvl1pPr algn="l">
              <a:defRPr sz="2000" b="0">
                <a:solidFill>
                  <a:srgbClr val="54585A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05201" y="733926"/>
            <a:ext cx="5211287" cy="5760660"/>
          </a:xfrm>
        </p:spPr>
        <p:txBody>
          <a:bodyPr/>
          <a:lstStyle>
            <a:lvl1pPr>
              <a:defRPr sz="3200">
                <a:solidFill>
                  <a:srgbClr val="54585A"/>
                </a:solidFill>
              </a:defRPr>
            </a:lvl1pPr>
            <a:lvl2pPr>
              <a:defRPr sz="2800">
                <a:solidFill>
                  <a:srgbClr val="54585A"/>
                </a:solidFill>
              </a:defRPr>
            </a:lvl2pPr>
            <a:lvl3pPr>
              <a:defRPr sz="2400">
                <a:solidFill>
                  <a:srgbClr val="54585A"/>
                </a:solidFill>
              </a:defRPr>
            </a:lvl3pPr>
            <a:lvl4pPr>
              <a:defRPr sz="2000">
                <a:solidFill>
                  <a:srgbClr val="54585A"/>
                </a:solidFill>
              </a:defRPr>
            </a:lvl4pPr>
            <a:lvl5pPr>
              <a:defRPr sz="2000">
                <a:solidFill>
                  <a:srgbClr val="54585A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88" y="1576137"/>
            <a:ext cx="2947974" cy="4906726"/>
          </a:xfrm>
        </p:spPr>
        <p:txBody>
          <a:bodyPr/>
          <a:lstStyle>
            <a:lvl1pPr marL="0" indent="0">
              <a:buNone/>
              <a:defRPr sz="1400">
                <a:solidFill>
                  <a:srgbClr val="54585A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88E77-1F59-4038-83B9-F346025BDAC1}" type="datetime1">
              <a:rPr lang="en-US" smtClean="0"/>
              <a:t>5/21/2024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800" b="0"/>
            </a:lvl1pPr>
          </a:lstStyle>
          <a:p>
            <a:fld id="{4B43F881-570F-489F-9A7E-703F94E86E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93794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3136" y="483341"/>
            <a:ext cx="6906452" cy="678709"/>
          </a:xfrm>
        </p:spPr>
        <p:txBody>
          <a:bodyPr anchor="t" anchorCtr="0">
            <a:normAutofit/>
          </a:bodyPr>
          <a:lstStyle>
            <a:lvl1pPr algn="l">
              <a:defRPr sz="3200" b="0">
                <a:solidFill>
                  <a:srgbClr val="CB333B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417149" y="1418491"/>
            <a:ext cx="6449035" cy="420858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18492" y="5662246"/>
            <a:ext cx="6459416" cy="873370"/>
          </a:xfrm>
        </p:spPr>
        <p:txBody>
          <a:bodyPr/>
          <a:lstStyle>
            <a:lvl1pPr marL="0" indent="0">
              <a:buNone/>
              <a:defRPr sz="1400">
                <a:solidFill>
                  <a:srgbClr val="54585A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FCC9B-4E74-4F36-97DC-AC7C73A7602F}" type="datetime1">
              <a:rPr lang="en-US" smtClean="0"/>
              <a:t>5/21/2024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800" b="0"/>
            </a:lvl1pPr>
          </a:lstStyle>
          <a:p>
            <a:fld id="{4B43F881-570F-489F-9A7E-703F94E86EAC}" type="slidenum">
              <a:rPr lang="en-US" smtClean="0"/>
              <a:t>‹#›</a:t>
            </a:fld>
            <a:endParaRPr lang="en-US"/>
          </a:p>
        </p:txBody>
      </p:sp>
      <p:cxnSp>
        <p:nvCxnSpPr>
          <p:cNvPr id="19" name="Straight Connector 18"/>
          <p:cNvCxnSpPr/>
          <p:nvPr/>
        </p:nvCxnSpPr>
        <p:spPr>
          <a:xfrm>
            <a:off x="447675" y="1285875"/>
            <a:ext cx="8248650" cy="0"/>
          </a:xfrm>
          <a:prstGeom prst="line">
            <a:avLst/>
          </a:prstGeom>
          <a:ln>
            <a:solidFill>
              <a:srgbClr val="54585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420023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9235" y="311544"/>
            <a:ext cx="6900353" cy="1314174"/>
          </a:xfrm>
        </p:spPr>
        <p:txBody>
          <a:bodyPr>
            <a:normAutofit/>
          </a:bodyPr>
          <a:lstStyle>
            <a:lvl1pPr>
              <a:defRPr sz="4000">
                <a:solidFill>
                  <a:srgbClr val="CB333B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44946-CEAC-4D4C-B3FA-5F9633859B19}" type="datetime1">
              <a:rPr lang="en-US" smtClean="0"/>
              <a:t>5/21/2024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800" b="0"/>
            </a:lvl1pPr>
          </a:lstStyle>
          <a:p>
            <a:fld id="{4B43F881-570F-489F-9A7E-703F94E86EAC}" type="slidenum">
              <a:rPr lang="en-US" smtClean="0"/>
              <a:t>‹#›</a:t>
            </a:fld>
            <a:endParaRPr lang="en-US"/>
          </a:p>
        </p:txBody>
      </p:sp>
      <p:cxnSp>
        <p:nvCxnSpPr>
          <p:cNvPr id="17" name="Straight Connector 16"/>
          <p:cNvCxnSpPr/>
          <p:nvPr/>
        </p:nvCxnSpPr>
        <p:spPr>
          <a:xfrm>
            <a:off x="476250" y="1685925"/>
            <a:ext cx="8248650" cy="0"/>
          </a:xfrm>
          <a:prstGeom prst="line">
            <a:avLst/>
          </a:prstGeom>
          <a:ln>
            <a:solidFill>
              <a:srgbClr val="54585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73113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H Divid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EFF0A2-719E-42B4-8A45-782AAE624B51}" type="datetime1">
              <a:rPr lang="en-US" smtClean="0"/>
              <a:t>5/21/2024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1" name="Title 1"/>
          <p:cNvSpPr txBox="1">
            <a:spLocks/>
          </p:cNvSpPr>
          <p:nvPr/>
        </p:nvSpPr>
        <p:spPr>
          <a:xfrm>
            <a:off x="685800" y="1274640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54585A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2" name="Subtitle 2"/>
          <p:cNvSpPr txBox="1">
            <a:spLocks/>
          </p:cNvSpPr>
          <p:nvPr/>
        </p:nvSpPr>
        <p:spPr>
          <a:xfrm>
            <a:off x="1336431" y="3358662"/>
            <a:ext cx="6400800" cy="1752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Arial" pitchFamily="34" charset="0"/>
              <a:buNone/>
              <a:defRPr sz="3200" kern="1200">
                <a:solidFill>
                  <a:srgbClr val="54585A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3" name="Date Placeholder 3"/>
          <p:cNvSpPr txBox="1">
            <a:spLocks/>
          </p:cNvSpPr>
          <p:nvPr/>
        </p:nvSpPr>
        <p:spPr>
          <a:xfrm>
            <a:off x="482929" y="6579378"/>
            <a:ext cx="1203367" cy="27862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b="1" kern="120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D2192B1-F167-4913-A85D-F1FAA1D91635}" type="datetimeFigureOut">
              <a:rPr lang="en-US" smtClean="0"/>
              <a:pPr/>
              <a:t>5/21/2024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25994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ast Pag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/>
          <p:nvPr/>
        </p:nvSpPr>
        <p:spPr bwMode="auto">
          <a:xfrm>
            <a:off x="5604691" y="747234"/>
            <a:ext cx="3011771" cy="50167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9" tIns="45714" rIns="91429" bIns="45714" numCol="1" rtlCol="0" anchor="ctr" anchorCtr="0" compatLnSpc="1">
            <a:prstTxWarp prst="textNoShape">
              <a:avLst/>
            </a:prstTxWarp>
            <a:spAutoFit/>
          </a:bodyPr>
          <a:lstStyle/>
          <a:p>
            <a:pPr defTabSz="914293"/>
            <a:r>
              <a:rPr lang="en-US" sz="2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Atlanta</a:t>
            </a:r>
          </a:p>
          <a:p>
            <a:pPr defTabSz="914293"/>
            <a:r>
              <a:rPr lang="en-US" sz="2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Chicago</a:t>
            </a:r>
          </a:p>
          <a:p>
            <a:pPr defTabSz="914293"/>
            <a:r>
              <a:rPr lang="en-US" sz="2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Cincinnati</a:t>
            </a:r>
          </a:p>
          <a:p>
            <a:pPr defTabSz="914293"/>
            <a:r>
              <a:rPr lang="en-US" sz="2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Cleveland</a:t>
            </a:r>
          </a:p>
          <a:p>
            <a:pPr defTabSz="914293"/>
            <a:r>
              <a:rPr lang="en-US" sz="2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Columbus</a:t>
            </a:r>
          </a:p>
          <a:p>
            <a:pPr defTabSz="914293"/>
            <a:r>
              <a:rPr lang="en-US" sz="2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Costa Mesa</a:t>
            </a:r>
          </a:p>
          <a:p>
            <a:pPr defTabSz="914293"/>
            <a:r>
              <a:rPr lang="en-US" sz="2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Denver</a:t>
            </a:r>
          </a:p>
          <a:p>
            <a:pPr defTabSz="914293"/>
            <a:r>
              <a:rPr lang="en-US" sz="2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Houston</a:t>
            </a:r>
          </a:p>
          <a:p>
            <a:pPr defTabSz="914293"/>
            <a:r>
              <a:rPr lang="en-US" sz="2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Los Angeles</a:t>
            </a:r>
          </a:p>
          <a:p>
            <a:pPr defTabSz="914293"/>
            <a:r>
              <a:rPr lang="en-US" sz="2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New York</a:t>
            </a:r>
          </a:p>
          <a:p>
            <a:pPr defTabSz="914293"/>
            <a:r>
              <a:rPr lang="en-US" sz="2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Orlando</a:t>
            </a:r>
          </a:p>
          <a:p>
            <a:pPr defTabSz="914293"/>
            <a:r>
              <a:rPr lang="en-US" sz="2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Philadelphia</a:t>
            </a:r>
          </a:p>
          <a:p>
            <a:pPr defTabSz="914293"/>
            <a:r>
              <a:rPr lang="en-US" sz="2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Seattle</a:t>
            </a:r>
          </a:p>
          <a:p>
            <a:pPr defTabSz="914293"/>
            <a:r>
              <a:rPr lang="en-US" sz="2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Washington, DC</a:t>
            </a:r>
          </a:p>
          <a:p>
            <a:pPr defTabSz="914293"/>
            <a:endParaRPr lang="en-US" sz="2000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defTabSz="914293"/>
            <a:r>
              <a:rPr lang="en-US" sz="20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www.bakerlaw.com</a:t>
            </a: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9178" y="2870770"/>
            <a:ext cx="3250603" cy="384837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95251" y="6194590"/>
            <a:ext cx="8686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600" dirty="0">
                <a:latin typeface="Arial" pitchFamily="34" charset="0"/>
                <a:cs typeface="Arial" pitchFamily="34" charset="0"/>
              </a:rPr>
              <a:t>These materials have been prepared by Baker &amp; Hostetler LLP for informational purposes only and are not legal advice. The information is not intended to create, and receipt of it does not constitute, </a:t>
            </a:r>
            <a:br>
              <a:rPr lang="en-US" sz="600" dirty="0">
                <a:latin typeface="Arial" pitchFamily="34" charset="0"/>
                <a:cs typeface="Arial" pitchFamily="34" charset="0"/>
              </a:rPr>
            </a:br>
            <a:r>
              <a:rPr lang="en-US" sz="600" dirty="0">
                <a:latin typeface="Arial" pitchFamily="34" charset="0"/>
                <a:cs typeface="Arial" pitchFamily="34" charset="0"/>
              </a:rPr>
              <a:t>a lawyer-client relationship. Readers should not act upon this information without seeking professional counsel. You should consult a lawyer for individual advice regarding your own situation. 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0245" y="6310676"/>
            <a:ext cx="1413009" cy="137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84739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323332-7A5A-4037-9993-64D3C0F101BE}" type="datetime1">
              <a:rPr lang="en-US" smtClean="0"/>
              <a:t>5/21/2024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3F881-570F-489F-9A7E-703F94E86E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92366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4" y="6561984"/>
            <a:ext cx="9143995" cy="296016"/>
            <a:chOff x="4" y="6561984"/>
            <a:chExt cx="9143995" cy="296016"/>
          </a:xfrm>
        </p:grpSpPr>
        <p:sp>
          <p:nvSpPr>
            <p:cNvPr id="8" name="Rectangle 12"/>
            <p:cNvSpPr>
              <a:spLocks noChangeArrowheads="1"/>
            </p:cNvSpPr>
            <p:nvPr/>
          </p:nvSpPr>
          <p:spPr bwMode="auto">
            <a:xfrm>
              <a:off x="1771650" y="6561984"/>
              <a:ext cx="7372349" cy="296016"/>
            </a:xfrm>
            <a:prstGeom prst="rect">
              <a:avLst/>
            </a:prstGeom>
            <a:solidFill>
              <a:srgbClr val="CB333B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" name="Rectangle 12"/>
            <p:cNvSpPr>
              <a:spLocks noChangeArrowheads="1"/>
            </p:cNvSpPr>
            <p:nvPr/>
          </p:nvSpPr>
          <p:spPr bwMode="auto">
            <a:xfrm>
              <a:off x="4" y="6561984"/>
              <a:ext cx="1730030" cy="296016"/>
            </a:xfrm>
            <a:prstGeom prst="rect">
              <a:avLst/>
            </a:prstGeom>
            <a:solidFill>
              <a:srgbClr val="646D7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6888" y="116990"/>
            <a:ext cx="8217726" cy="13366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6888" y="1518138"/>
            <a:ext cx="8217726" cy="49178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82929" y="6579378"/>
            <a:ext cx="1203367" cy="27862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DCE4B4AC-D0FB-4BF9-8059-0FA1F2BE0F5A}" type="datetime1">
              <a:rPr lang="en-US" smtClean="0"/>
              <a:t>5/21/2024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48000" y="6562879"/>
            <a:ext cx="2895600" cy="29512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562879"/>
            <a:ext cx="2133600" cy="2942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b="1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4B43F881-570F-489F-9A7E-703F94E86EAC}" type="slidenum">
              <a:rPr lang="en-US" smtClean="0"/>
              <a:t>‹#›</a:t>
            </a:fld>
            <a:endParaRPr lang="en-US"/>
          </a:p>
        </p:txBody>
      </p:sp>
      <p:grpSp>
        <p:nvGrpSpPr>
          <p:cNvPr id="10" name="Group 9"/>
          <p:cNvGrpSpPr/>
          <p:nvPr/>
        </p:nvGrpSpPr>
        <p:grpSpPr>
          <a:xfrm>
            <a:off x="5" y="0"/>
            <a:ext cx="9143995" cy="383549"/>
            <a:chOff x="3" y="805174"/>
            <a:chExt cx="9143995" cy="383549"/>
          </a:xfrm>
        </p:grpSpPr>
        <p:sp>
          <p:nvSpPr>
            <p:cNvPr id="11" name="Rectangle 10"/>
            <p:cNvSpPr>
              <a:spLocks noChangeArrowheads="1"/>
            </p:cNvSpPr>
            <p:nvPr/>
          </p:nvSpPr>
          <p:spPr bwMode="auto">
            <a:xfrm>
              <a:off x="3" y="805174"/>
              <a:ext cx="7369585" cy="96144"/>
            </a:xfrm>
            <a:prstGeom prst="rect">
              <a:avLst/>
            </a:prstGeom>
            <a:solidFill>
              <a:srgbClr val="CB333B"/>
            </a:solidFill>
            <a:ln>
              <a:noFill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2" name="Rectangle 10"/>
            <p:cNvSpPr>
              <a:spLocks noChangeArrowheads="1"/>
            </p:cNvSpPr>
            <p:nvPr/>
          </p:nvSpPr>
          <p:spPr bwMode="auto">
            <a:xfrm>
              <a:off x="7396781" y="805174"/>
              <a:ext cx="1747217" cy="96144"/>
            </a:xfrm>
            <a:prstGeom prst="rect">
              <a:avLst/>
            </a:prstGeom>
            <a:solidFill>
              <a:srgbClr val="646D76"/>
            </a:solidFill>
            <a:ln>
              <a:noFill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pic>
          <p:nvPicPr>
            <p:cNvPr id="13" name="Picture 12"/>
            <p:cNvPicPr>
              <a:picLocks noChangeAspect="1"/>
            </p:cNvPicPr>
            <p:nvPr userDrawn="1"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84911" y="1015515"/>
              <a:ext cx="1461477" cy="17320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659472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4400" kern="1200">
          <a:solidFill>
            <a:srgbClr val="CB333B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457200" indent="-457200" algn="l" defTabSz="914400" rtl="0" eaLnBrk="1" latinLnBrk="0" hangingPunct="1">
        <a:spcBef>
          <a:spcPct val="20000"/>
        </a:spcBef>
        <a:buClr>
          <a:schemeClr val="tx1"/>
        </a:buClr>
        <a:buFont typeface="Arial" pitchFamily="34" charset="0"/>
        <a:buChar char="•"/>
        <a:defRPr sz="3200" kern="1200">
          <a:solidFill>
            <a:srgbClr val="54585A"/>
          </a:solidFill>
          <a:latin typeface="Arial" pitchFamily="34" charset="0"/>
          <a:ea typeface="+mn-ea"/>
          <a:cs typeface="Arial" pitchFamily="34" charset="0"/>
        </a:defRPr>
      </a:lvl1pPr>
      <a:lvl2pPr marL="914400" indent="-457200" algn="l" defTabSz="914400" rtl="0" eaLnBrk="1" latinLnBrk="0" hangingPunct="1">
        <a:spcBef>
          <a:spcPct val="20000"/>
        </a:spcBef>
        <a:buClr>
          <a:schemeClr val="tx1"/>
        </a:buClr>
        <a:buFont typeface="Arial" pitchFamily="34" charset="0"/>
        <a:buChar char="–"/>
        <a:defRPr sz="2800" kern="1200">
          <a:solidFill>
            <a:srgbClr val="54585A"/>
          </a:solidFill>
          <a:latin typeface="Arial" pitchFamily="34" charset="0"/>
          <a:ea typeface="+mn-ea"/>
          <a:cs typeface="Arial" pitchFamily="34" charset="0"/>
        </a:defRPr>
      </a:lvl2pPr>
      <a:lvl3pPr marL="1371600" indent="-457200" algn="l" defTabSz="914400" rtl="0" eaLnBrk="1" latinLnBrk="0" hangingPunct="1">
        <a:spcBef>
          <a:spcPct val="20000"/>
        </a:spcBef>
        <a:buClr>
          <a:schemeClr val="tx1"/>
        </a:buClr>
        <a:buFont typeface="Wingdings" panose="05000000000000000000" pitchFamily="2" charset="2"/>
        <a:buChar char="§"/>
        <a:defRPr sz="2400" kern="1200">
          <a:solidFill>
            <a:srgbClr val="54585A"/>
          </a:solidFill>
          <a:latin typeface="Arial" pitchFamily="34" charset="0"/>
          <a:ea typeface="+mn-ea"/>
          <a:cs typeface="Arial" pitchFamily="34" charset="0"/>
        </a:defRPr>
      </a:lvl3pPr>
      <a:lvl4pPr marL="1828800" indent="-457200" algn="l" defTabSz="914400" rtl="0" eaLnBrk="1" latinLnBrk="0" hangingPunct="1">
        <a:spcBef>
          <a:spcPct val="20000"/>
        </a:spcBef>
        <a:buClr>
          <a:schemeClr val="tx1"/>
        </a:buClr>
        <a:buFont typeface="Courier New" panose="02070309020205020404" pitchFamily="49" charset="0"/>
        <a:buChar char="o"/>
        <a:defRPr sz="2000" kern="1200">
          <a:solidFill>
            <a:srgbClr val="54585A"/>
          </a:solidFill>
          <a:latin typeface="Arial" pitchFamily="34" charset="0"/>
          <a:ea typeface="+mn-ea"/>
          <a:cs typeface="Arial" pitchFamily="34" charset="0"/>
        </a:defRPr>
      </a:lvl4pPr>
      <a:lvl5pPr marL="2286000" indent="-457200" algn="l" defTabSz="914400" rtl="0" eaLnBrk="1" latinLnBrk="0" hangingPunct="1">
        <a:spcBef>
          <a:spcPct val="20000"/>
        </a:spcBef>
        <a:buClr>
          <a:schemeClr val="tx1"/>
        </a:buClr>
        <a:buFont typeface="Wingdings" panose="05000000000000000000" pitchFamily="2" charset="2"/>
        <a:buChar char="Ø"/>
        <a:defRPr sz="2000" kern="1200">
          <a:solidFill>
            <a:srgbClr val="54585A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BC1897A-11CF-77D7-2A6C-3530A0FC5C8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Michigan Independent Citizens Redistricting Commission</a:t>
            </a: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43977CA4-BED7-DDBF-1D77-E9A6A7CC642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Redistricting &amp; Voting Rights Act Analysis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C808B24-4026-2E65-39F4-9008433D2D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Mark Braden – May 21, 2024</a:t>
            </a:r>
          </a:p>
        </p:txBody>
      </p:sp>
    </p:spTree>
    <p:extLst>
      <p:ext uri="{BB962C8B-B14F-4D97-AF65-F5344CB8AC3E}">
        <p14:creationId xmlns:p14="http://schemas.microsoft.com/office/powerpoint/2010/main" val="20365783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F52FA7-44AE-0BB9-398E-8005D51B7D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Overview – VRA Analysis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DB49299-B32E-FFB0-CC9E-2324125ADE9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sz="2400">
                <a:solidFill>
                  <a:schemeClr val="tx1"/>
                </a:solidFill>
              </a:rPr>
              <a:t>Topics </a:t>
            </a:r>
            <a:r>
              <a:rPr lang="en-US" sz="2400" dirty="0">
                <a:solidFill>
                  <a:schemeClr val="tx1"/>
                </a:solidFill>
              </a:rPr>
              <a:t>for this presentation:</a:t>
            </a:r>
          </a:p>
          <a:p>
            <a:pPr marL="914400" lvl="1" indent="-457200">
              <a:spcBef>
                <a:spcPts val="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US" sz="2400" dirty="0">
                <a:solidFill>
                  <a:schemeClr val="tx1"/>
                </a:solidFill>
              </a:rPr>
              <a:t>General Elections &amp; Potential Senate Districts</a:t>
            </a:r>
          </a:p>
          <a:p>
            <a:pPr marL="914400" lvl="1" indent="-457200">
              <a:spcBef>
                <a:spcPts val="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US" sz="2400" dirty="0">
                <a:solidFill>
                  <a:schemeClr val="tx1"/>
                </a:solidFill>
              </a:rPr>
              <a:t>Primary Elections &amp; Potential Senate Districts</a:t>
            </a:r>
          </a:p>
          <a:p>
            <a:pPr marL="914400" lvl="1" indent="-457200">
              <a:spcBef>
                <a:spcPts val="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US" sz="2400" dirty="0">
                <a:solidFill>
                  <a:schemeClr val="tx1"/>
                </a:solidFill>
              </a:rPr>
              <a:t>Analysis of 5/20 Plans</a:t>
            </a:r>
          </a:p>
          <a:p>
            <a:pPr marL="914400" lvl="1" indent="-457200">
              <a:spcBef>
                <a:spcPts val="0"/>
              </a:spcBef>
              <a:spcAft>
                <a:spcPts val="1200"/>
              </a:spcAft>
              <a:buFont typeface="+mj-lt"/>
              <a:buAutoNum type="arabicPeriod"/>
            </a:pPr>
            <a:endParaRPr lang="en-US" sz="2400" dirty="0">
              <a:solidFill>
                <a:schemeClr val="tx1"/>
              </a:solidFill>
            </a:endParaRPr>
          </a:p>
          <a:p>
            <a:pPr marL="914400" lvl="1" indent="-457200">
              <a:spcBef>
                <a:spcPts val="0"/>
              </a:spcBef>
              <a:spcAft>
                <a:spcPts val="1200"/>
              </a:spcAft>
              <a:buFont typeface="+mj-lt"/>
              <a:buAutoNum type="arabicPeriod"/>
            </a:pPr>
            <a:endParaRPr lang="en-US" sz="2400" dirty="0">
              <a:solidFill>
                <a:schemeClr val="tx1"/>
              </a:solidFill>
            </a:endParaRPr>
          </a:p>
          <a:p>
            <a:pPr marL="914400" lvl="1" indent="-457200">
              <a:spcBef>
                <a:spcPts val="0"/>
              </a:spcBef>
              <a:spcAft>
                <a:spcPts val="1200"/>
              </a:spcAft>
              <a:buFont typeface="+mj-lt"/>
              <a:buAutoNum type="arabicPeriod"/>
            </a:pPr>
            <a:endParaRPr lang="en-US" sz="2400" dirty="0">
              <a:solidFill>
                <a:schemeClr val="tx1"/>
              </a:solidFill>
            </a:endParaRPr>
          </a:p>
          <a:p>
            <a:pPr marL="914400" lvl="1" indent="-457200">
              <a:spcBef>
                <a:spcPts val="0"/>
              </a:spcBef>
              <a:spcAft>
                <a:spcPts val="1200"/>
              </a:spcAft>
              <a:buFont typeface="+mj-lt"/>
              <a:buAutoNum type="arabicPeriod"/>
            </a:pPr>
            <a:endParaRPr lang="en-US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1327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9D6595-E5CC-CDA8-B4C3-BFB0634316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Senate District Performance –General Elections</a:t>
            </a:r>
          </a:p>
        </p:txBody>
      </p:sp>
      <p:pic>
        <p:nvPicPr>
          <p:cNvPr id="6" name="Content Placeholder 5" descr="A chart of different colors&#10;&#10;Description automatically generated with medium confidence">
            <a:extLst>
              <a:ext uri="{FF2B5EF4-FFF2-40B4-BE49-F238E27FC236}">
                <a16:creationId xmlns:a16="http://schemas.microsoft.com/office/drawing/2014/main" id="{572C4B75-6469-D722-A3F5-DD3F9B1CDB7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7617" y="1431235"/>
            <a:ext cx="6248401" cy="5115339"/>
          </a:xfrm>
        </p:spPr>
      </p:pic>
    </p:spTree>
    <p:extLst>
      <p:ext uri="{BB962C8B-B14F-4D97-AF65-F5344CB8AC3E}">
        <p14:creationId xmlns:p14="http://schemas.microsoft.com/office/powerpoint/2010/main" val="27257332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9D6595-E5CC-CDA8-B4C3-BFB0634316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Senate District Performance –Primary Elections</a:t>
            </a:r>
          </a:p>
        </p:txBody>
      </p:sp>
      <p:pic>
        <p:nvPicPr>
          <p:cNvPr id="6" name="Content Placeholder 5" descr="A chart of different colors&#10;&#10;Description automatically generated with medium confidence">
            <a:extLst>
              <a:ext uri="{FF2B5EF4-FFF2-40B4-BE49-F238E27FC236}">
                <a16:creationId xmlns:a16="http://schemas.microsoft.com/office/drawing/2014/main" id="{38800415-B0DE-7346-A763-FDE652489B3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1236" y="1417984"/>
            <a:ext cx="6308034" cy="5121964"/>
          </a:xfrm>
        </p:spPr>
      </p:pic>
    </p:spTree>
    <p:extLst>
      <p:ext uri="{BB962C8B-B14F-4D97-AF65-F5344CB8AC3E}">
        <p14:creationId xmlns:p14="http://schemas.microsoft.com/office/powerpoint/2010/main" val="36925950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9D6595-E5CC-CDA8-B4C3-BFB0634316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Combined Senate Performance (Primary and General)</a:t>
            </a:r>
          </a:p>
        </p:txBody>
      </p:sp>
      <p:pic>
        <p:nvPicPr>
          <p:cNvPr id="5" name="Content Placeholder 4" descr="A chart of different colors&#10;&#10;Description automatically generated with medium confidence">
            <a:extLst>
              <a:ext uri="{FF2B5EF4-FFF2-40B4-BE49-F238E27FC236}">
                <a16:creationId xmlns:a16="http://schemas.microsoft.com/office/drawing/2014/main" id="{50A005FB-4DA3-64C4-FB11-FDB247995D2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335" y="1512888"/>
            <a:ext cx="7384255" cy="4922837"/>
          </a:xfrm>
        </p:spPr>
      </p:pic>
    </p:spTree>
    <p:extLst>
      <p:ext uri="{BB962C8B-B14F-4D97-AF65-F5344CB8AC3E}">
        <p14:creationId xmlns:p14="http://schemas.microsoft.com/office/powerpoint/2010/main" val="38017811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9D6595-E5CC-CDA8-B4C3-BFB0634316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BVAP Distribution Across Plans</a:t>
            </a:r>
          </a:p>
        </p:txBody>
      </p:sp>
      <p:pic>
        <p:nvPicPr>
          <p:cNvPr id="5" name="Content Placeholder 4" descr="A chart of different colored dots&#10;&#10;Description automatically generated">
            <a:extLst>
              <a:ext uri="{FF2B5EF4-FFF2-40B4-BE49-F238E27FC236}">
                <a16:creationId xmlns:a16="http://schemas.microsoft.com/office/drawing/2014/main" id="{5E25D0F2-C428-8FCD-AC59-DB24584582B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1476672"/>
            <a:ext cx="7360636" cy="5026360"/>
          </a:xfrm>
        </p:spPr>
      </p:pic>
    </p:spTree>
    <p:extLst>
      <p:ext uri="{BB962C8B-B14F-4D97-AF65-F5344CB8AC3E}">
        <p14:creationId xmlns:p14="http://schemas.microsoft.com/office/powerpoint/2010/main" val="8269063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F7260A-B3A4-5951-4F54-303998975F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Analysis of 5/20 Plans</a:t>
            </a:r>
          </a:p>
        </p:txBody>
      </p:sp>
    </p:spTree>
    <p:extLst>
      <p:ext uri="{BB962C8B-B14F-4D97-AF65-F5344CB8AC3E}">
        <p14:creationId xmlns:p14="http://schemas.microsoft.com/office/powerpoint/2010/main" val="28202947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54B236-97AC-CE5F-6F4A-09AAEF8CB8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052024 SD RAS V1</a:t>
            </a:r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36A6C591-822F-3D79-C944-9DFE61CD99E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25074589"/>
              </p:ext>
            </p:extLst>
          </p:nvPr>
        </p:nvGraphicFramePr>
        <p:xfrm>
          <a:off x="469233" y="1738648"/>
          <a:ext cx="8198250" cy="448827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46607">
                  <a:extLst>
                    <a:ext uri="{9D8B030D-6E8A-4147-A177-3AD203B41FA5}">
                      <a16:colId xmlns:a16="http://schemas.microsoft.com/office/drawing/2014/main" val="2889810076"/>
                    </a:ext>
                  </a:extLst>
                </a:gridCol>
                <a:gridCol w="2207221">
                  <a:extLst>
                    <a:ext uri="{9D8B030D-6E8A-4147-A177-3AD203B41FA5}">
                      <a16:colId xmlns:a16="http://schemas.microsoft.com/office/drawing/2014/main" val="3125073463"/>
                    </a:ext>
                  </a:extLst>
                </a:gridCol>
                <a:gridCol w="773961">
                  <a:extLst>
                    <a:ext uri="{9D8B030D-6E8A-4147-A177-3AD203B41FA5}">
                      <a16:colId xmlns:a16="http://schemas.microsoft.com/office/drawing/2014/main" val="4027156935"/>
                    </a:ext>
                  </a:extLst>
                </a:gridCol>
                <a:gridCol w="773961">
                  <a:extLst>
                    <a:ext uri="{9D8B030D-6E8A-4147-A177-3AD203B41FA5}">
                      <a16:colId xmlns:a16="http://schemas.microsoft.com/office/drawing/2014/main" val="3126500749"/>
                    </a:ext>
                  </a:extLst>
                </a:gridCol>
                <a:gridCol w="773961">
                  <a:extLst>
                    <a:ext uri="{9D8B030D-6E8A-4147-A177-3AD203B41FA5}">
                      <a16:colId xmlns:a16="http://schemas.microsoft.com/office/drawing/2014/main" val="962030945"/>
                    </a:ext>
                  </a:extLst>
                </a:gridCol>
                <a:gridCol w="2522539">
                  <a:extLst>
                    <a:ext uri="{9D8B030D-6E8A-4147-A177-3AD203B41FA5}">
                      <a16:colId xmlns:a16="http://schemas.microsoft.com/office/drawing/2014/main" val="4046670416"/>
                    </a:ext>
                  </a:extLst>
                </a:gridCol>
              </a:tblGrid>
              <a:tr h="66143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>
                          <a:effectLst/>
                        </a:rPr>
                        <a:t> 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effectLst/>
                        </a:rPr>
                        <a:t>Primary Turnout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effectLst/>
                        </a:rPr>
                        <a:t>Estimated Current Voters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>
                          <a:effectLst/>
                        </a:rPr>
                        <a:t>Dem. Primary Pool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2436310817"/>
                  </a:ext>
                </a:extLst>
              </a:tr>
              <a:tr h="42520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>
                          <a:effectLst/>
                        </a:rPr>
                        <a:t>District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>
                          <a:effectLst/>
                        </a:rPr>
                        <a:t>Black &gt; White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>
                          <a:effectLst/>
                        </a:rPr>
                        <a:t>Black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>
                          <a:effectLst/>
                        </a:rPr>
                        <a:t>White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>
                          <a:effectLst/>
                        </a:rPr>
                        <a:t>Other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effectLst/>
                        </a:rPr>
                        <a:t>Black &gt; White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030385329"/>
                  </a:ext>
                </a:extLst>
              </a:tr>
              <a:tr h="42520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>
                          <a:effectLst/>
                        </a:rPr>
                        <a:t>8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effectLst/>
                          <a:highlight>
                            <a:srgbClr val="FFFF00"/>
                          </a:highlight>
                        </a:rPr>
                        <a:t>Yes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1" u="none" strike="noStrike">
                          <a:effectLst/>
                        </a:rPr>
                        <a:t>81.7%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1" u="none" strike="noStrike">
                          <a:effectLst/>
                        </a:rPr>
                        <a:t>13.6%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1" u="none" strike="noStrike">
                          <a:effectLst/>
                        </a:rPr>
                        <a:t>4.7%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effectLst/>
                          <a:highlight>
                            <a:srgbClr val="FFFF00"/>
                          </a:highlight>
                        </a:rPr>
                        <a:t>Yes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40788483"/>
                  </a:ext>
                </a:extLst>
              </a:tr>
              <a:tr h="42520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>
                          <a:effectLst/>
                        </a:rPr>
                        <a:t>3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effectLst/>
                          <a:highlight>
                            <a:srgbClr val="FFFF00"/>
                          </a:highlight>
                        </a:rPr>
                        <a:t>Yes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1" u="none" strike="noStrike">
                          <a:effectLst/>
                        </a:rPr>
                        <a:t>74.0%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1" u="none" strike="noStrike">
                          <a:effectLst/>
                        </a:rPr>
                        <a:t>18.4%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1" u="none" strike="noStrike">
                          <a:effectLst/>
                        </a:rPr>
                        <a:t>7.6%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effectLst/>
                          <a:highlight>
                            <a:srgbClr val="FFFF00"/>
                          </a:highlight>
                        </a:rPr>
                        <a:t>Yes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4000635609"/>
                  </a:ext>
                </a:extLst>
              </a:tr>
              <a:tr h="42520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>
                          <a:effectLst/>
                        </a:rPr>
                        <a:t>1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effectLst/>
                          <a:highlight>
                            <a:srgbClr val="FFFF00"/>
                          </a:highlight>
                        </a:rPr>
                        <a:t>Yes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1" u="none" strike="noStrike">
                          <a:effectLst/>
                        </a:rPr>
                        <a:t>54.7%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1" u="none" strike="noStrike" dirty="0">
                          <a:effectLst/>
                        </a:rPr>
                        <a:t>25.8%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1" u="none" strike="noStrike">
                          <a:effectLst/>
                        </a:rPr>
                        <a:t>19.5%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effectLst/>
                          <a:highlight>
                            <a:srgbClr val="FFFF00"/>
                          </a:highlight>
                        </a:rPr>
                        <a:t>Yes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167145681"/>
                  </a:ext>
                </a:extLst>
              </a:tr>
              <a:tr h="42520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>
                          <a:effectLst/>
                        </a:rPr>
                        <a:t>6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>
                          <a:effectLst/>
                        </a:rPr>
                        <a:t>No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1" u="none" strike="noStrike">
                          <a:effectLst/>
                        </a:rPr>
                        <a:t>15.9%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1" u="none" strike="noStrike">
                          <a:effectLst/>
                        </a:rPr>
                        <a:t>75.2%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1" u="none" strike="noStrike">
                          <a:effectLst/>
                        </a:rPr>
                        <a:t>8.9%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>
                          <a:effectLst/>
                        </a:rPr>
                        <a:t>No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891896535"/>
                  </a:ext>
                </a:extLst>
              </a:tr>
              <a:tr h="42520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>
                          <a:effectLst/>
                        </a:rPr>
                        <a:t>4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>
                          <a:effectLst/>
                        </a:rPr>
                        <a:t>No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1" u="none" strike="noStrike">
                          <a:effectLst/>
                        </a:rPr>
                        <a:t>11.4%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1" u="none" strike="noStrike">
                          <a:effectLst/>
                        </a:rPr>
                        <a:t>79.5%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1" u="none" strike="noStrike">
                          <a:effectLst/>
                        </a:rPr>
                        <a:t>9.1%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>
                          <a:effectLst/>
                        </a:rPr>
                        <a:t>No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429273629"/>
                  </a:ext>
                </a:extLst>
              </a:tr>
              <a:tr h="42520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>
                          <a:effectLst/>
                        </a:rPr>
                        <a:t>12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>
                          <a:effectLst/>
                        </a:rPr>
                        <a:t>No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1" u="none" strike="noStrike">
                          <a:effectLst/>
                        </a:rPr>
                        <a:t>9.5%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1" u="none" strike="noStrike">
                          <a:effectLst/>
                        </a:rPr>
                        <a:t>85.0%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1" u="none" strike="noStrike">
                          <a:effectLst/>
                        </a:rPr>
                        <a:t>5.5%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>
                          <a:effectLst/>
                        </a:rPr>
                        <a:t>No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773744130"/>
                  </a:ext>
                </a:extLst>
              </a:tr>
              <a:tr h="42520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>
                          <a:effectLst/>
                        </a:rPr>
                        <a:t>2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>
                          <a:effectLst/>
                        </a:rPr>
                        <a:t>No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1" u="none" strike="noStrike">
                          <a:effectLst/>
                        </a:rPr>
                        <a:t>6.3%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1" u="none" strike="noStrike">
                          <a:effectLst/>
                        </a:rPr>
                        <a:t>82.2%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1" u="none" strike="noStrike">
                          <a:effectLst/>
                        </a:rPr>
                        <a:t>11.4%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>
                          <a:effectLst/>
                        </a:rPr>
                        <a:t>No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500054137"/>
                  </a:ext>
                </a:extLst>
              </a:tr>
              <a:tr h="42520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>
                          <a:effectLst/>
                        </a:rPr>
                        <a:t>5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>
                          <a:effectLst/>
                        </a:rPr>
                        <a:t>No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1" u="none" strike="noStrike">
                          <a:effectLst/>
                        </a:rPr>
                        <a:t>5.0%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1" u="none" strike="noStrike">
                          <a:effectLst/>
                        </a:rPr>
                        <a:t>77.0%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1" u="none" strike="noStrike">
                          <a:effectLst/>
                        </a:rPr>
                        <a:t>17.9%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effectLst/>
                        </a:rPr>
                        <a:t>No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25642512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932133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54B236-97AC-CE5F-6F4A-09AAEF8CB8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052024_sd_col_v2</a:t>
            </a:r>
          </a:p>
        </p:txBody>
      </p:sp>
      <p:graphicFrame>
        <p:nvGraphicFramePr>
          <p:cNvPr id="10" name="Content Placeholder 9">
            <a:extLst>
              <a:ext uri="{FF2B5EF4-FFF2-40B4-BE49-F238E27FC236}">
                <a16:creationId xmlns:a16="http://schemas.microsoft.com/office/drawing/2014/main" id="{94B64D0D-7371-B2F9-7FF0-F6EB6F3865C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02289727"/>
              </p:ext>
            </p:extLst>
          </p:nvPr>
        </p:nvGraphicFramePr>
        <p:xfrm>
          <a:off x="469233" y="1745087"/>
          <a:ext cx="8243325" cy="444967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52912">
                  <a:extLst>
                    <a:ext uri="{9D8B030D-6E8A-4147-A177-3AD203B41FA5}">
                      <a16:colId xmlns:a16="http://schemas.microsoft.com/office/drawing/2014/main" val="3456672273"/>
                    </a:ext>
                  </a:extLst>
                </a:gridCol>
                <a:gridCol w="2219357">
                  <a:extLst>
                    <a:ext uri="{9D8B030D-6E8A-4147-A177-3AD203B41FA5}">
                      <a16:colId xmlns:a16="http://schemas.microsoft.com/office/drawing/2014/main" val="1990555195"/>
                    </a:ext>
                  </a:extLst>
                </a:gridCol>
                <a:gridCol w="778216">
                  <a:extLst>
                    <a:ext uri="{9D8B030D-6E8A-4147-A177-3AD203B41FA5}">
                      <a16:colId xmlns:a16="http://schemas.microsoft.com/office/drawing/2014/main" val="2806638044"/>
                    </a:ext>
                  </a:extLst>
                </a:gridCol>
                <a:gridCol w="778216">
                  <a:extLst>
                    <a:ext uri="{9D8B030D-6E8A-4147-A177-3AD203B41FA5}">
                      <a16:colId xmlns:a16="http://schemas.microsoft.com/office/drawing/2014/main" val="3423365756"/>
                    </a:ext>
                  </a:extLst>
                </a:gridCol>
                <a:gridCol w="778216">
                  <a:extLst>
                    <a:ext uri="{9D8B030D-6E8A-4147-A177-3AD203B41FA5}">
                      <a16:colId xmlns:a16="http://schemas.microsoft.com/office/drawing/2014/main" val="2644370454"/>
                    </a:ext>
                  </a:extLst>
                </a:gridCol>
                <a:gridCol w="2536408">
                  <a:extLst>
                    <a:ext uri="{9D8B030D-6E8A-4147-A177-3AD203B41FA5}">
                      <a16:colId xmlns:a16="http://schemas.microsoft.com/office/drawing/2014/main" val="3534014329"/>
                    </a:ext>
                  </a:extLst>
                </a:gridCol>
              </a:tblGrid>
              <a:tr h="59899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>
                          <a:effectLst/>
                        </a:rPr>
                        <a:t> 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effectLst/>
                        </a:rPr>
                        <a:t>Primary Turnout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effectLst/>
                        </a:rPr>
                        <a:t>Estimated Current Voters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>
                          <a:effectLst/>
                        </a:rPr>
                        <a:t>Dem. Primary Pool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250581825"/>
                  </a:ext>
                </a:extLst>
              </a:tr>
              <a:tr h="38506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>
                          <a:effectLst/>
                        </a:rPr>
                        <a:t>District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>
                          <a:effectLst/>
                        </a:rPr>
                        <a:t>Black &gt; White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>
                          <a:effectLst/>
                        </a:rPr>
                        <a:t>Black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effectLst/>
                        </a:rPr>
                        <a:t>White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>
                          <a:effectLst/>
                        </a:rPr>
                        <a:t>Other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>
                          <a:effectLst/>
                        </a:rPr>
                        <a:t>Black &gt; White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979724160"/>
                  </a:ext>
                </a:extLst>
              </a:tr>
              <a:tr h="38506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>
                          <a:effectLst/>
                        </a:rPr>
                        <a:t>3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effectLst/>
                          <a:highlight>
                            <a:srgbClr val="FFFF00"/>
                          </a:highlight>
                        </a:rPr>
                        <a:t>Yes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1" u="none" strike="noStrike">
                          <a:effectLst/>
                        </a:rPr>
                        <a:t>81.3%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1" u="none" strike="noStrike">
                          <a:effectLst/>
                        </a:rPr>
                        <a:t>10.7%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1" u="none" strike="noStrike">
                          <a:effectLst/>
                        </a:rPr>
                        <a:t>8.0%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effectLst/>
                          <a:highlight>
                            <a:srgbClr val="FFFF00"/>
                          </a:highlight>
                        </a:rPr>
                        <a:t>Yes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781890836"/>
                  </a:ext>
                </a:extLst>
              </a:tr>
              <a:tr h="38506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>
                          <a:effectLst/>
                        </a:rPr>
                        <a:t>7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effectLst/>
                          <a:highlight>
                            <a:srgbClr val="FFFF00"/>
                          </a:highlight>
                        </a:rPr>
                        <a:t>Yes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1" u="none" strike="noStrike">
                          <a:effectLst/>
                        </a:rPr>
                        <a:t>52.9%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1" u="none" strike="noStrike">
                          <a:effectLst/>
                        </a:rPr>
                        <a:t>40.8%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1" u="none" strike="noStrike">
                          <a:effectLst/>
                        </a:rPr>
                        <a:t>6.3%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effectLst/>
                          <a:highlight>
                            <a:srgbClr val="FFFF00"/>
                          </a:highlight>
                        </a:rPr>
                        <a:t>Yes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072771045"/>
                  </a:ext>
                </a:extLst>
              </a:tr>
              <a:tr h="38506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>
                          <a:effectLst/>
                        </a:rPr>
                        <a:t>1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effectLst/>
                          <a:highlight>
                            <a:srgbClr val="FFFF00"/>
                          </a:highlight>
                        </a:rPr>
                        <a:t>Yes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1" u="none" strike="noStrike">
                          <a:effectLst/>
                        </a:rPr>
                        <a:t>54.9%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1" u="none" strike="noStrike">
                          <a:effectLst/>
                        </a:rPr>
                        <a:t>25.7%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1" u="none" strike="noStrike">
                          <a:effectLst/>
                        </a:rPr>
                        <a:t>19.4%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effectLst/>
                          <a:highlight>
                            <a:srgbClr val="FFFF00"/>
                          </a:highlight>
                        </a:rPr>
                        <a:t>Yes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2380677515"/>
                  </a:ext>
                </a:extLst>
              </a:tr>
              <a:tr h="38506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>
                          <a:effectLst/>
                        </a:rPr>
                        <a:t>10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effectLst/>
                          <a:highlight>
                            <a:srgbClr val="FFFF00"/>
                          </a:highlight>
                        </a:rPr>
                        <a:t>Yes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1" u="none" strike="noStrike">
                          <a:effectLst/>
                        </a:rPr>
                        <a:t>40.6%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1" u="none" strike="noStrike">
                          <a:effectLst/>
                        </a:rPr>
                        <a:t>50.2%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1" u="none" strike="noStrike">
                          <a:effectLst/>
                        </a:rPr>
                        <a:t>9.2%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effectLst/>
                          <a:highlight>
                            <a:srgbClr val="FFFF00"/>
                          </a:highlight>
                        </a:rPr>
                        <a:t>Yes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574714406"/>
                  </a:ext>
                </a:extLst>
              </a:tr>
              <a:tr h="38506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>
                          <a:effectLst/>
                        </a:rPr>
                        <a:t>5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>
                          <a:effectLst/>
                        </a:rPr>
                        <a:t>No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1" u="none" strike="noStrike">
                          <a:effectLst/>
                        </a:rPr>
                        <a:t>19.8%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1" u="none" strike="noStrike">
                          <a:effectLst/>
                        </a:rPr>
                        <a:t>66.6%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1" u="none" strike="noStrike">
                          <a:effectLst/>
                        </a:rPr>
                        <a:t>13.6%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>
                          <a:effectLst/>
                        </a:rPr>
                        <a:t>No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49857855"/>
                  </a:ext>
                </a:extLst>
              </a:tr>
              <a:tr h="38506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>
                          <a:effectLst/>
                        </a:rPr>
                        <a:t>2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effectLst/>
                        </a:rPr>
                        <a:t>No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1" u="none" strike="noStrike">
                          <a:effectLst/>
                        </a:rPr>
                        <a:t>17.1%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1" u="none" strike="noStrike">
                          <a:effectLst/>
                        </a:rPr>
                        <a:t>71.8%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1" u="none" strike="noStrike">
                          <a:effectLst/>
                        </a:rPr>
                        <a:t>11.1%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>
                          <a:effectLst/>
                        </a:rPr>
                        <a:t>No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434410705"/>
                  </a:ext>
                </a:extLst>
              </a:tr>
              <a:tr h="38506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>
                          <a:effectLst/>
                        </a:rPr>
                        <a:t>6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>
                          <a:effectLst/>
                        </a:rPr>
                        <a:t>No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1" u="none" strike="noStrike">
                          <a:effectLst/>
                        </a:rPr>
                        <a:t>12.7%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1" u="none" strike="noStrike">
                          <a:effectLst/>
                        </a:rPr>
                        <a:t>78.2%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1" u="none" strike="noStrike">
                          <a:effectLst/>
                        </a:rPr>
                        <a:t>9.1%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>
                          <a:effectLst/>
                        </a:rPr>
                        <a:t>No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935454151"/>
                  </a:ext>
                </a:extLst>
              </a:tr>
              <a:tr h="38506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>
                          <a:effectLst/>
                        </a:rPr>
                        <a:t>12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>
                          <a:effectLst/>
                        </a:rPr>
                        <a:t>No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1" u="none" strike="noStrike">
                          <a:effectLst/>
                        </a:rPr>
                        <a:t>10.4%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1" u="none" strike="noStrike">
                          <a:effectLst/>
                        </a:rPr>
                        <a:t>84.4%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1" u="none" strike="noStrike">
                          <a:effectLst/>
                        </a:rPr>
                        <a:t>5.2%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>
                          <a:effectLst/>
                        </a:rPr>
                        <a:t>No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448356316"/>
                  </a:ext>
                </a:extLst>
              </a:tr>
              <a:tr h="38506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>
                          <a:effectLst/>
                        </a:rPr>
                        <a:t>4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>
                          <a:effectLst/>
                        </a:rPr>
                        <a:t>No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1" u="none" strike="noStrike" dirty="0">
                          <a:effectLst/>
                        </a:rPr>
                        <a:t>7.6%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1" u="none" strike="noStrike" dirty="0">
                          <a:effectLst/>
                        </a:rPr>
                        <a:t>83.2%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1" u="none" strike="noStrike">
                          <a:effectLst/>
                        </a:rPr>
                        <a:t>9.2%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effectLst/>
                        </a:rPr>
                        <a:t>No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28800243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111786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54B236-97AC-CE5F-6F4A-09AAEF8CB8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052024_sd_col_v4</a:t>
            </a:r>
          </a:p>
        </p:txBody>
      </p:sp>
      <p:graphicFrame>
        <p:nvGraphicFramePr>
          <p:cNvPr id="12" name="Content Placeholder 11">
            <a:extLst>
              <a:ext uri="{FF2B5EF4-FFF2-40B4-BE49-F238E27FC236}">
                <a16:creationId xmlns:a16="http://schemas.microsoft.com/office/drawing/2014/main" id="{9258986D-CA90-7003-27FC-AFFEC5B3ACA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01637843"/>
              </p:ext>
            </p:extLst>
          </p:nvPr>
        </p:nvGraphicFramePr>
        <p:xfrm>
          <a:off x="469233" y="1725769"/>
          <a:ext cx="8236884" cy="446253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52011">
                  <a:extLst>
                    <a:ext uri="{9D8B030D-6E8A-4147-A177-3AD203B41FA5}">
                      <a16:colId xmlns:a16="http://schemas.microsoft.com/office/drawing/2014/main" val="1943319798"/>
                    </a:ext>
                  </a:extLst>
                </a:gridCol>
                <a:gridCol w="2217623">
                  <a:extLst>
                    <a:ext uri="{9D8B030D-6E8A-4147-A177-3AD203B41FA5}">
                      <a16:colId xmlns:a16="http://schemas.microsoft.com/office/drawing/2014/main" val="3600522729"/>
                    </a:ext>
                  </a:extLst>
                </a:gridCol>
                <a:gridCol w="777608">
                  <a:extLst>
                    <a:ext uri="{9D8B030D-6E8A-4147-A177-3AD203B41FA5}">
                      <a16:colId xmlns:a16="http://schemas.microsoft.com/office/drawing/2014/main" val="3293913975"/>
                    </a:ext>
                  </a:extLst>
                </a:gridCol>
                <a:gridCol w="777608">
                  <a:extLst>
                    <a:ext uri="{9D8B030D-6E8A-4147-A177-3AD203B41FA5}">
                      <a16:colId xmlns:a16="http://schemas.microsoft.com/office/drawing/2014/main" val="501862660"/>
                    </a:ext>
                  </a:extLst>
                </a:gridCol>
                <a:gridCol w="777608">
                  <a:extLst>
                    <a:ext uri="{9D8B030D-6E8A-4147-A177-3AD203B41FA5}">
                      <a16:colId xmlns:a16="http://schemas.microsoft.com/office/drawing/2014/main" val="3293939662"/>
                    </a:ext>
                  </a:extLst>
                </a:gridCol>
                <a:gridCol w="2534426">
                  <a:extLst>
                    <a:ext uri="{9D8B030D-6E8A-4147-A177-3AD203B41FA5}">
                      <a16:colId xmlns:a16="http://schemas.microsoft.com/office/drawing/2014/main" val="337696204"/>
                    </a:ext>
                  </a:extLst>
                </a:gridCol>
              </a:tblGrid>
              <a:tr h="40568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effectLst/>
                        </a:rPr>
                        <a:t> 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>
                          <a:effectLst/>
                        </a:rPr>
                        <a:t>Primary Turnout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>
                          <a:effectLst/>
                        </a:rPr>
                        <a:t>Estimated Current Voters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>
                          <a:effectLst/>
                        </a:rPr>
                        <a:t>Dem. Primary Pool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270451258"/>
                  </a:ext>
                </a:extLst>
              </a:tr>
              <a:tr h="40568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>
                          <a:effectLst/>
                        </a:rPr>
                        <a:t>District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effectLst/>
                        </a:rPr>
                        <a:t>Black &gt; White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>
                          <a:effectLst/>
                        </a:rPr>
                        <a:t>Black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>
                          <a:effectLst/>
                        </a:rPr>
                        <a:t>White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>
                          <a:effectLst/>
                        </a:rPr>
                        <a:t>Other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>
                          <a:effectLst/>
                        </a:rPr>
                        <a:t>Black &gt; White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015410812"/>
                  </a:ext>
                </a:extLst>
              </a:tr>
              <a:tr h="40568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>
                          <a:effectLst/>
                        </a:rPr>
                        <a:t>3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effectLst/>
                          <a:highlight>
                            <a:srgbClr val="FFFF00"/>
                          </a:highlight>
                        </a:rPr>
                        <a:t>Yes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1" u="none" strike="noStrike">
                          <a:effectLst/>
                        </a:rPr>
                        <a:t>81.4%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1" u="none" strike="noStrike">
                          <a:effectLst/>
                        </a:rPr>
                        <a:t>10.5%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1" u="none" strike="noStrike">
                          <a:effectLst/>
                        </a:rPr>
                        <a:t>8.1%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effectLst/>
                          <a:highlight>
                            <a:srgbClr val="FFFF00"/>
                          </a:highlight>
                        </a:rPr>
                        <a:t>Yes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387420592"/>
                  </a:ext>
                </a:extLst>
              </a:tr>
              <a:tr h="40568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>
                          <a:effectLst/>
                        </a:rPr>
                        <a:t>7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effectLst/>
                          <a:highlight>
                            <a:srgbClr val="FFFF00"/>
                          </a:highlight>
                        </a:rPr>
                        <a:t>Yes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1" u="none" strike="noStrike" dirty="0">
                          <a:effectLst/>
                        </a:rPr>
                        <a:t>52.9%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1" u="none" strike="noStrike">
                          <a:effectLst/>
                        </a:rPr>
                        <a:t>40.8%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1" u="none" strike="noStrike">
                          <a:effectLst/>
                        </a:rPr>
                        <a:t>6.3%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effectLst/>
                          <a:highlight>
                            <a:srgbClr val="FFFF00"/>
                          </a:highlight>
                        </a:rPr>
                        <a:t>Yes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985485079"/>
                  </a:ext>
                </a:extLst>
              </a:tr>
              <a:tr h="40568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>
                          <a:effectLst/>
                        </a:rPr>
                        <a:t>1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effectLst/>
                          <a:highlight>
                            <a:srgbClr val="FFFF00"/>
                          </a:highlight>
                        </a:rPr>
                        <a:t>Yes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1" u="none" strike="noStrike">
                          <a:effectLst/>
                        </a:rPr>
                        <a:t>53.6%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1" u="none" strike="noStrike">
                          <a:effectLst/>
                        </a:rPr>
                        <a:t>26.6%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1" u="none" strike="noStrike" dirty="0">
                          <a:effectLst/>
                        </a:rPr>
                        <a:t>19.8%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effectLst/>
                          <a:highlight>
                            <a:srgbClr val="FFFF00"/>
                          </a:highlight>
                        </a:rPr>
                        <a:t>Yes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4051144039"/>
                  </a:ext>
                </a:extLst>
              </a:tr>
              <a:tr h="40568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>
                          <a:effectLst/>
                        </a:rPr>
                        <a:t>10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effectLst/>
                          <a:highlight>
                            <a:srgbClr val="FFFF00"/>
                          </a:highlight>
                        </a:rPr>
                        <a:t>Yes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1" u="none" strike="noStrike">
                          <a:effectLst/>
                        </a:rPr>
                        <a:t>40.6%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1" u="none" strike="noStrike" dirty="0">
                          <a:effectLst/>
                        </a:rPr>
                        <a:t>50.2%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1" u="none" strike="noStrike">
                          <a:effectLst/>
                        </a:rPr>
                        <a:t>9.2%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effectLst/>
                          <a:highlight>
                            <a:srgbClr val="FFFF00"/>
                          </a:highlight>
                        </a:rPr>
                        <a:t>Yes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256435079"/>
                  </a:ext>
                </a:extLst>
              </a:tr>
              <a:tr h="40568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>
                          <a:effectLst/>
                        </a:rPr>
                        <a:t>5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>
                          <a:effectLst/>
                        </a:rPr>
                        <a:t>No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1" u="none" strike="noStrike">
                          <a:effectLst/>
                        </a:rPr>
                        <a:t>19.8%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1" u="none" strike="noStrike">
                          <a:effectLst/>
                        </a:rPr>
                        <a:t>66.6%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1" u="none" strike="noStrike">
                          <a:effectLst/>
                        </a:rPr>
                        <a:t>13.6%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effectLst/>
                        </a:rPr>
                        <a:t>No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252910706"/>
                  </a:ext>
                </a:extLst>
              </a:tr>
              <a:tr h="40568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>
                          <a:effectLst/>
                        </a:rPr>
                        <a:t>2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effectLst/>
                        </a:rPr>
                        <a:t>No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1" u="none" strike="noStrike" dirty="0">
                          <a:effectLst/>
                        </a:rPr>
                        <a:t>17.1%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1" u="none" strike="noStrike">
                          <a:effectLst/>
                        </a:rPr>
                        <a:t>71.8%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1" u="none" strike="noStrike">
                          <a:effectLst/>
                        </a:rPr>
                        <a:t>11.1%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effectLst/>
                        </a:rPr>
                        <a:t>No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571911137"/>
                  </a:ext>
                </a:extLst>
              </a:tr>
              <a:tr h="40568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>
                          <a:effectLst/>
                        </a:rPr>
                        <a:t>6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effectLst/>
                        </a:rPr>
                        <a:t>No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1" u="none" strike="noStrike">
                          <a:effectLst/>
                        </a:rPr>
                        <a:t>12.7%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1" u="none" strike="noStrike">
                          <a:effectLst/>
                        </a:rPr>
                        <a:t>78.2%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1" u="none" strike="noStrike">
                          <a:effectLst/>
                        </a:rPr>
                        <a:t>9.1%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effectLst/>
                        </a:rPr>
                        <a:t>No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2765670707"/>
                  </a:ext>
                </a:extLst>
              </a:tr>
              <a:tr h="40568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>
                          <a:effectLst/>
                        </a:rPr>
                        <a:t>12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>
                          <a:effectLst/>
                        </a:rPr>
                        <a:t>No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1" u="none" strike="noStrike">
                          <a:effectLst/>
                        </a:rPr>
                        <a:t>9.8%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1" u="none" strike="noStrike">
                          <a:effectLst/>
                        </a:rPr>
                        <a:t>85.0%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1" u="none" strike="noStrike">
                          <a:effectLst/>
                        </a:rPr>
                        <a:t>5.2%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effectLst/>
                        </a:rPr>
                        <a:t>No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2138394050"/>
                  </a:ext>
                </a:extLst>
              </a:tr>
              <a:tr h="40568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>
                          <a:effectLst/>
                        </a:rPr>
                        <a:t>4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>
                          <a:effectLst/>
                        </a:rPr>
                        <a:t>No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1" u="none" strike="noStrike">
                          <a:effectLst/>
                        </a:rPr>
                        <a:t>7.6%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1" u="none" strike="noStrike">
                          <a:effectLst/>
                        </a:rPr>
                        <a:t>83.2%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1" u="none" strike="noStrike">
                          <a:effectLst/>
                        </a:rPr>
                        <a:t>9.2%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effectLst/>
                        </a:rPr>
                        <a:t>No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0127815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709393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108CDA-0D0A-617B-7CB8-A29520167D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235" y="311544"/>
            <a:ext cx="8250871" cy="1314174"/>
          </a:xfrm>
        </p:spPr>
        <p:txBody>
          <a:bodyPr/>
          <a:lstStyle/>
          <a:p>
            <a:pPr algn="ctr"/>
            <a:r>
              <a:rPr lang="en-US" dirty="0"/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701344241"/>
      </p:ext>
    </p:extLst>
  </p:cSld>
  <p:clrMapOvr>
    <a:masterClrMapping/>
  </p:clrMapOvr>
</p:sld>
</file>

<file path=ppt/theme/theme1.xml><?xml version="1.0" encoding="utf-8"?>
<a:theme xmlns:a="http://schemas.openxmlformats.org/drawingml/2006/main" name="BH Master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1275</TotalTime>
  <Words>385</Words>
  <Application>Microsoft Office PowerPoint</Application>
  <PresentationFormat>On-screen Show (4:3)</PresentationFormat>
  <Paragraphs>205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Courier New</vt:lpstr>
      <vt:lpstr>Wingdings</vt:lpstr>
      <vt:lpstr>BH Master Theme</vt:lpstr>
      <vt:lpstr>Michigan Independent Citizens Redistricting Commission</vt:lpstr>
      <vt:lpstr>Overview – VRA Analysis</vt:lpstr>
      <vt:lpstr>Senate District Performance –General Elections</vt:lpstr>
      <vt:lpstr>Senate District Performance –Primary Elections</vt:lpstr>
      <vt:lpstr>Combined Senate Performance (Primary and General)</vt:lpstr>
      <vt:lpstr>BVAP Distribution Across Plans</vt:lpstr>
      <vt:lpstr>Analysis of 5/20 Plans</vt:lpstr>
      <vt:lpstr>052024 SD RAS V1</vt:lpstr>
      <vt:lpstr>052024_sd_col_v2</vt:lpstr>
      <vt:lpstr>052024_sd_col_v4</vt:lpstr>
      <vt:lpstr>Questions?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Michigan Independent Citizens Redistricting Commission</dc:title>
  <dc:creator>Thompson, Taylor</dc:creator>
  <cp:lastModifiedBy>Thompson, Taylor</cp:lastModifiedBy>
  <cp:revision>33</cp:revision>
  <cp:lastPrinted>2024-01-26T21:29:14Z</cp:lastPrinted>
  <dcterms:created xsi:type="dcterms:W3CDTF">2024-01-25T15:34:01Z</dcterms:created>
  <dcterms:modified xsi:type="dcterms:W3CDTF">2024-05-21T14:24:42Z</dcterms:modified>
</cp:coreProperties>
</file>