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7" r:id="rId2"/>
    <p:sldId id="417" r:id="rId3"/>
    <p:sldId id="419" r:id="rId4"/>
    <p:sldId id="424" r:id="rId5"/>
    <p:sldId id="420" r:id="rId6"/>
    <p:sldId id="422" r:id="rId7"/>
    <p:sldId id="421" r:id="rId8"/>
    <p:sldId id="423" r:id="rId9"/>
  </p:sldIdLst>
  <p:sldSz cx="12192000" cy="6858000"/>
  <p:notesSz cx="6858000" cy="9144000"/>
  <p:custShowLst>
    <p:custShow name="Custom Show 1" id="0">
      <p:sldLst/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58" autoAdjust="0"/>
    <p:restoredTop sz="85696" autoAdjust="0"/>
  </p:normalViewPr>
  <p:slideViewPr>
    <p:cSldViewPr snapToGrid="0">
      <p:cViewPr varScale="1">
        <p:scale>
          <a:sx n="82" d="100"/>
          <a:sy n="82" d="100"/>
        </p:scale>
        <p:origin x="378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71DD256-BD13-4825-B14B-B4A380A5AE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0540B7-54F9-48F0-9420-56788BAB21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0B837-511B-419B-8725-0F3C035DA676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55C60-BB6B-4481-8166-A506215D49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0A317B-AD29-4F0C-A2B1-5A7A1689F1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13714-CD19-4E29-8824-9D55FA89F4A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4331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83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30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179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46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0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214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91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0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22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090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58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74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5EDF9-3D79-45DA-8367-2F63551C4C7D}" type="datetimeFigureOut">
              <a:rPr lang="en-US" smtClean="0"/>
              <a:t>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2CBF5-17B8-4387-88A6-ABF9F8C64D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01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conflict%20of%20interes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93392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Conflict of Interests and other concepts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672878" y="1402795"/>
            <a:ext cx="1092945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0" indent="-514350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3000" kern="0" dirty="0">
                <a:solidFill>
                  <a:srgbClr val="000000"/>
                </a:solidFill>
              </a:rPr>
              <a:t>Conflict of Interest</a:t>
            </a:r>
          </a:p>
          <a:p>
            <a:pPr marL="514350" lvl="0" indent="-514350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3000" kern="0" dirty="0">
                <a:solidFill>
                  <a:srgbClr val="000000"/>
                </a:solidFill>
              </a:rPr>
              <a:t>Ethics </a:t>
            </a:r>
          </a:p>
          <a:p>
            <a:pPr marL="514350" lvl="0" indent="-514350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3000" kern="0" dirty="0">
                <a:solidFill>
                  <a:srgbClr val="000000"/>
                </a:solidFill>
              </a:rPr>
              <a:t>Consistency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3000" kern="0" dirty="0">
              <a:solidFill>
                <a:srgbClr val="000000"/>
              </a:solidFill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sz="3000" kern="0" dirty="0">
              <a:solidFill>
                <a:srgbClr val="000000"/>
              </a:solidFill>
            </a:endParaRPr>
          </a:p>
          <a:p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336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58401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What is a </a:t>
            </a:r>
            <a:r>
              <a:rPr lang="en-US" sz="3600" b="1" i="1" dirty="0">
                <a:solidFill>
                  <a:srgbClr val="222A89"/>
                </a:solidFill>
              </a:rPr>
              <a:t>Conflict</a:t>
            </a:r>
            <a:r>
              <a:rPr lang="en-US" sz="3600" b="1" dirty="0">
                <a:solidFill>
                  <a:srgbClr val="222A89"/>
                </a:solidFill>
              </a:rPr>
              <a:t> of Interest?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672878" y="1402795"/>
            <a:ext cx="6436431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b="1" kern="0" dirty="0">
                <a:solidFill>
                  <a:srgbClr val="000000"/>
                </a:solidFill>
              </a:rPr>
              <a:t>Conflict of Interest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“a </a:t>
            </a:r>
            <a:r>
              <a:rPr lang="en-US" sz="3000" i="1" u="sng" kern="0" dirty="0">
                <a:solidFill>
                  <a:srgbClr val="000000"/>
                </a:solidFill>
              </a:rPr>
              <a:t>conflict</a:t>
            </a:r>
            <a:r>
              <a:rPr lang="en-US" sz="3000" kern="0" dirty="0">
                <a:solidFill>
                  <a:srgbClr val="000000"/>
                </a:solidFill>
              </a:rPr>
              <a:t> between the private interests and the official responsibilities of a person in a position of trust.” </a:t>
            </a:r>
            <a:r>
              <a:rPr lang="en-US" sz="2000" kern="0" dirty="0">
                <a:solidFill>
                  <a:srgbClr val="000000"/>
                </a:solidFill>
              </a:rPr>
              <a:t>[</a:t>
            </a:r>
            <a:r>
              <a:rPr lang="en-US" sz="2000" kern="0" dirty="0">
                <a:solidFill>
                  <a:srgbClr val="000000"/>
                </a:solidFill>
                <a:hlinkClick r:id="rId3"/>
              </a:rPr>
              <a:t>Merriam-Webster Dictionary</a:t>
            </a:r>
            <a:r>
              <a:rPr lang="en-US" sz="2000" kern="0" dirty="0">
                <a:solidFill>
                  <a:srgbClr val="000000"/>
                </a:solidFill>
              </a:rPr>
              <a:t>]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b="1" kern="0" dirty="0">
                <a:solidFill>
                  <a:srgbClr val="000000"/>
                </a:solidFill>
              </a:rPr>
              <a:t>Shared Interest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A confluence between the interests of two or more people, groups, or organizations.</a:t>
            </a:r>
          </a:p>
          <a:p>
            <a:endParaRPr lang="en-US" sz="3000" dirty="0">
              <a:latin typeface="+mj-lt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337A44D5-99DC-4ECE-B1D1-9471E4758760}"/>
              </a:ext>
            </a:extLst>
          </p:cNvPr>
          <p:cNvSpPr/>
          <p:nvPr/>
        </p:nvSpPr>
        <p:spPr>
          <a:xfrm>
            <a:off x="7361626" y="2361695"/>
            <a:ext cx="1842929" cy="823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7F95FF75-3A2F-483E-AB23-05718ED584C4}"/>
              </a:ext>
            </a:extLst>
          </p:cNvPr>
          <p:cNvSpPr/>
          <p:nvPr/>
        </p:nvSpPr>
        <p:spPr>
          <a:xfrm rot="10800000">
            <a:off x="8956276" y="2371474"/>
            <a:ext cx="1719798" cy="813781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12501716-5158-4430-AF93-CBD99D286BED}"/>
              </a:ext>
            </a:extLst>
          </p:cNvPr>
          <p:cNvSpPr/>
          <p:nvPr/>
        </p:nvSpPr>
        <p:spPr>
          <a:xfrm>
            <a:off x="8290157" y="4199343"/>
            <a:ext cx="1526018" cy="8235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41E30166-EB5F-4A97-B7FF-FCFA322D9F90}"/>
              </a:ext>
            </a:extLst>
          </p:cNvPr>
          <p:cNvSpPr/>
          <p:nvPr/>
        </p:nvSpPr>
        <p:spPr>
          <a:xfrm>
            <a:off x="8290157" y="5108393"/>
            <a:ext cx="1526018" cy="813782"/>
          </a:xfrm>
          <a:prstGeom prst="rightArrow">
            <a:avLst>
              <a:gd name="adj1" fmla="val 50000"/>
              <a:gd name="adj2" fmla="val 48475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7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91283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Examples: Conflict of Interest v Shared Interest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672878" y="1402795"/>
            <a:ext cx="1082070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Conflict of Interest: 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Business example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Judge Smith is set to preside over a case in which the defendant was a former client.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Shared interest: 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Main street businesses and local tourism bureau both support construction of historic landmarks and signs on Main street to attract more visitors.</a:t>
            </a:r>
          </a:p>
          <a:p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83904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60408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Conflict of Interest in state law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672878" y="1402795"/>
            <a:ext cx="1097553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b="1" kern="0" dirty="0">
                <a:solidFill>
                  <a:srgbClr val="000000"/>
                </a:solidFill>
              </a:rPr>
              <a:t>MI Constitution Art IV § 10. </a:t>
            </a:r>
            <a:r>
              <a:rPr lang="en-US" sz="3000" kern="0" dirty="0">
                <a:solidFill>
                  <a:srgbClr val="000000"/>
                </a:solidFill>
              </a:rPr>
              <a:t>Legislators and state officers, government contracts, conflicts of interest. 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The interest must be material, as opposed to trivial, and the interest must involve a pecuniary or beneficial interest. 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b="1" kern="0" dirty="0">
                <a:solidFill>
                  <a:srgbClr val="000000"/>
                </a:solidFill>
              </a:rPr>
              <a:t>Conflicts of Interest Act, MCL 15.301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b="1" kern="0" dirty="0">
                <a:solidFill>
                  <a:srgbClr val="000000"/>
                </a:solidFill>
              </a:rPr>
              <a:t>ICRC Code of Conduct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b="1" kern="0" dirty="0">
                <a:solidFill>
                  <a:srgbClr val="000000"/>
                </a:solidFill>
              </a:rPr>
              <a:t>Oath of Office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n-US" sz="3000" kern="0" dirty="0">
              <a:solidFill>
                <a:srgbClr val="000000"/>
              </a:solidFill>
            </a:endParaRPr>
          </a:p>
          <a:p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01429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3866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Ethics and Integrity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5328954" y="1402795"/>
            <a:ext cx="616463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Are conflicts of interest common in organizations or government? How are conflicts of interest handled? 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Disclosure and transparency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Abstain / recuse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sz="3000" kern="0" dirty="0">
              <a:solidFill>
                <a:srgbClr val="000000"/>
              </a:solidFill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Considerations: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Consistency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Code of Conduct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n-US" sz="3000" kern="0" dirty="0">
              <a:solidFill>
                <a:srgbClr val="000000"/>
              </a:solidFill>
            </a:endParaRPr>
          </a:p>
          <a:p>
            <a:endParaRPr lang="en-US" sz="3000" dirty="0">
              <a:latin typeface="+mj-lt"/>
            </a:endParaRPr>
          </a:p>
        </p:txBody>
      </p:sp>
      <p:pic>
        <p:nvPicPr>
          <p:cNvPr id="1026" name="Picture 2" descr="Transparency is needed for Covid-19 vaccine trials - STAT">
            <a:extLst>
              <a:ext uri="{FF2B5EF4-FFF2-40B4-BE49-F238E27FC236}">
                <a16:creationId xmlns:a16="http://schemas.microsoft.com/office/drawing/2014/main" id="{1E70C044-DB90-4160-9121-C123A6839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58" y="1402795"/>
            <a:ext cx="4273100" cy="42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620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8235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Ethics and Integrity: ICRC Code of Conduct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672878" y="1402795"/>
            <a:ext cx="10820706" cy="582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2700" dirty="0"/>
              <a:t>Commissioners shall demonstrate honesty, integrity, and professionalism in their duties. (A)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2700" dirty="0"/>
              <a:t>Commissioners shall conduct themselves in a manner which reflects positively on the Commission and shall put the responsibilities and integrity of the Commission above personal or political gain. (B)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2700" dirty="0"/>
              <a:t>Commissioners shall refuse to engage in or sanction activities for personal gain at the expense of the Commission or in violation of government code. (G)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2700" dirty="0"/>
              <a:t>Commissioners shall maintain transparency in process and procedure so to instill public confidence in the Commission and the redistricting process. (H)</a:t>
            </a:r>
            <a:endParaRPr lang="en-US" sz="2700" kern="0" dirty="0">
              <a:solidFill>
                <a:srgbClr val="000000"/>
              </a:solidFill>
            </a:endParaRP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n-US" sz="2700" kern="0" dirty="0">
              <a:solidFill>
                <a:srgbClr val="000000"/>
              </a:solidFill>
            </a:endParaRPr>
          </a:p>
          <a:p>
            <a:endParaRPr lang="en-US" sz="2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291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57821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Application: Conflicts / Ethics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672878" y="1402795"/>
            <a:ext cx="1082070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Example: Michigan Public Housing Development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Diverse array of board members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Example: private developer who sits on board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Example: State government employees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Common for both civil servants and appointees to have partisan background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Separation of government work from personal, out-of-office activities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endParaRPr lang="en-US" sz="3000" kern="0" dirty="0">
              <a:solidFill>
                <a:srgbClr val="000000"/>
              </a:solidFill>
            </a:endParaRPr>
          </a:p>
          <a:p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33383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334298"/>
            <a:ext cx="12192000" cy="523702"/>
          </a:xfrm>
          <a:prstGeom prst="rect">
            <a:avLst/>
          </a:prstGeom>
          <a:solidFill>
            <a:srgbClr val="222A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49580" y="935826"/>
            <a:ext cx="10715106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4686" y="6354400"/>
            <a:ext cx="485194" cy="4849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AA48ACE-BEB2-4F3C-B593-8920FB7A91A2}"/>
              </a:ext>
            </a:extLst>
          </p:cNvPr>
          <p:cNvSpPr txBox="1"/>
          <p:nvPr/>
        </p:nvSpPr>
        <p:spPr>
          <a:xfrm>
            <a:off x="631767" y="372677"/>
            <a:ext cx="5119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222A89"/>
                </a:solidFill>
              </a:rPr>
              <a:t>Consistency - in Approach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15CF6C-274D-4FC3-B408-9DB4237219CD}"/>
              </a:ext>
            </a:extLst>
          </p:cNvPr>
          <p:cNvSpPr txBox="1"/>
          <p:nvPr/>
        </p:nvSpPr>
        <p:spPr>
          <a:xfrm>
            <a:off x="5328954" y="1402795"/>
            <a:ext cx="616463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Group Consistency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Rules and procedures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“Equal Opportunity”</a:t>
            </a:r>
          </a:p>
          <a:p>
            <a:pPr lvl="1" eaLnBrk="0" fontAlgn="base" hangingPunct="0">
              <a:spcBef>
                <a:spcPct val="20000"/>
              </a:spcBef>
              <a:spcAft>
                <a:spcPct val="0"/>
              </a:spcAft>
            </a:pPr>
            <a:endParaRPr lang="en-US" sz="3000" kern="0" dirty="0">
              <a:solidFill>
                <a:srgbClr val="000000"/>
              </a:solidFill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sz="3000" kern="0" dirty="0">
                <a:solidFill>
                  <a:srgbClr val="000000"/>
                </a:solidFill>
              </a:rPr>
              <a:t>Individual Consistency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r>
              <a:rPr lang="en-US" sz="3000" kern="0" dirty="0">
                <a:solidFill>
                  <a:srgbClr val="000000"/>
                </a:solidFill>
              </a:rPr>
              <a:t>Diversity in thought and opinion</a:t>
            </a:r>
          </a:p>
          <a:p>
            <a:pPr marL="914400" lvl="1" indent="-457200" eaLnBrk="0" fontAlgn="base" hangingPunct="0">
              <a:spcBef>
                <a:spcPct val="20000"/>
              </a:spcBef>
              <a:spcAft>
                <a:spcPct val="0"/>
              </a:spcAft>
              <a:buFont typeface="Courier New" panose="02070309020205020404" pitchFamily="49" charset="0"/>
              <a:buChar char="o"/>
            </a:pPr>
            <a:endParaRPr lang="en-US" sz="3000" kern="0" dirty="0">
              <a:solidFill>
                <a:srgbClr val="000000"/>
              </a:solidFill>
            </a:endParaRPr>
          </a:p>
          <a:p>
            <a:endParaRPr lang="en-US" sz="3000" dirty="0">
              <a:latin typeface="+mj-lt"/>
            </a:endParaRPr>
          </a:p>
        </p:txBody>
      </p:sp>
      <p:pic>
        <p:nvPicPr>
          <p:cNvPr id="1026" name="Picture 2" descr="Transparency is needed for Covid-19 vaccine trials - STAT">
            <a:extLst>
              <a:ext uri="{FF2B5EF4-FFF2-40B4-BE49-F238E27FC236}">
                <a16:creationId xmlns:a16="http://schemas.microsoft.com/office/drawing/2014/main" id="{1E70C044-DB90-4160-9121-C123A6839E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558" y="1402795"/>
            <a:ext cx="4273100" cy="427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0010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391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  <vt:variant>
        <vt:lpstr>Custom Shows</vt:lpstr>
      </vt:variant>
      <vt:variant>
        <vt:i4>1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Triplett, Sarah (MDOS)</dc:creator>
  <cp:lastModifiedBy>Brady, Mike (MDOS)</cp:lastModifiedBy>
  <cp:revision>58</cp:revision>
  <dcterms:created xsi:type="dcterms:W3CDTF">2019-10-30T01:54:10Z</dcterms:created>
  <dcterms:modified xsi:type="dcterms:W3CDTF">2021-01-12T20:57:13Z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f46dfe0-534f-4c95-815c-5b1af86b9823_Enabled">
    <vt:lpwstr>True</vt:lpwstr>
  </property>
  <property fmtid="{D5CDD505-2E9C-101B-9397-08002B2CF9AE}" pid="3" name="MSIP_Label_2f46dfe0-534f-4c95-815c-5b1af86b9823_SiteId">
    <vt:lpwstr>d5fb7087-3777-42ad-966a-892ef47225d1</vt:lpwstr>
  </property>
  <property fmtid="{D5CDD505-2E9C-101B-9397-08002B2CF9AE}" pid="4" name="MSIP_Label_2f46dfe0-534f-4c95-815c-5b1af86b9823_Owner">
    <vt:lpwstr>MarshS3@michigan.gov</vt:lpwstr>
  </property>
  <property fmtid="{D5CDD505-2E9C-101B-9397-08002B2CF9AE}" pid="5" name="MSIP_Label_2f46dfe0-534f-4c95-815c-5b1af86b9823_SetDate">
    <vt:lpwstr>2020-03-01T14:26:26.7433389Z</vt:lpwstr>
  </property>
  <property fmtid="{D5CDD505-2E9C-101B-9397-08002B2CF9AE}" pid="6" name="MSIP_Label_2f46dfe0-534f-4c95-815c-5b1af86b9823_Name">
    <vt:lpwstr>Public Data (Published to the Public)</vt:lpwstr>
  </property>
  <property fmtid="{D5CDD505-2E9C-101B-9397-08002B2CF9AE}" pid="7" name="MSIP_Label_2f46dfe0-534f-4c95-815c-5b1af86b9823_Application">
    <vt:lpwstr>Microsoft Azure Information Protection</vt:lpwstr>
  </property>
  <property fmtid="{D5CDD505-2E9C-101B-9397-08002B2CF9AE}" pid="8" name="MSIP_Label_2f46dfe0-534f-4c95-815c-5b1af86b9823_ActionId">
    <vt:lpwstr>a3f81cf0-b7be-4499-8012-119d79d55c06</vt:lpwstr>
  </property>
  <property fmtid="{D5CDD505-2E9C-101B-9397-08002B2CF9AE}" pid="9" name="MSIP_Label_2f46dfe0-534f-4c95-815c-5b1af86b9823_Extended_MSFT_Method">
    <vt:lpwstr>Manual</vt:lpwstr>
  </property>
  <property fmtid="{D5CDD505-2E9C-101B-9397-08002B2CF9AE}" pid="10" name="Sensitivity">
    <vt:lpwstr>Public Data (Published to the Public)</vt:lpwstr>
  </property>
</Properties>
</file>