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6B75"/>
    <a:srgbClr val="98D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2940" y="9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C108-6FB7-4F03-8DA4-DA29B667C30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5C88-0090-47C4-9273-260CE2CB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7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C108-6FB7-4F03-8DA4-DA29B667C30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5C88-0090-47C4-9273-260CE2CB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84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C108-6FB7-4F03-8DA4-DA29B667C30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5C88-0090-47C4-9273-260CE2CB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98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C108-6FB7-4F03-8DA4-DA29B667C30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5C88-0090-47C4-9273-260CE2CB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2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C108-6FB7-4F03-8DA4-DA29B667C30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5C88-0090-47C4-9273-260CE2CB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9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C108-6FB7-4F03-8DA4-DA29B667C30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5C88-0090-47C4-9273-260CE2CB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446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C108-6FB7-4F03-8DA4-DA29B667C30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5C88-0090-47C4-9273-260CE2CB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9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C108-6FB7-4F03-8DA4-DA29B667C30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5C88-0090-47C4-9273-260CE2CB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43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C108-6FB7-4F03-8DA4-DA29B667C30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5C88-0090-47C4-9273-260CE2CB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04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C108-6FB7-4F03-8DA4-DA29B667C30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5C88-0090-47C4-9273-260CE2CB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0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C108-6FB7-4F03-8DA4-DA29B667C30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5C88-0090-47C4-9273-260CE2CB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8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CC108-6FB7-4F03-8DA4-DA29B667C30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85C88-0090-47C4-9273-260CE2CB6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0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descr="Low or No-Cost Breast and Cervical Cancer Services Available for Women">
            <a:extLst>
              <a:ext uri="{FF2B5EF4-FFF2-40B4-BE49-F238E27FC236}">
                <a16:creationId xmlns:a16="http://schemas.microsoft.com/office/drawing/2014/main" id="{67225113-C1BE-45DE-ABE5-0E1CE9A47FC8}"/>
              </a:ext>
            </a:extLst>
          </p:cNvPr>
          <p:cNvSpPr/>
          <p:nvPr/>
        </p:nvSpPr>
        <p:spPr>
          <a:xfrm>
            <a:off x="156727" y="154407"/>
            <a:ext cx="7458945" cy="11798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038D5E-E8A9-4CC5-8CE7-2310C6ED2635}"/>
              </a:ext>
            </a:extLst>
          </p:cNvPr>
          <p:cNvSpPr txBox="1"/>
          <p:nvPr/>
        </p:nvSpPr>
        <p:spPr>
          <a:xfrm>
            <a:off x="944592" y="207000"/>
            <a:ext cx="58832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No-Cost Breast and Cervical Cancer Services Available for Women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32CFBF-AD36-43FD-A04E-48772CCF1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6727" y="1403086"/>
            <a:ext cx="7458945" cy="998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A5D1AC-D640-4334-8EFC-F6D6ABB16783}"/>
              </a:ext>
            </a:extLst>
          </p:cNvPr>
          <p:cNvSpPr txBox="1"/>
          <p:nvPr/>
        </p:nvSpPr>
        <p:spPr>
          <a:xfrm>
            <a:off x="944592" y="1616126"/>
            <a:ext cx="60294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solidFill>
                  <a:srgbClr val="226B7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Breast and Cervical Cancer Control Navigation Program</a:t>
            </a:r>
            <a:r>
              <a:rPr lang="en-US" sz="1800" i="1" dirty="0">
                <a:solidFill>
                  <a:srgbClr val="226B7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200" dirty="0">
              <a:solidFill>
                <a:srgbClr val="226B7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ready to help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E214CD7-1783-4796-9468-C3B6FFA73952}"/>
              </a:ext>
            </a:extLst>
          </p:cNvPr>
          <p:cNvSpPr txBox="1"/>
          <p:nvPr/>
        </p:nvSpPr>
        <p:spPr>
          <a:xfrm>
            <a:off x="272955" y="2339916"/>
            <a:ext cx="727803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45720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Breast and Cervical Cancer Control Navigation Program (</a:t>
            </a:r>
            <a:r>
              <a:rPr lang="en-US" sz="1400" b="1" dirty="0">
                <a:solidFill>
                  <a:srgbClr val="226B7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BC3NP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will help low-income women receive the care they need.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45720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45720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BC3NP can arrange for program-eligible women to receive breast and cervical cancer screenings, follow-up care for an abnormal test result, and treatment – if breast or cervical cancer is diagnosed.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45720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Eligible women must be between the ages of 21-64 (cervical) and 40-64 (breast) with an  </a:t>
            </a:r>
          </a:p>
          <a:p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income ≤ 250 % of the Federal Poverty Level. </a:t>
            </a:r>
            <a:endParaRPr lang="en-US" sz="1400" dirty="0"/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4C686AE1-35EB-46CD-89FF-310AD9021D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59745"/>
              </p:ext>
            </p:extLst>
          </p:nvPr>
        </p:nvGraphicFramePr>
        <p:xfrm>
          <a:off x="771094" y="4426045"/>
          <a:ext cx="6202913" cy="9296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33688">
                  <a:extLst>
                    <a:ext uri="{9D8B030D-6E8A-4147-A177-3AD203B41FA5}">
                      <a16:colId xmlns:a16="http://schemas.microsoft.com/office/drawing/2014/main" val="802766862"/>
                    </a:ext>
                  </a:extLst>
                </a:gridCol>
                <a:gridCol w="1033688">
                  <a:extLst>
                    <a:ext uri="{9D8B030D-6E8A-4147-A177-3AD203B41FA5}">
                      <a16:colId xmlns:a16="http://schemas.microsoft.com/office/drawing/2014/main" val="3688060324"/>
                    </a:ext>
                  </a:extLst>
                </a:gridCol>
                <a:gridCol w="1033688">
                  <a:extLst>
                    <a:ext uri="{9D8B030D-6E8A-4147-A177-3AD203B41FA5}">
                      <a16:colId xmlns:a16="http://schemas.microsoft.com/office/drawing/2014/main" val="835933445"/>
                    </a:ext>
                  </a:extLst>
                </a:gridCol>
                <a:gridCol w="1033688">
                  <a:extLst>
                    <a:ext uri="{9D8B030D-6E8A-4147-A177-3AD203B41FA5}">
                      <a16:colId xmlns:a16="http://schemas.microsoft.com/office/drawing/2014/main" val="23201813"/>
                    </a:ext>
                  </a:extLst>
                </a:gridCol>
                <a:gridCol w="1033688">
                  <a:extLst>
                    <a:ext uri="{9D8B030D-6E8A-4147-A177-3AD203B41FA5}">
                      <a16:colId xmlns:a16="http://schemas.microsoft.com/office/drawing/2014/main" val="1322576959"/>
                    </a:ext>
                  </a:extLst>
                </a:gridCol>
                <a:gridCol w="1034473">
                  <a:extLst>
                    <a:ext uri="{9D8B030D-6E8A-4147-A177-3AD203B41FA5}">
                      <a16:colId xmlns:a16="http://schemas.microsoft.com/office/drawing/2014/main" val="426261526"/>
                    </a:ext>
                  </a:extLst>
                </a:gridCol>
              </a:tblGrid>
              <a:tr h="309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226B75"/>
                          </a:solidFill>
                          <a:effectLst/>
                        </a:rPr>
                        <a:t># of people </a:t>
                      </a:r>
                      <a:endParaRPr lang="en-US" sz="1100" b="0" dirty="0">
                        <a:solidFill>
                          <a:srgbClr val="226B75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226B75"/>
                          </a:solidFill>
                          <a:effectLst/>
                        </a:rPr>
                        <a:t>in the household</a:t>
                      </a:r>
                      <a:endParaRPr lang="en-US" sz="1100" b="0" dirty="0">
                        <a:solidFill>
                          <a:srgbClr val="226B7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226B75"/>
                          </a:solidFill>
                          <a:effectLst/>
                        </a:rPr>
                        <a:t>Yearly</a:t>
                      </a:r>
                      <a:endParaRPr lang="en-US" sz="1100" b="0" dirty="0">
                        <a:solidFill>
                          <a:srgbClr val="226B75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226B75"/>
                          </a:solidFill>
                          <a:effectLst/>
                        </a:rPr>
                        <a:t>Income</a:t>
                      </a:r>
                      <a:endParaRPr lang="en-US" sz="1100" b="0" dirty="0">
                        <a:solidFill>
                          <a:srgbClr val="226B7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226B75"/>
                          </a:solidFill>
                          <a:effectLst/>
                        </a:rPr>
                        <a:t># of people </a:t>
                      </a:r>
                      <a:endParaRPr lang="en-US" sz="1100" b="0" dirty="0">
                        <a:solidFill>
                          <a:srgbClr val="226B75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226B75"/>
                          </a:solidFill>
                          <a:effectLst/>
                        </a:rPr>
                        <a:t>in the household</a:t>
                      </a:r>
                      <a:endParaRPr lang="en-US" sz="1100" b="0" dirty="0">
                        <a:solidFill>
                          <a:srgbClr val="226B7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226B75"/>
                          </a:solidFill>
                          <a:effectLst/>
                        </a:rPr>
                        <a:t>Yearly</a:t>
                      </a:r>
                      <a:endParaRPr lang="en-US" sz="1100" b="0" dirty="0">
                        <a:solidFill>
                          <a:srgbClr val="226B75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226B75"/>
                          </a:solidFill>
                          <a:effectLst/>
                        </a:rPr>
                        <a:t>Income</a:t>
                      </a:r>
                      <a:endParaRPr lang="en-US" sz="1100" b="0" dirty="0">
                        <a:solidFill>
                          <a:srgbClr val="226B7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rgbClr val="226B75"/>
                          </a:solidFill>
                          <a:effectLst/>
                        </a:rPr>
                        <a:t># of people </a:t>
                      </a:r>
                      <a:endParaRPr lang="en-US" sz="1100" b="0">
                        <a:solidFill>
                          <a:srgbClr val="226B75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rgbClr val="226B75"/>
                          </a:solidFill>
                          <a:effectLst/>
                        </a:rPr>
                        <a:t>in the household</a:t>
                      </a:r>
                      <a:endParaRPr lang="en-US" sz="1100" b="0">
                        <a:solidFill>
                          <a:srgbClr val="226B7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226B75"/>
                          </a:solidFill>
                          <a:effectLst/>
                        </a:rPr>
                        <a:t>Yearly</a:t>
                      </a:r>
                      <a:endParaRPr lang="en-US" sz="1100" b="0" dirty="0">
                        <a:solidFill>
                          <a:srgbClr val="226B75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226B75"/>
                          </a:solidFill>
                          <a:effectLst/>
                        </a:rPr>
                        <a:t>Income</a:t>
                      </a:r>
                      <a:endParaRPr lang="en-US" sz="1100" b="0" dirty="0">
                        <a:solidFill>
                          <a:srgbClr val="226B7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337169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rgbClr val="226B75"/>
                          </a:solidFill>
                          <a:effectLst/>
                        </a:rPr>
                        <a:t>1</a:t>
                      </a:r>
                      <a:endParaRPr lang="en-US" sz="1100" b="0">
                        <a:solidFill>
                          <a:srgbClr val="226B7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226B75"/>
                          </a:solidFill>
                          <a:effectLst/>
                        </a:rPr>
                        <a:t> $36,450.00</a:t>
                      </a:r>
                      <a:endParaRPr lang="en-US" sz="1100" b="0" dirty="0">
                        <a:solidFill>
                          <a:srgbClr val="226B7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226B75"/>
                          </a:solidFill>
                          <a:effectLst/>
                        </a:rPr>
                        <a:t>3</a:t>
                      </a:r>
                      <a:endParaRPr lang="en-US" sz="1100" b="0" dirty="0">
                        <a:solidFill>
                          <a:srgbClr val="226B7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226B75"/>
                          </a:solidFill>
                          <a:effectLst/>
                        </a:rPr>
                        <a:t>$62,150.00</a:t>
                      </a:r>
                      <a:endParaRPr lang="en-US" sz="1100" b="0" dirty="0">
                        <a:solidFill>
                          <a:srgbClr val="226B7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rgbClr val="226B75"/>
                          </a:solidFill>
                          <a:effectLst/>
                        </a:rPr>
                        <a:t>5</a:t>
                      </a:r>
                      <a:endParaRPr lang="en-US" sz="1100" b="0">
                        <a:solidFill>
                          <a:srgbClr val="226B7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226B75"/>
                          </a:solidFill>
                          <a:effectLst/>
                        </a:rPr>
                        <a:t>$87,850.00</a:t>
                      </a:r>
                      <a:endParaRPr lang="en-US" sz="1100" b="0" dirty="0">
                        <a:solidFill>
                          <a:srgbClr val="226B7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587845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rgbClr val="226B75"/>
                          </a:solidFill>
                          <a:effectLst/>
                        </a:rPr>
                        <a:t>2</a:t>
                      </a:r>
                      <a:endParaRPr lang="en-US" sz="1100" b="0">
                        <a:solidFill>
                          <a:srgbClr val="226B7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226B75"/>
                          </a:solidFill>
                          <a:effectLst/>
                        </a:rPr>
                        <a:t>$49,300.00</a:t>
                      </a:r>
                      <a:endParaRPr lang="en-US" sz="1100" b="0" dirty="0">
                        <a:solidFill>
                          <a:srgbClr val="226B7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226B75"/>
                          </a:solidFill>
                          <a:effectLst/>
                        </a:rPr>
                        <a:t>4</a:t>
                      </a:r>
                      <a:endParaRPr lang="en-US" sz="1100" b="0" dirty="0">
                        <a:solidFill>
                          <a:srgbClr val="226B7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226B75"/>
                          </a:solidFill>
                          <a:effectLst/>
                        </a:rPr>
                        <a:t>$75,000.00</a:t>
                      </a:r>
                      <a:endParaRPr lang="en-US" sz="1100" b="0" dirty="0">
                        <a:solidFill>
                          <a:srgbClr val="226B7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rgbClr val="226B75"/>
                          </a:solidFill>
                          <a:effectLst/>
                        </a:rPr>
                        <a:t>6</a:t>
                      </a:r>
                      <a:endParaRPr lang="en-US" sz="1100" b="0">
                        <a:solidFill>
                          <a:srgbClr val="226B7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226B75"/>
                          </a:solidFill>
                          <a:effectLst/>
                        </a:rPr>
                        <a:t>$100,700.00</a:t>
                      </a:r>
                      <a:endParaRPr lang="en-US" sz="1100" b="0" dirty="0">
                        <a:solidFill>
                          <a:srgbClr val="226B7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798640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1FE65992-4D2E-43FE-BB39-EBAC2BFCDF07}"/>
              </a:ext>
            </a:extLst>
          </p:cNvPr>
          <p:cNvSpPr txBox="1"/>
          <p:nvPr/>
        </p:nvSpPr>
        <p:spPr>
          <a:xfrm>
            <a:off x="659951" y="5847320"/>
            <a:ext cx="659869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4572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Uninsured women can enroll in the program and receive cancer screening services (mammograms and Pap tests) at no cost.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45720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4572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Women who have insurance but have high-deductibles or insurance does not cover all services may receive screening and/or diagnostic breast/cervical services not paid by their insurance.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45720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4572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Women diagnosed with breast or cervical cancer may also be eligible to receive treatment through the BC3NP Medicaid Treatment Act (MTA).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31B5FB1-371E-4F0B-AE4A-51ECF69FDCA1}"/>
              </a:ext>
            </a:extLst>
          </p:cNvPr>
          <p:cNvSpPr txBox="1"/>
          <p:nvPr/>
        </p:nvSpPr>
        <p:spPr>
          <a:xfrm>
            <a:off x="771094" y="8074052"/>
            <a:ext cx="38896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45720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 </a:t>
            </a:r>
            <a:r>
              <a:rPr lang="en-US" sz="1800" b="1" dirty="0">
                <a:solidFill>
                  <a:srgbClr val="226B7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844-I-GOT-SCREENED</a:t>
            </a:r>
            <a:r>
              <a:rPr lang="en-US" sz="1800" dirty="0">
                <a:solidFill>
                  <a:srgbClr val="2B859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(844-446-8727) to find out if you are eligible to receive program services.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Graphic 4" descr="Michigan Breast and Cervical Cancer Control and Navigation Program (BC3NP) image">
            <a:extLst>
              <a:ext uri="{FF2B5EF4-FFF2-40B4-BE49-F238E27FC236}">
                <a16:creationId xmlns:a16="http://schemas.microsoft.com/office/drawing/2014/main" id="{4986AA80-59F7-40D2-87E5-0C7606CD1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86513" y="8154838"/>
            <a:ext cx="1764476" cy="947009"/>
          </a:xfrm>
          <a:prstGeom prst="rect">
            <a:avLst/>
          </a:prstGeom>
          <a:ln>
            <a:noFill/>
          </a:ln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BAAA86A5-C113-46BA-BAD8-5FA3D9A6EB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6727" y="9270521"/>
            <a:ext cx="7458945" cy="63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082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C3NP">
      <a:dk1>
        <a:srgbClr val="4C4D4D"/>
      </a:dk1>
      <a:lt1>
        <a:sysClr val="window" lastClr="FFFFFF"/>
      </a:lt1>
      <a:dk2>
        <a:srgbClr val="4C4D4D"/>
      </a:dk2>
      <a:lt2>
        <a:srgbClr val="E7E6E6"/>
      </a:lt2>
      <a:accent1>
        <a:srgbClr val="EE646E"/>
      </a:accent1>
      <a:accent2>
        <a:srgbClr val="98D8E1"/>
      </a:accent2>
      <a:accent3>
        <a:srgbClr val="A5A5A5"/>
      </a:accent3>
      <a:accent4>
        <a:srgbClr val="E8EA7E"/>
      </a:accent4>
      <a:accent5>
        <a:srgbClr val="5EC2D0"/>
      </a:accent5>
      <a:accent6>
        <a:srgbClr val="DE1826"/>
      </a:accent6>
      <a:hlink>
        <a:srgbClr val="34A7B6"/>
      </a:hlink>
      <a:folHlink>
        <a:srgbClr val="EA3E4A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246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lylaluoto@gmail.com</dc:creator>
  <cp:lastModifiedBy>Siegl, E.J. (DHHS)</cp:lastModifiedBy>
  <cp:revision>7</cp:revision>
  <dcterms:created xsi:type="dcterms:W3CDTF">2020-04-17T21:12:37Z</dcterms:created>
  <dcterms:modified xsi:type="dcterms:W3CDTF">2023-03-13T13:28:05Z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f46dfe0-534f-4c95-815c-5b1af86b9823_Enabled">
    <vt:lpwstr>true</vt:lpwstr>
  </property>
  <property fmtid="{D5CDD505-2E9C-101B-9397-08002B2CF9AE}" pid="3" name="MSIP_Label_2f46dfe0-534f-4c95-815c-5b1af86b9823_SetDate">
    <vt:lpwstr>2021-11-19T15:21:47Z</vt:lpwstr>
  </property>
  <property fmtid="{D5CDD505-2E9C-101B-9397-08002B2CF9AE}" pid="4" name="MSIP_Label_2f46dfe0-534f-4c95-815c-5b1af86b9823_Method">
    <vt:lpwstr>Privileged</vt:lpwstr>
  </property>
  <property fmtid="{D5CDD505-2E9C-101B-9397-08002B2CF9AE}" pid="5" name="MSIP_Label_2f46dfe0-534f-4c95-815c-5b1af86b9823_Name">
    <vt:lpwstr>2f46dfe0-534f-4c95-815c-5b1af86b9823</vt:lpwstr>
  </property>
  <property fmtid="{D5CDD505-2E9C-101B-9397-08002B2CF9AE}" pid="6" name="MSIP_Label_2f46dfe0-534f-4c95-815c-5b1af86b9823_SiteId">
    <vt:lpwstr>d5fb7087-3777-42ad-966a-892ef47225d1</vt:lpwstr>
  </property>
  <property fmtid="{D5CDD505-2E9C-101B-9397-08002B2CF9AE}" pid="7" name="MSIP_Label_2f46dfe0-534f-4c95-815c-5b1af86b9823_ActionId">
    <vt:lpwstr>4719ed60-0600-4479-86ec-dc6144544712</vt:lpwstr>
  </property>
  <property fmtid="{D5CDD505-2E9C-101B-9397-08002B2CF9AE}" pid="8" name="MSIP_Label_2f46dfe0-534f-4c95-815c-5b1af86b9823_ContentBits">
    <vt:lpwstr>0</vt:lpwstr>
  </property>
</Properties>
</file>