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6" r:id="rId5"/>
  </p:sldMasterIdLst>
  <p:notesMasterIdLst>
    <p:notesMasterId r:id="rId45"/>
  </p:notesMasterIdLst>
  <p:sldIdLst>
    <p:sldId id="260" r:id="rId6"/>
    <p:sldId id="326" r:id="rId7"/>
    <p:sldId id="331" r:id="rId8"/>
    <p:sldId id="332" r:id="rId9"/>
    <p:sldId id="318" r:id="rId10"/>
    <p:sldId id="342" r:id="rId11"/>
    <p:sldId id="333" r:id="rId12"/>
    <p:sldId id="335" r:id="rId13"/>
    <p:sldId id="334" r:id="rId14"/>
    <p:sldId id="343" r:id="rId15"/>
    <p:sldId id="344" r:id="rId16"/>
    <p:sldId id="352" r:id="rId17"/>
    <p:sldId id="345" r:id="rId18"/>
    <p:sldId id="347" r:id="rId19"/>
    <p:sldId id="314" r:id="rId20"/>
    <p:sldId id="353" r:id="rId21"/>
    <p:sldId id="355" r:id="rId22"/>
    <p:sldId id="301" r:id="rId23"/>
    <p:sldId id="312" r:id="rId24"/>
    <p:sldId id="304" r:id="rId25"/>
    <p:sldId id="303" r:id="rId26"/>
    <p:sldId id="302" r:id="rId27"/>
    <p:sldId id="358" r:id="rId28"/>
    <p:sldId id="307" r:id="rId29"/>
    <p:sldId id="349" r:id="rId30"/>
    <p:sldId id="330" r:id="rId31"/>
    <p:sldId id="320" r:id="rId32"/>
    <p:sldId id="322" r:id="rId33"/>
    <p:sldId id="327" r:id="rId34"/>
    <p:sldId id="348" r:id="rId35"/>
    <p:sldId id="329" r:id="rId36"/>
    <p:sldId id="350" r:id="rId37"/>
    <p:sldId id="351" r:id="rId38"/>
    <p:sldId id="340" r:id="rId39"/>
    <p:sldId id="357" r:id="rId40"/>
    <p:sldId id="356" r:id="rId41"/>
    <p:sldId id="341" r:id="rId42"/>
    <p:sldId id="319" r:id="rId43"/>
    <p:sldId id="266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666087B-7190-FAE9-9DB3-49F6903F1AA3}" name="Low, Chelsea (DHHS)" initials="" userId="S::LowC@michigan.gov::835b6492-83c4-42ad-a0da-f596dd51d323" providerId="AD"/>
  <p188:author id="{834A41F1-8D5E-513D-53CA-F5C833326C89}" name="Charest, Deanna (DHHS)" initials="C(" userId="S::charestd@michigan.gov::342cc4c6-a57a-4a6f-844f-c0e1f1521fd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D3D3"/>
    <a:srgbClr val="E6E6E6"/>
    <a:srgbClr val="80D3F1"/>
    <a:srgbClr val="009D4E"/>
    <a:srgbClr val="90CFBA"/>
    <a:srgbClr val="80B3E1"/>
    <a:srgbClr val="6776B8"/>
    <a:srgbClr val="8FD0BA"/>
    <a:srgbClr val="66CCFF"/>
    <a:srgbClr val="E8D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D20FAB-0BD8-40B8-0648-918A51F2E8A4}" v="3" dt="2023-12-07T16:54:49.552"/>
    <p1510:client id="{5511CA88-72FF-66BC-891C-5BB0FEA130C0}" v="5" dt="2023-12-07T18:05:04.429"/>
    <p1510:client id="{7F786FD2-6A69-0366-2EC0-23DAC0E4C708}" v="9" dt="2023-12-07T18:12:10.249"/>
    <p1510:client id="{A2878CB6-1568-4308-8FF9-DCD37339327C}" v="413" dt="2023-12-07T18:12:43.4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viewProps" Target="viewProps.xml"/><Relationship Id="rId50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theme" Target="theme/theme1.xml"/><Relationship Id="rId8" Type="http://schemas.openxmlformats.org/officeDocument/2006/relationships/slide" Target="slides/slide3.xml"/><Relationship Id="rId51" Type="http://schemas.microsoft.com/office/2018/10/relationships/authors" Target="authors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7EA198-FEB6-4599-ABF4-50D59FE416EB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33741D4-D80D-49B1-B91F-50B1DB46FD17}">
      <dgm:prSet/>
      <dgm:spPr/>
      <dgm:t>
        <a:bodyPr/>
        <a:lstStyle/>
        <a:p>
          <a:r>
            <a:rPr lang="en-US"/>
            <a:t>What is A Doula? </a:t>
          </a:r>
        </a:p>
      </dgm:t>
    </dgm:pt>
    <dgm:pt modelId="{B9B555FB-AFFB-4E89-B040-B586BDAEB919}" type="parTrans" cxnId="{F181B384-4EE1-4C4E-BCA1-E8267A46C57D}">
      <dgm:prSet/>
      <dgm:spPr/>
      <dgm:t>
        <a:bodyPr/>
        <a:lstStyle/>
        <a:p>
          <a:endParaRPr lang="en-US"/>
        </a:p>
      </dgm:t>
    </dgm:pt>
    <dgm:pt modelId="{2FE46F2B-86AB-41C7-9F1B-306586D4AA14}" type="sibTrans" cxnId="{F181B384-4EE1-4C4E-BCA1-E8267A46C57D}">
      <dgm:prSet/>
      <dgm:spPr/>
      <dgm:t>
        <a:bodyPr/>
        <a:lstStyle/>
        <a:p>
          <a:endParaRPr lang="en-US"/>
        </a:p>
      </dgm:t>
    </dgm:pt>
    <dgm:pt modelId="{F29CE97E-BD82-468B-B3D5-F6C9CA2BECF9}">
      <dgm:prSet/>
      <dgm:spPr/>
      <dgm:t>
        <a:bodyPr/>
        <a:lstStyle/>
        <a:p>
          <a:r>
            <a:rPr lang="en-US"/>
            <a:t>Medicaid Doula Policy </a:t>
          </a:r>
        </a:p>
      </dgm:t>
    </dgm:pt>
    <dgm:pt modelId="{BCD06E5E-B1BA-4126-BDAD-66A9CA011E33}" type="parTrans" cxnId="{1CD66A41-D74D-49F6-9FBE-D92244AA78DD}">
      <dgm:prSet/>
      <dgm:spPr/>
      <dgm:t>
        <a:bodyPr/>
        <a:lstStyle/>
        <a:p>
          <a:endParaRPr lang="en-US"/>
        </a:p>
      </dgm:t>
    </dgm:pt>
    <dgm:pt modelId="{D9A2FE87-48AA-43D2-9E99-827CFDC52BE0}" type="sibTrans" cxnId="{1CD66A41-D74D-49F6-9FBE-D92244AA78DD}">
      <dgm:prSet/>
      <dgm:spPr/>
      <dgm:t>
        <a:bodyPr/>
        <a:lstStyle/>
        <a:p>
          <a:endParaRPr lang="en-US"/>
        </a:p>
      </dgm:t>
    </dgm:pt>
    <dgm:pt modelId="{666DCE03-FE3B-46DD-88C7-60126F097C8B}">
      <dgm:prSet/>
      <dgm:spPr/>
      <dgm:t>
        <a:bodyPr/>
        <a:lstStyle/>
        <a:p>
          <a:r>
            <a:rPr lang="en-US"/>
            <a:t>MIHP Provider – Doula Collaboration  </a:t>
          </a:r>
        </a:p>
      </dgm:t>
    </dgm:pt>
    <dgm:pt modelId="{8F3F4889-1355-471C-97A3-257069CEB07D}" type="parTrans" cxnId="{F6BD04CF-9C3E-468F-B966-CA343FD1B0D6}">
      <dgm:prSet/>
      <dgm:spPr/>
      <dgm:t>
        <a:bodyPr/>
        <a:lstStyle/>
        <a:p>
          <a:endParaRPr lang="en-US"/>
        </a:p>
      </dgm:t>
    </dgm:pt>
    <dgm:pt modelId="{17565002-4C65-4571-90F3-E4947EE0485C}" type="sibTrans" cxnId="{F6BD04CF-9C3E-468F-B966-CA343FD1B0D6}">
      <dgm:prSet/>
      <dgm:spPr/>
      <dgm:t>
        <a:bodyPr/>
        <a:lstStyle/>
        <a:p>
          <a:endParaRPr lang="en-US"/>
        </a:p>
      </dgm:t>
    </dgm:pt>
    <dgm:pt modelId="{38C9C81C-32A2-4A48-91F4-69741847F28A}">
      <dgm:prSet/>
      <dgm:spPr/>
      <dgm:t>
        <a:bodyPr/>
        <a:lstStyle/>
        <a:p>
          <a:r>
            <a:rPr lang="en-US"/>
            <a:t>MDHHS Doula Initiative</a:t>
          </a:r>
        </a:p>
      </dgm:t>
    </dgm:pt>
    <dgm:pt modelId="{92EA4F0E-4A20-4F9E-87D6-9FDBBB0A52C0}" type="parTrans" cxnId="{7959FA58-CF18-4855-B370-7256F8B03D0B}">
      <dgm:prSet/>
      <dgm:spPr/>
    </dgm:pt>
    <dgm:pt modelId="{1A99D76E-C476-4FC2-8DD2-0AC8657FCF87}" type="sibTrans" cxnId="{7959FA58-CF18-4855-B370-7256F8B03D0B}">
      <dgm:prSet/>
      <dgm:spPr/>
    </dgm:pt>
    <dgm:pt modelId="{F295D8C1-3D02-4DD6-8DFB-D4D441FFAB96}">
      <dgm:prSet/>
      <dgm:spPr/>
      <dgm:t>
        <a:bodyPr/>
        <a:lstStyle/>
        <a:p>
          <a:r>
            <a:rPr lang="en-US"/>
            <a:t>Preliminary Claims Review</a:t>
          </a:r>
        </a:p>
      </dgm:t>
    </dgm:pt>
    <dgm:pt modelId="{8E98CA9B-9CD9-4EAA-A9E4-3203CB9CE7E6}" type="parTrans" cxnId="{A9344190-334E-45AA-BE3E-73C58A2A3954}">
      <dgm:prSet/>
      <dgm:spPr/>
    </dgm:pt>
    <dgm:pt modelId="{A8292E53-CD56-4739-90AB-7AFF747ADFAA}" type="sibTrans" cxnId="{A9344190-334E-45AA-BE3E-73C58A2A3954}">
      <dgm:prSet/>
      <dgm:spPr/>
    </dgm:pt>
    <dgm:pt modelId="{8F65AB66-90E5-4D36-A991-02FA8F1D676F}">
      <dgm:prSet/>
      <dgm:spPr/>
      <dgm:t>
        <a:bodyPr/>
        <a:lstStyle/>
        <a:p>
          <a:r>
            <a:rPr lang="en-US"/>
            <a:t>Year One Lessons Learned </a:t>
          </a:r>
        </a:p>
      </dgm:t>
    </dgm:pt>
    <dgm:pt modelId="{4116429E-60FD-4B01-9544-C12F4A32EB2A}" type="parTrans" cxnId="{79E73DBD-3DD0-4E9A-927D-BB051016F667}">
      <dgm:prSet/>
      <dgm:spPr/>
    </dgm:pt>
    <dgm:pt modelId="{8E486B7A-8A0E-470B-A504-FB45D5CA40FF}" type="sibTrans" cxnId="{79E73DBD-3DD0-4E9A-927D-BB051016F667}">
      <dgm:prSet/>
      <dgm:spPr/>
    </dgm:pt>
    <dgm:pt modelId="{3ED0E8C3-7908-4C1E-B05D-95FE0FB3E253}">
      <dgm:prSet/>
      <dgm:spPr/>
      <dgm:t>
        <a:bodyPr/>
        <a:lstStyle/>
        <a:p>
          <a:r>
            <a:rPr lang="en-US"/>
            <a:t>Vision for the Future</a:t>
          </a:r>
        </a:p>
      </dgm:t>
    </dgm:pt>
    <dgm:pt modelId="{725AE51C-F261-4FAF-BB33-609010F29C15}" type="parTrans" cxnId="{BFDFE01A-BC1C-42D1-8644-2ABF0A053ABD}">
      <dgm:prSet/>
      <dgm:spPr/>
    </dgm:pt>
    <dgm:pt modelId="{1EE8BD69-2F72-4C9B-8514-BB6F677F7895}" type="sibTrans" cxnId="{BFDFE01A-BC1C-42D1-8644-2ABF0A053ABD}">
      <dgm:prSet/>
      <dgm:spPr/>
    </dgm:pt>
    <dgm:pt modelId="{C8925269-3D68-4BB1-81DD-B91045FFEBA0}" type="pres">
      <dgm:prSet presAssocID="{4D7EA198-FEB6-4599-ABF4-50D59FE416EB}" presName="linear" presStyleCnt="0">
        <dgm:presLayoutVars>
          <dgm:animLvl val="lvl"/>
          <dgm:resizeHandles val="exact"/>
        </dgm:presLayoutVars>
      </dgm:prSet>
      <dgm:spPr/>
    </dgm:pt>
    <dgm:pt modelId="{C9491FFF-7448-46FA-99FA-2060E2A4542A}" type="pres">
      <dgm:prSet presAssocID="{033741D4-D80D-49B1-B91F-50B1DB46FD17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6CDB8EBB-DD21-4E72-A28F-606BCDABD8FB}" type="pres">
      <dgm:prSet presAssocID="{2FE46F2B-86AB-41C7-9F1B-306586D4AA14}" presName="spacer" presStyleCnt="0"/>
      <dgm:spPr/>
    </dgm:pt>
    <dgm:pt modelId="{97E20F8F-ACE1-4728-B455-CDD92E609052}" type="pres">
      <dgm:prSet presAssocID="{F29CE97E-BD82-468B-B3D5-F6C9CA2BECF9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ED577A20-D6E1-42D0-9367-AFE314819828}" type="pres">
      <dgm:prSet presAssocID="{D9A2FE87-48AA-43D2-9E99-827CFDC52BE0}" presName="spacer" presStyleCnt="0"/>
      <dgm:spPr/>
    </dgm:pt>
    <dgm:pt modelId="{74296F51-C7D7-448E-92F0-4512CAD7AABE}" type="pres">
      <dgm:prSet presAssocID="{38C9C81C-32A2-4A48-91F4-69741847F28A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F032013F-CCAB-4A68-8105-8EAB0DD1D77C}" type="pres">
      <dgm:prSet presAssocID="{1A99D76E-C476-4FC2-8DD2-0AC8657FCF87}" presName="spacer" presStyleCnt="0"/>
      <dgm:spPr/>
    </dgm:pt>
    <dgm:pt modelId="{FBB26DC6-A82E-45E4-8685-E37A7FFA96FC}" type="pres">
      <dgm:prSet presAssocID="{3ED0E8C3-7908-4C1E-B05D-95FE0FB3E253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4C8311B6-BF1F-4017-847D-6AC10601536C}" type="pres">
      <dgm:prSet presAssocID="{1EE8BD69-2F72-4C9B-8514-BB6F677F7895}" presName="spacer" presStyleCnt="0"/>
      <dgm:spPr/>
    </dgm:pt>
    <dgm:pt modelId="{8E4242CF-E660-41B7-AA04-A09EE735C381}" type="pres">
      <dgm:prSet presAssocID="{F295D8C1-3D02-4DD6-8DFB-D4D441FFAB96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94BF2749-73DF-4A18-973A-B81198336E5C}" type="pres">
      <dgm:prSet presAssocID="{A8292E53-CD56-4739-90AB-7AFF747ADFAA}" presName="spacer" presStyleCnt="0"/>
      <dgm:spPr/>
    </dgm:pt>
    <dgm:pt modelId="{2B4FD21E-0E5F-4BEF-9291-136A05BF7026}" type="pres">
      <dgm:prSet presAssocID="{8F65AB66-90E5-4D36-A991-02FA8F1D676F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A400B2C4-30B7-47FF-AEC7-D0BD465EC1A5}" type="pres">
      <dgm:prSet presAssocID="{8E486B7A-8A0E-470B-A504-FB45D5CA40FF}" presName="spacer" presStyleCnt="0"/>
      <dgm:spPr/>
    </dgm:pt>
    <dgm:pt modelId="{12E260BA-D5D1-4D90-967B-48CE83961703}" type="pres">
      <dgm:prSet presAssocID="{666DCE03-FE3B-46DD-88C7-60126F097C8B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76F40202-CFD9-4F0C-9317-072246994A48}" type="presOf" srcId="{3ED0E8C3-7908-4C1E-B05D-95FE0FB3E253}" destId="{FBB26DC6-A82E-45E4-8685-E37A7FFA96FC}" srcOrd="0" destOrd="0" presId="urn:microsoft.com/office/officeart/2005/8/layout/vList2"/>
    <dgm:cxn modelId="{0A9C5A19-EF21-45D0-A6F9-BB5D0B391814}" type="presOf" srcId="{8F65AB66-90E5-4D36-A991-02FA8F1D676F}" destId="{2B4FD21E-0E5F-4BEF-9291-136A05BF7026}" srcOrd="0" destOrd="0" presId="urn:microsoft.com/office/officeart/2005/8/layout/vList2"/>
    <dgm:cxn modelId="{BFDFE01A-BC1C-42D1-8644-2ABF0A053ABD}" srcId="{4D7EA198-FEB6-4599-ABF4-50D59FE416EB}" destId="{3ED0E8C3-7908-4C1E-B05D-95FE0FB3E253}" srcOrd="3" destOrd="0" parTransId="{725AE51C-F261-4FAF-BB33-609010F29C15}" sibTransId="{1EE8BD69-2F72-4C9B-8514-BB6F677F7895}"/>
    <dgm:cxn modelId="{C99A483F-DFCD-4100-BC61-02EC7C43EF24}" type="presOf" srcId="{38C9C81C-32A2-4A48-91F4-69741847F28A}" destId="{74296F51-C7D7-448E-92F0-4512CAD7AABE}" srcOrd="0" destOrd="0" presId="urn:microsoft.com/office/officeart/2005/8/layout/vList2"/>
    <dgm:cxn modelId="{1CD66A41-D74D-49F6-9FBE-D92244AA78DD}" srcId="{4D7EA198-FEB6-4599-ABF4-50D59FE416EB}" destId="{F29CE97E-BD82-468B-B3D5-F6C9CA2BECF9}" srcOrd="1" destOrd="0" parTransId="{BCD06E5E-B1BA-4126-BDAD-66A9CA011E33}" sibTransId="{D9A2FE87-48AA-43D2-9E99-827CFDC52BE0}"/>
    <dgm:cxn modelId="{C32F6C77-3772-410C-9CD0-5427E6E3D9FF}" type="presOf" srcId="{4D7EA198-FEB6-4599-ABF4-50D59FE416EB}" destId="{C8925269-3D68-4BB1-81DD-B91045FFEBA0}" srcOrd="0" destOrd="0" presId="urn:microsoft.com/office/officeart/2005/8/layout/vList2"/>
    <dgm:cxn modelId="{7959FA58-CF18-4855-B370-7256F8B03D0B}" srcId="{4D7EA198-FEB6-4599-ABF4-50D59FE416EB}" destId="{38C9C81C-32A2-4A48-91F4-69741847F28A}" srcOrd="2" destOrd="0" parTransId="{92EA4F0E-4A20-4F9E-87D6-9FDBBB0A52C0}" sibTransId="{1A99D76E-C476-4FC2-8DD2-0AC8657FCF87}"/>
    <dgm:cxn modelId="{F181B384-4EE1-4C4E-BCA1-E8267A46C57D}" srcId="{4D7EA198-FEB6-4599-ABF4-50D59FE416EB}" destId="{033741D4-D80D-49B1-B91F-50B1DB46FD17}" srcOrd="0" destOrd="0" parTransId="{B9B555FB-AFFB-4E89-B040-B586BDAEB919}" sibTransId="{2FE46F2B-86AB-41C7-9F1B-306586D4AA14}"/>
    <dgm:cxn modelId="{A9344190-334E-45AA-BE3E-73C58A2A3954}" srcId="{4D7EA198-FEB6-4599-ABF4-50D59FE416EB}" destId="{F295D8C1-3D02-4DD6-8DFB-D4D441FFAB96}" srcOrd="4" destOrd="0" parTransId="{8E98CA9B-9CD9-4EAA-A9E4-3203CB9CE7E6}" sibTransId="{A8292E53-CD56-4739-90AB-7AFF747ADFAA}"/>
    <dgm:cxn modelId="{3DD287B6-712C-4344-BAF9-8CCA5E595FEE}" type="presOf" srcId="{F29CE97E-BD82-468B-B3D5-F6C9CA2BECF9}" destId="{97E20F8F-ACE1-4728-B455-CDD92E609052}" srcOrd="0" destOrd="0" presId="urn:microsoft.com/office/officeart/2005/8/layout/vList2"/>
    <dgm:cxn modelId="{79E73DBD-3DD0-4E9A-927D-BB051016F667}" srcId="{4D7EA198-FEB6-4599-ABF4-50D59FE416EB}" destId="{8F65AB66-90E5-4D36-A991-02FA8F1D676F}" srcOrd="5" destOrd="0" parTransId="{4116429E-60FD-4B01-9544-C12F4A32EB2A}" sibTransId="{8E486B7A-8A0E-470B-A504-FB45D5CA40FF}"/>
    <dgm:cxn modelId="{5E6CE0C4-B490-4FE5-AC70-39FDA0353F1D}" type="presOf" srcId="{F295D8C1-3D02-4DD6-8DFB-D4D441FFAB96}" destId="{8E4242CF-E660-41B7-AA04-A09EE735C381}" srcOrd="0" destOrd="0" presId="urn:microsoft.com/office/officeart/2005/8/layout/vList2"/>
    <dgm:cxn modelId="{FBBFD2E8-3BF5-4069-8A63-C1DDA3EAA9D1}" type="presOf" srcId="{666DCE03-FE3B-46DD-88C7-60126F097C8B}" destId="{12E260BA-D5D1-4D90-967B-48CE83961703}" srcOrd="0" destOrd="0" presId="urn:microsoft.com/office/officeart/2005/8/layout/vList2"/>
    <dgm:cxn modelId="{F6BD04CF-9C3E-468F-B966-CA343FD1B0D6}" srcId="{4D7EA198-FEB6-4599-ABF4-50D59FE416EB}" destId="{666DCE03-FE3B-46DD-88C7-60126F097C8B}" srcOrd="6" destOrd="0" parTransId="{8F3F4889-1355-471C-97A3-257069CEB07D}" sibTransId="{17565002-4C65-4571-90F3-E4947EE0485C}"/>
    <dgm:cxn modelId="{D93856CF-ED3F-4611-A136-5DA9858E10E6}" type="presOf" srcId="{033741D4-D80D-49B1-B91F-50B1DB46FD17}" destId="{C9491FFF-7448-46FA-99FA-2060E2A4542A}" srcOrd="0" destOrd="0" presId="urn:microsoft.com/office/officeart/2005/8/layout/vList2"/>
    <dgm:cxn modelId="{D975B3B3-8B64-4548-B9E5-6CA2E550B182}" type="presParOf" srcId="{C8925269-3D68-4BB1-81DD-B91045FFEBA0}" destId="{C9491FFF-7448-46FA-99FA-2060E2A4542A}" srcOrd="0" destOrd="0" presId="urn:microsoft.com/office/officeart/2005/8/layout/vList2"/>
    <dgm:cxn modelId="{DBDD5704-AB81-4E13-BF09-3DACFD96B18A}" type="presParOf" srcId="{C8925269-3D68-4BB1-81DD-B91045FFEBA0}" destId="{6CDB8EBB-DD21-4E72-A28F-606BCDABD8FB}" srcOrd="1" destOrd="0" presId="urn:microsoft.com/office/officeart/2005/8/layout/vList2"/>
    <dgm:cxn modelId="{B87CF3BB-4EF6-4C54-9E99-F0CA3444AAA4}" type="presParOf" srcId="{C8925269-3D68-4BB1-81DD-B91045FFEBA0}" destId="{97E20F8F-ACE1-4728-B455-CDD92E609052}" srcOrd="2" destOrd="0" presId="urn:microsoft.com/office/officeart/2005/8/layout/vList2"/>
    <dgm:cxn modelId="{572B5141-A9FF-418E-9A76-7B291B35D659}" type="presParOf" srcId="{C8925269-3D68-4BB1-81DD-B91045FFEBA0}" destId="{ED577A20-D6E1-42D0-9367-AFE314819828}" srcOrd="3" destOrd="0" presId="urn:microsoft.com/office/officeart/2005/8/layout/vList2"/>
    <dgm:cxn modelId="{A12E6F40-085A-4FA5-BCAE-2261C89C7B09}" type="presParOf" srcId="{C8925269-3D68-4BB1-81DD-B91045FFEBA0}" destId="{74296F51-C7D7-448E-92F0-4512CAD7AABE}" srcOrd="4" destOrd="0" presId="urn:microsoft.com/office/officeart/2005/8/layout/vList2"/>
    <dgm:cxn modelId="{86DF6BD8-DB24-4690-82D1-D2B22BF6CCD9}" type="presParOf" srcId="{C8925269-3D68-4BB1-81DD-B91045FFEBA0}" destId="{F032013F-CCAB-4A68-8105-8EAB0DD1D77C}" srcOrd="5" destOrd="0" presId="urn:microsoft.com/office/officeart/2005/8/layout/vList2"/>
    <dgm:cxn modelId="{5E2B334F-96E6-43FB-AE05-CE5C5979BB22}" type="presParOf" srcId="{C8925269-3D68-4BB1-81DD-B91045FFEBA0}" destId="{FBB26DC6-A82E-45E4-8685-E37A7FFA96FC}" srcOrd="6" destOrd="0" presId="urn:microsoft.com/office/officeart/2005/8/layout/vList2"/>
    <dgm:cxn modelId="{DB803DDD-C937-458B-A786-9A89588A4634}" type="presParOf" srcId="{C8925269-3D68-4BB1-81DD-B91045FFEBA0}" destId="{4C8311B6-BF1F-4017-847D-6AC10601536C}" srcOrd="7" destOrd="0" presId="urn:microsoft.com/office/officeart/2005/8/layout/vList2"/>
    <dgm:cxn modelId="{6B707A1B-64EC-49AC-A93E-68A3F6176A30}" type="presParOf" srcId="{C8925269-3D68-4BB1-81DD-B91045FFEBA0}" destId="{8E4242CF-E660-41B7-AA04-A09EE735C381}" srcOrd="8" destOrd="0" presId="urn:microsoft.com/office/officeart/2005/8/layout/vList2"/>
    <dgm:cxn modelId="{B9D1CBF4-2BBD-469D-94A3-1136028513B6}" type="presParOf" srcId="{C8925269-3D68-4BB1-81DD-B91045FFEBA0}" destId="{94BF2749-73DF-4A18-973A-B81198336E5C}" srcOrd="9" destOrd="0" presId="urn:microsoft.com/office/officeart/2005/8/layout/vList2"/>
    <dgm:cxn modelId="{8890742D-2B0F-4773-AFC5-3566B471EA5F}" type="presParOf" srcId="{C8925269-3D68-4BB1-81DD-B91045FFEBA0}" destId="{2B4FD21E-0E5F-4BEF-9291-136A05BF7026}" srcOrd="10" destOrd="0" presId="urn:microsoft.com/office/officeart/2005/8/layout/vList2"/>
    <dgm:cxn modelId="{C6B3E886-2680-4AA8-8AA1-77F7E94A3ACA}" type="presParOf" srcId="{C8925269-3D68-4BB1-81DD-B91045FFEBA0}" destId="{A400B2C4-30B7-47FF-AEC7-D0BD465EC1A5}" srcOrd="11" destOrd="0" presId="urn:microsoft.com/office/officeart/2005/8/layout/vList2"/>
    <dgm:cxn modelId="{E7737C04-EF65-4F42-A95F-9E291EAE7DB7}" type="presParOf" srcId="{C8925269-3D68-4BB1-81DD-B91045FFEBA0}" destId="{12E260BA-D5D1-4D90-967B-48CE83961703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C58AC2-2879-447F-9BC4-0AB66EE4D1E4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5ED567A-2025-4382-A178-3972AC8D80E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/>
            <a:t>Private Practice</a:t>
          </a:r>
          <a:endParaRPr lang="en-US"/>
        </a:p>
      </dgm:t>
    </dgm:pt>
    <dgm:pt modelId="{304CC17D-3290-4174-B0ED-094A64337819}" type="parTrans" cxnId="{E88E134E-A57D-4850-995B-B69156B96696}">
      <dgm:prSet/>
      <dgm:spPr/>
      <dgm:t>
        <a:bodyPr/>
        <a:lstStyle/>
        <a:p>
          <a:endParaRPr lang="en-US"/>
        </a:p>
      </dgm:t>
    </dgm:pt>
    <dgm:pt modelId="{B424D7F6-7A3E-4ABA-ABA8-EF0D41ED5EF4}" type="sibTrans" cxnId="{E88E134E-A57D-4850-995B-B69156B96696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4DBC6689-5F69-45C2-B8BC-F3270091F01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/>
            <a:t>Collaboratives</a:t>
          </a:r>
          <a:endParaRPr lang="en-US"/>
        </a:p>
      </dgm:t>
    </dgm:pt>
    <dgm:pt modelId="{BA6BDE0F-9DDC-44F5-A6F6-D250E9FC11C1}" type="parTrans" cxnId="{260990A9-3713-47B2-8CB0-FAD32C210C3A}">
      <dgm:prSet/>
      <dgm:spPr/>
      <dgm:t>
        <a:bodyPr/>
        <a:lstStyle/>
        <a:p>
          <a:endParaRPr lang="en-US"/>
        </a:p>
      </dgm:t>
    </dgm:pt>
    <dgm:pt modelId="{16162B9A-A59C-41DA-91E8-18CC482AF2CF}" type="sibTrans" cxnId="{260990A9-3713-47B2-8CB0-FAD32C210C3A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DEE001EF-02C6-4DDD-BC03-6C5A2D3BA84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/>
            <a:t>FQHCs</a:t>
          </a:r>
          <a:endParaRPr lang="en-US"/>
        </a:p>
      </dgm:t>
    </dgm:pt>
    <dgm:pt modelId="{9F2F9C58-19E9-4349-8340-9C0797C8D1CE}" type="parTrans" cxnId="{2B2A8B3D-2353-45C4-A1EC-FE0211198042}">
      <dgm:prSet/>
      <dgm:spPr/>
      <dgm:t>
        <a:bodyPr/>
        <a:lstStyle/>
        <a:p>
          <a:endParaRPr lang="en-US"/>
        </a:p>
      </dgm:t>
    </dgm:pt>
    <dgm:pt modelId="{39AF6496-4559-45FA-8BEE-F7499CA029E9}" type="sibTrans" cxnId="{2B2A8B3D-2353-45C4-A1EC-FE0211198042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A53228C7-C7AF-4DCB-BB1A-D2E9FAD8AB3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/>
            <a:t>Hospital-based</a:t>
          </a:r>
          <a:endParaRPr lang="en-US"/>
        </a:p>
      </dgm:t>
    </dgm:pt>
    <dgm:pt modelId="{8B670289-1F2E-4CF2-8B2F-E3DEE882BB91}" type="parTrans" cxnId="{321E4BB1-EEF6-40D7-9541-EEC157BDA4FB}">
      <dgm:prSet/>
      <dgm:spPr/>
      <dgm:t>
        <a:bodyPr/>
        <a:lstStyle/>
        <a:p>
          <a:endParaRPr lang="en-US"/>
        </a:p>
      </dgm:t>
    </dgm:pt>
    <dgm:pt modelId="{F4509E7B-D2BD-4275-B95A-0CE06E143FBB}" type="sibTrans" cxnId="{321E4BB1-EEF6-40D7-9541-EEC157BDA4FB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58875425-DF0A-4456-948F-4F652E9E00A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/>
            <a:t>Other</a:t>
          </a:r>
          <a:endParaRPr lang="en-US"/>
        </a:p>
      </dgm:t>
    </dgm:pt>
    <dgm:pt modelId="{70C50B9D-8415-42FE-AB78-E9BC21DAE3AF}" type="parTrans" cxnId="{B3B863F0-4E8B-49CC-9A88-A2B0BAA3D576}">
      <dgm:prSet/>
      <dgm:spPr/>
      <dgm:t>
        <a:bodyPr/>
        <a:lstStyle/>
        <a:p>
          <a:endParaRPr lang="en-US"/>
        </a:p>
      </dgm:t>
    </dgm:pt>
    <dgm:pt modelId="{384A6E5E-9DCE-49B8-B74C-A585F0110735}" type="sibTrans" cxnId="{B3B863F0-4E8B-49CC-9A88-A2B0BAA3D576}">
      <dgm:prSet/>
      <dgm:spPr/>
      <dgm:t>
        <a:bodyPr/>
        <a:lstStyle/>
        <a:p>
          <a:endParaRPr lang="en-US"/>
        </a:p>
      </dgm:t>
    </dgm:pt>
    <dgm:pt modelId="{ED3254E5-E696-4CBA-92A6-893240FE08DC}" type="pres">
      <dgm:prSet presAssocID="{E4C58AC2-2879-447F-9BC4-0AB66EE4D1E4}" presName="root" presStyleCnt="0">
        <dgm:presLayoutVars>
          <dgm:dir/>
          <dgm:resizeHandles val="exact"/>
        </dgm:presLayoutVars>
      </dgm:prSet>
      <dgm:spPr/>
    </dgm:pt>
    <dgm:pt modelId="{69E7EED7-B069-4459-96F7-F9DA31070D87}" type="pres">
      <dgm:prSet presAssocID="{E4C58AC2-2879-447F-9BC4-0AB66EE4D1E4}" presName="container" presStyleCnt="0">
        <dgm:presLayoutVars>
          <dgm:dir/>
          <dgm:resizeHandles val="exact"/>
        </dgm:presLayoutVars>
      </dgm:prSet>
      <dgm:spPr/>
    </dgm:pt>
    <dgm:pt modelId="{DF5FD3A4-65A1-42A8-BDC0-95C626918A7E}" type="pres">
      <dgm:prSet presAssocID="{75ED567A-2025-4382-A178-3972AC8D80E1}" presName="compNode" presStyleCnt="0"/>
      <dgm:spPr/>
    </dgm:pt>
    <dgm:pt modelId="{ECFEC107-CA85-4518-A59F-5EA3DE34176B}" type="pres">
      <dgm:prSet presAssocID="{75ED567A-2025-4382-A178-3972AC8D80E1}" presName="iconBgRect" presStyleLbl="bgShp" presStyleIdx="0" presStyleCnt="5"/>
      <dgm:spPr/>
    </dgm:pt>
    <dgm:pt modelId="{82D16F2F-4633-49FC-AFF3-CF08C29F65B8}" type="pres">
      <dgm:prSet presAssocID="{75ED567A-2025-4382-A178-3972AC8D80E1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34A99F1A-4828-445C-A3EA-BF176B2380B2}" type="pres">
      <dgm:prSet presAssocID="{75ED567A-2025-4382-A178-3972AC8D80E1}" presName="spaceRect" presStyleCnt="0"/>
      <dgm:spPr/>
    </dgm:pt>
    <dgm:pt modelId="{7487571B-4A66-4532-B2EF-A875BA6175F7}" type="pres">
      <dgm:prSet presAssocID="{75ED567A-2025-4382-A178-3972AC8D80E1}" presName="textRect" presStyleLbl="revTx" presStyleIdx="0" presStyleCnt="5">
        <dgm:presLayoutVars>
          <dgm:chMax val="1"/>
          <dgm:chPref val="1"/>
        </dgm:presLayoutVars>
      </dgm:prSet>
      <dgm:spPr/>
    </dgm:pt>
    <dgm:pt modelId="{AB42CF6A-2CEA-49A8-83F9-79DD65847148}" type="pres">
      <dgm:prSet presAssocID="{B424D7F6-7A3E-4ABA-ABA8-EF0D41ED5EF4}" presName="sibTrans" presStyleLbl="sibTrans2D1" presStyleIdx="0" presStyleCnt="0"/>
      <dgm:spPr/>
    </dgm:pt>
    <dgm:pt modelId="{00BCDC2D-DBC7-4DBE-B577-F91D3C5A646F}" type="pres">
      <dgm:prSet presAssocID="{4DBC6689-5F69-45C2-B8BC-F3270091F01A}" presName="compNode" presStyleCnt="0"/>
      <dgm:spPr/>
    </dgm:pt>
    <dgm:pt modelId="{82E34EBA-92DC-41CD-83D4-183E471E4028}" type="pres">
      <dgm:prSet presAssocID="{4DBC6689-5F69-45C2-B8BC-F3270091F01A}" presName="iconBgRect" presStyleLbl="bgShp" presStyleIdx="1" presStyleCnt="5"/>
      <dgm:spPr/>
    </dgm:pt>
    <dgm:pt modelId="{4A2DED25-0312-4E93-A4D1-17307E2B7905}" type="pres">
      <dgm:prSet presAssocID="{4DBC6689-5F69-45C2-B8BC-F3270091F01A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93530CEE-69EE-48F6-A092-657D6FC59975}" type="pres">
      <dgm:prSet presAssocID="{4DBC6689-5F69-45C2-B8BC-F3270091F01A}" presName="spaceRect" presStyleCnt="0"/>
      <dgm:spPr/>
    </dgm:pt>
    <dgm:pt modelId="{5ECEA092-08AA-4444-887E-1FE8486DF992}" type="pres">
      <dgm:prSet presAssocID="{4DBC6689-5F69-45C2-B8BC-F3270091F01A}" presName="textRect" presStyleLbl="revTx" presStyleIdx="1" presStyleCnt="5">
        <dgm:presLayoutVars>
          <dgm:chMax val="1"/>
          <dgm:chPref val="1"/>
        </dgm:presLayoutVars>
      </dgm:prSet>
      <dgm:spPr/>
    </dgm:pt>
    <dgm:pt modelId="{CB239B99-A254-4835-BDC3-159F16B5F361}" type="pres">
      <dgm:prSet presAssocID="{16162B9A-A59C-41DA-91E8-18CC482AF2CF}" presName="sibTrans" presStyleLbl="sibTrans2D1" presStyleIdx="0" presStyleCnt="0"/>
      <dgm:spPr/>
    </dgm:pt>
    <dgm:pt modelId="{0263ACB0-9E44-4114-9753-431C1AB580BC}" type="pres">
      <dgm:prSet presAssocID="{DEE001EF-02C6-4DDD-BC03-6C5A2D3BA845}" presName="compNode" presStyleCnt="0"/>
      <dgm:spPr/>
    </dgm:pt>
    <dgm:pt modelId="{79554ED1-68E2-491B-8031-5BEF123EE246}" type="pres">
      <dgm:prSet presAssocID="{DEE001EF-02C6-4DDD-BC03-6C5A2D3BA845}" presName="iconBgRect" presStyleLbl="bgShp" presStyleIdx="2" presStyleCnt="5"/>
      <dgm:spPr/>
    </dgm:pt>
    <dgm:pt modelId="{3D0FD9D9-FB52-45C0-BFBD-E9E5BBE4A935}" type="pres">
      <dgm:prSet presAssocID="{DEE001EF-02C6-4DDD-BC03-6C5A2D3BA845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E1C50DB2-FD90-48FB-84BD-B189D431F4F3}" type="pres">
      <dgm:prSet presAssocID="{DEE001EF-02C6-4DDD-BC03-6C5A2D3BA845}" presName="spaceRect" presStyleCnt="0"/>
      <dgm:spPr/>
    </dgm:pt>
    <dgm:pt modelId="{F1853D0E-A109-498E-9BE2-29417E44304A}" type="pres">
      <dgm:prSet presAssocID="{DEE001EF-02C6-4DDD-BC03-6C5A2D3BA845}" presName="textRect" presStyleLbl="revTx" presStyleIdx="2" presStyleCnt="5">
        <dgm:presLayoutVars>
          <dgm:chMax val="1"/>
          <dgm:chPref val="1"/>
        </dgm:presLayoutVars>
      </dgm:prSet>
      <dgm:spPr/>
    </dgm:pt>
    <dgm:pt modelId="{CFECC434-6FBE-45B0-91C3-44823D2FEDF6}" type="pres">
      <dgm:prSet presAssocID="{39AF6496-4559-45FA-8BEE-F7499CA029E9}" presName="sibTrans" presStyleLbl="sibTrans2D1" presStyleIdx="0" presStyleCnt="0"/>
      <dgm:spPr/>
    </dgm:pt>
    <dgm:pt modelId="{38C1152F-A7F6-49BF-A3A5-624B2A5F63EA}" type="pres">
      <dgm:prSet presAssocID="{A53228C7-C7AF-4DCB-BB1A-D2E9FAD8AB31}" presName="compNode" presStyleCnt="0"/>
      <dgm:spPr/>
    </dgm:pt>
    <dgm:pt modelId="{91812FF7-7CAE-4920-97B9-802D44F95AB7}" type="pres">
      <dgm:prSet presAssocID="{A53228C7-C7AF-4DCB-BB1A-D2E9FAD8AB31}" presName="iconBgRect" presStyleLbl="bgShp" presStyleIdx="3" presStyleCnt="5"/>
      <dgm:spPr/>
    </dgm:pt>
    <dgm:pt modelId="{C6774683-15A5-4A56-9A14-80C02297C812}" type="pres">
      <dgm:prSet presAssocID="{A53228C7-C7AF-4DCB-BB1A-D2E9FAD8AB31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ospital"/>
        </a:ext>
      </dgm:extLst>
    </dgm:pt>
    <dgm:pt modelId="{8C11B96D-8D4B-47C7-A169-CB113B5352C2}" type="pres">
      <dgm:prSet presAssocID="{A53228C7-C7AF-4DCB-BB1A-D2E9FAD8AB31}" presName="spaceRect" presStyleCnt="0"/>
      <dgm:spPr/>
    </dgm:pt>
    <dgm:pt modelId="{9CA878C1-5838-427B-A044-4F236818601B}" type="pres">
      <dgm:prSet presAssocID="{A53228C7-C7AF-4DCB-BB1A-D2E9FAD8AB31}" presName="textRect" presStyleLbl="revTx" presStyleIdx="3" presStyleCnt="5">
        <dgm:presLayoutVars>
          <dgm:chMax val="1"/>
          <dgm:chPref val="1"/>
        </dgm:presLayoutVars>
      </dgm:prSet>
      <dgm:spPr/>
    </dgm:pt>
    <dgm:pt modelId="{6754CA16-7A00-4F9C-A486-1B37F2CC17E1}" type="pres">
      <dgm:prSet presAssocID="{F4509E7B-D2BD-4275-B95A-0CE06E143FBB}" presName="sibTrans" presStyleLbl="sibTrans2D1" presStyleIdx="0" presStyleCnt="0"/>
      <dgm:spPr/>
    </dgm:pt>
    <dgm:pt modelId="{AB503B0A-43CD-47FE-89AC-D177A79317D7}" type="pres">
      <dgm:prSet presAssocID="{58875425-DF0A-4456-948F-4F652E9E00A1}" presName="compNode" presStyleCnt="0"/>
      <dgm:spPr/>
    </dgm:pt>
    <dgm:pt modelId="{831BBCFC-3542-4F2B-9E75-5D8A55ED7D9F}" type="pres">
      <dgm:prSet presAssocID="{58875425-DF0A-4456-948F-4F652E9E00A1}" presName="iconBgRect" presStyleLbl="bgShp" presStyleIdx="4" presStyleCnt="5"/>
      <dgm:spPr/>
    </dgm:pt>
    <dgm:pt modelId="{A5470D15-FED6-46F8-BA16-4667804DC50F}" type="pres">
      <dgm:prSet presAssocID="{58875425-DF0A-4456-948F-4F652E9E00A1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lp"/>
        </a:ext>
      </dgm:extLst>
    </dgm:pt>
    <dgm:pt modelId="{21892CDC-6507-4364-8D00-3E0D50228392}" type="pres">
      <dgm:prSet presAssocID="{58875425-DF0A-4456-948F-4F652E9E00A1}" presName="spaceRect" presStyleCnt="0"/>
      <dgm:spPr/>
    </dgm:pt>
    <dgm:pt modelId="{79BA27BC-45F5-41B4-9E4D-CD1A2B595ECD}" type="pres">
      <dgm:prSet presAssocID="{58875425-DF0A-4456-948F-4F652E9E00A1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60BA1112-3D92-4464-ADF4-C00D25AB9ECB}" type="presOf" srcId="{4DBC6689-5F69-45C2-B8BC-F3270091F01A}" destId="{5ECEA092-08AA-4444-887E-1FE8486DF992}" srcOrd="0" destOrd="0" presId="urn:microsoft.com/office/officeart/2018/2/layout/IconCircleList"/>
    <dgm:cxn modelId="{CFECB437-C6C0-47F1-9852-FC26A6302924}" type="presOf" srcId="{16162B9A-A59C-41DA-91E8-18CC482AF2CF}" destId="{CB239B99-A254-4835-BDC3-159F16B5F361}" srcOrd="0" destOrd="0" presId="urn:microsoft.com/office/officeart/2018/2/layout/IconCircleList"/>
    <dgm:cxn modelId="{2B2A8B3D-2353-45C4-A1EC-FE0211198042}" srcId="{E4C58AC2-2879-447F-9BC4-0AB66EE4D1E4}" destId="{DEE001EF-02C6-4DDD-BC03-6C5A2D3BA845}" srcOrd="2" destOrd="0" parTransId="{9F2F9C58-19E9-4349-8340-9C0797C8D1CE}" sibTransId="{39AF6496-4559-45FA-8BEE-F7499CA029E9}"/>
    <dgm:cxn modelId="{58DED965-08EE-42F5-AE00-50DAEAAA54C9}" type="presOf" srcId="{58875425-DF0A-4456-948F-4F652E9E00A1}" destId="{79BA27BC-45F5-41B4-9E4D-CD1A2B595ECD}" srcOrd="0" destOrd="0" presId="urn:microsoft.com/office/officeart/2018/2/layout/IconCircleList"/>
    <dgm:cxn modelId="{A6852747-8097-4F58-BEFC-C363D8C1623F}" type="presOf" srcId="{DEE001EF-02C6-4DDD-BC03-6C5A2D3BA845}" destId="{F1853D0E-A109-498E-9BE2-29417E44304A}" srcOrd="0" destOrd="0" presId="urn:microsoft.com/office/officeart/2018/2/layout/IconCircleList"/>
    <dgm:cxn modelId="{C6A11748-3763-4C2A-9515-44B8F944640A}" type="presOf" srcId="{F4509E7B-D2BD-4275-B95A-0CE06E143FBB}" destId="{6754CA16-7A00-4F9C-A486-1B37F2CC17E1}" srcOrd="0" destOrd="0" presId="urn:microsoft.com/office/officeart/2018/2/layout/IconCircleList"/>
    <dgm:cxn modelId="{E88E134E-A57D-4850-995B-B69156B96696}" srcId="{E4C58AC2-2879-447F-9BC4-0AB66EE4D1E4}" destId="{75ED567A-2025-4382-A178-3972AC8D80E1}" srcOrd="0" destOrd="0" parTransId="{304CC17D-3290-4174-B0ED-094A64337819}" sibTransId="{B424D7F6-7A3E-4ABA-ABA8-EF0D41ED5EF4}"/>
    <dgm:cxn modelId="{35CAA9A4-BDEA-4948-B1F1-4CA8DDB970A6}" type="presOf" srcId="{B424D7F6-7A3E-4ABA-ABA8-EF0D41ED5EF4}" destId="{AB42CF6A-2CEA-49A8-83F9-79DD65847148}" srcOrd="0" destOrd="0" presId="urn:microsoft.com/office/officeart/2018/2/layout/IconCircleList"/>
    <dgm:cxn modelId="{260990A9-3713-47B2-8CB0-FAD32C210C3A}" srcId="{E4C58AC2-2879-447F-9BC4-0AB66EE4D1E4}" destId="{4DBC6689-5F69-45C2-B8BC-F3270091F01A}" srcOrd="1" destOrd="0" parTransId="{BA6BDE0F-9DDC-44F5-A6F6-D250E9FC11C1}" sibTransId="{16162B9A-A59C-41DA-91E8-18CC482AF2CF}"/>
    <dgm:cxn modelId="{321E4BB1-EEF6-40D7-9541-EEC157BDA4FB}" srcId="{E4C58AC2-2879-447F-9BC4-0AB66EE4D1E4}" destId="{A53228C7-C7AF-4DCB-BB1A-D2E9FAD8AB31}" srcOrd="3" destOrd="0" parTransId="{8B670289-1F2E-4CF2-8B2F-E3DEE882BB91}" sibTransId="{F4509E7B-D2BD-4275-B95A-0CE06E143FBB}"/>
    <dgm:cxn modelId="{88B9A5B5-E45E-4B70-8317-3D6357F086C2}" type="presOf" srcId="{75ED567A-2025-4382-A178-3972AC8D80E1}" destId="{7487571B-4A66-4532-B2EF-A875BA6175F7}" srcOrd="0" destOrd="0" presId="urn:microsoft.com/office/officeart/2018/2/layout/IconCircleList"/>
    <dgm:cxn modelId="{481B1FBA-3268-4137-9160-00C4A1F503E5}" type="presOf" srcId="{39AF6496-4559-45FA-8BEE-F7499CA029E9}" destId="{CFECC434-6FBE-45B0-91C3-44823D2FEDF6}" srcOrd="0" destOrd="0" presId="urn:microsoft.com/office/officeart/2018/2/layout/IconCircleList"/>
    <dgm:cxn modelId="{D3A0D4C2-B48E-4E75-A008-41365AB1B3B4}" type="presOf" srcId="{A53228C7-C7AF-4DCB-BB1A-D2E9FAD8AB31}" destId="{9CA878C1-5838-427B-A044-4F236818601B}" srcOrd="0" destOrd="0" presId="urn:microsoft.com/office/officeart/2018/2/layout/IconCircleList"/>
    <dgm:cxn modelId="{B3B863F0-4E8B-49CC-9A88-A2B0BAA3D576}" srcId="{E4C58AC2-2879-447F-9BC4-0AB66EE4D1E4}" destId="{58875425-DF0A-4456-948F-4F652E9E00A1}" srcOrd="4" destOrd="0" parTransId="{70C50B9D-8415-42FE-AB78-E9BC21DAE3AF}" sibTransId="{384A6E5E-9DCE-49B8-B74C-A585F0110735}"/>
    <dgm:cxn modelId="{E35E199F-3725-477B-82AD-533985E18456}" type="presOf" srcId="{E4C58AC2-2879-447F-9BC4-0AB66EE4D1E4}" destId="{ED3254E5-E696-4CBA-92A6-893240FE08DC}" srcOrd="0" destOrd="0" presId="urn:microsoft.com/office/officeart/2018/2/layout/IconCircleList"/>
    <dgm:cxn modelId="{CA9BFD17-D377-4FC8-9793-21343AF662AA}" type="presParOf" srcId="{ED3254E5-E696-4CBA-92A6-893240FE08DC}" destId="{69E7EED7-B069-4459-96F7-F9DA31070D87}" srcOrd="0" destOrd="0" presId="urn:microsoft.com/office/officeart/2018/2/layout/IconCircleList"/>
    <dgm:cxn modelId="{E7D13726-10DB-4607-88AE-2A65086A4E7D}" type="presParOf" srcId="{69E7EED7-B069-4459-96F7-F9DA31070D87}" destId="{DF5FD3A4-65A1-42A8-BDC0-95C626918A7E}" srcOrd="0" destOrd="0" presId="urn:microsoft.com/office/officeart/2018/2/layout/IconCircleList"/>
    <dgm:cxn modelId="{7730DE1E-0A0C-4E50-AEDB-B03AB84584C0}" type="presParOf" srcId="{DF5FD3A4-65A1-42A8-BDC0-95C626918A7E}" destId="{ECFEC107-CA85-4518-A59F-5EA3DE34176B}" srcOrd="0" destOrd="0" presId="urn:microsoft.com/office/officeart/2018/2/layout/IconCircleList"/>
    <dgm:cxn modelId="{AEE7E22E-D8C8-43E2-AA41-1AACB7E737DB}" type="presParOf" srcId="{DF5FD3A4-65A1-42A8-BDC0-95C626918A7E}" destId="{82D16F2F-4633-49FC-AFF3-CF08C29F65B8}" srcOrd="1" destOrd="0" presId="urn:microsoft.com/office/officeart/2018/2/layout/IconCircleList"/>
    <dgm:cxn modelId="{C8F9BCEE-0F12-4173-B1A1-93BF3A8B4FF9}" type="presParOf" srcId="{DF5FD3A4-65A1-42A8-BDC0-95C626918A7E}" destId="{34A99F1A-4828-445C-A3EA-BF176B2380B2}" srcOrd="2" destOrd="0" presId="urn:microsoft.com/office/officeart/2018/2/layout/IconCircleList"/>
    <dgm:cxn modelId="{8B278E10-2802-4CF1-9F58-20F4333D35B9}" type="presParOf" srcId="{DF5FD3A4-65A1-42A8-BDC0-95C626918A7E}" destId="{7487571B-4A66-4532-B2EF-A875BA6175F7}" srcOrd="3" destOrd="0" presId="urn:microsoft.com/office/officeart/2018/2/layout/IconCircleList"/>
    <dgm:cxn modelId="{175343CE-60C9-4D99-941F-053506012A83}" type="presParOf" srcId="{69E7EED7-B069-4459-96F7-F9DA31070D87}" destId="{AB42CF6A-2CEA-49A8-83F9-79DD65847148}" srcOrd="1" destOrd="0" presId="urn:microsoft.com/office/officeart/2018/2/layout/IconCircleList"/>
    <dgm:cxn modelId="{7696D83B-3504-4A96-854E-F6861A5B5423}" type="presParOf" srcId="{69E7EED7-B069-4459-96F7-F9DA31070D87}" destId="{00BCDC2D-DBC7-4DBE-B577-F91D3C5A646F}" srcOrd="2" destOrd="0" presId="urn:microsoft.com/office/officeart/2018/2/layout/IconCircleList"/>
    <dgm:cxn modelId="{3BFB009F-7B83-4EF9-926A-84FB6F9F7D48}" type="presParOf" srcId="{00BCDC2D-DBC7-4DBE-B577-F91D3C5A646F}" destId="{82E34EBA-92DC-41CD-83D4-183E471E4028}" srcOrd="0" destOrd="0" presId="urn:microsoft.com/office/officeart/2018/2/layout/IconCircleList"/>
    <dgm:cxn modelId="{E2AA703B-C1D0-40C8-B080-4E29E413C21B}" type="presParOf" srcId="{00BCDC2D-DBC7-4DBE-B577-F91D3C5A646F}" destId="{4A2DED25-0312-4E93-A4D1-17307E2B7905}" srcOrd="1" destOrd="0" presId="urn:microsoft.com/office/officeart/2018/2/layout/IconCircleList"/>
    <dgm:cxn modelId="{9B7DFF24-1DBD-4ADA-A4CE-995D5491C917}" type="presParOf" srcId="{00BCDC2D-DBC7-4DBE-B577-F91D3C5A646F}" destId="{93530CEE-69EE-48F6-A092-657D6FC59975}" srcOrd="2" destOrd="0" presId="urn:microsoft.com/office/officeart/2018/2/layout/IconCircleList"/>
    <dgm:cxn modelId="{AE770525-64E7-44CD-8DB3-1790C714954D}" type="presParOf" srcId="{00BCDC2D-DBC7-4DBE-B577-F91D3C5A646F}" destId="{5ECEA092-08AA-4444-887E-1FE8486DF992}" srcOrd="3" destOrd="0" presId="urn:microsoft.com/office/officeart/2018/2/layout/IconCircleList"/>
    <dgm:cxn modelId="{376EBD28-1ABE-4848-85DF-6CE4B02FE0F6}" type="presParOf" srcId="{69E7EED7-B069-4459-96F7-F9DA31070D87}" destId="{CB239B99-A254-4835-BDC3-159F16B5F361}" srcOrd="3" destOrd="0" presId="urn:microsoft.com/office/officeart/2018/2/layout/IconCircleList"/>
    <dgm:cxn modelId="{7F089BA8-B1E1-4E7E-8171-3AAB6D28FE63}" type="presParOf" srcId="{69E7EED7-B069-4459-96F7-F9DA31070D87}" destId="{0263ACB0-9E44-4114-9753-431C1AB580BC}" srcOrd="4" destOrd="0" presId="urn:microsoft.com/office/officeart/2018/2/layout/IconCircleList"/>
    <dgm:cxn modelId="{B77D5725-C12B-4D7C-A652-865577F562CA}" type="presParOf" srcId="{0263ACB0-9E44-4114-9753-431C1AB580BC}" destId="{79554ED1-68E2-491B-8031-5BEF123EE246}" srcOrd="0" destOrd="0" presId="urn:microsoft.com/office/officeart/2018/2/layout/IconCircleList"/>
    <dgm:cxn modelId="{CA0B0E9A-969E-44BB-AC40-23E2DA916F36}" type="presParOf" srcId="{0263ACB0-9E44-4114-9753-431C1AB580BC}" destId="{3D0FD9D9-FB52-45C0-BFBD-E9E5BBE4A935}" srcOrd="1" destOrd="0" presId="urn:microsoft.com/office/officeart/2018/2/layout/IconCircleList"/>
    <dgm:cxn modelId="{99026B04-73D0-4E86-9292-489AA22EBE67}" type="presParOf" srcId="{0263ACB0-9E44-4114-9753-431C1AB580BC}" destId="{E1C50DB2-FD90-48FB-84BD-B189D431F4F3}" srcOrd="2" destOrd="0" presId="urn:microsoft.com/office/officeart/2018/2/layout/IconCircleList"/>
    <dgm:cxn modelId="{DCDB7178-AF64-4B72-8134-366C4631CDCE}" type="presParOf" srcId="{0263ACB0-9E44-4114-9753-431C1AB580BC}" destId="{F1853D0E-A109-498E-9BE2-29417E44304A}" srcOrd="3" destOrd="0" presId="urn:microsoft.com/office/officeart/2018/2/layout/IconCircleList"/>
    <dgm:cxn modelId="{3BCDCFCC-2FDB-4B79-B3FB-AFD64685D662}" type="presParOf" srcId="{69E7EED7-B069-4459-96F7-F9DA31070D87}" destId="{CFECC434-6FBE-45B0-91C3-44823D2FEDF6}" srcOrd="5" destOrd="0" presId="urn:microsoft.com/office/officeart/2018/2/layout/IconCircleList"/>
    <dgm:cxn modelId="{C5E9A474-CD8E-4C4F-A4DF-F4EFAFBD786A}" type="presParOf" srcId="{69E7EED7-B069-4459-96F7-F9DA31070D87}" destId="{38C1152F-A7F6-49BF-A3A5-624B2A5F63EA}" srcOrd="6" destOrd="0" presId="urn:microsoft.com/office/officeart/2018/2/layout/IconCircleList"/>
    <dgm:cxn modelId="{57C87C69-FF0F-4E7F-9C18-7414B2E311E5}" type="presParOf" srcId="{38C1152F-A7F6-49BF-A3A5-624B2A5F63EA}" destId="{91812FF7-7CAE-4920-97B9-802D44F95AB7}" srcOrd="0" destOrd="0" presId="urn:microsoft.com/office/officeart/2018/2/layout/IconCircleList"/>
    <dgm:cxn modelId="{29BE2BDA-DA48-4F97-ADCD-E3C49CC851E4}" type="presParOf" srcId="{38C1152F-A7F6-49BF-A3A5-624B2A5F63EA}" destId="{C6774683-15A5-4A56-9A14-80C02297C812}" srcOrd="1" destOrd="0" presId="urn:microsoft.com/office/officeart/2018/2/layout/IconCircleList"/>
    <dgm:cxn modelId="{B295E188-71E4-4BD7-BE6D-7B92969A3917}" type="presParOf" srcId="{38C1152F-A7F6-49BF-A3A5-624B2A5F63EA}" destId="{8C11B96D-8D4B-47C7-A169-CB113B5352C2}" srcOrd="2" destOrd="0" presId="urn:microsoft.com/office/officeart/2018/2/layout/IconCircleList"/>
    <dgm:cxn modelId="{1927F3DA-9995-440E-8A53-B6ADC54B9FCE}" type="presParOf" srcId="{38C1152F-A7F6-49BF-A3A5-624B2A5F63EA}" destId="{9CA878C1-5838-427B-A044-4F236818601B}" srcOrd="3" destOrd="0" presId="urn:microsoft.com/office/officeart/2018/2/layout/IconCircleList"/>
    <dgm:cxn modelId="{A506AC27-D10D-4F48-A167-857A79713629}" type="presParOf" srcId="{69E7EED7-B069-4459-96F7-F9DA31070D87}" destId="{6754CA16-7A00-4F9C-A486-1B37F2CC17E1}" srcOrd="7" destOrd="0" presId="urn:microsoft.com/office/officeart/2018/2/layout/IconCircleList"/>
    <dgm:cxn modelId="{E45BADCD-0927-4879-88F8-BDC0B7877D61}" type="presParOf" srcId="{69E7EED7-B069-4459-96F7-F9DA31070D87}" destId="{AB503B0A-43CD-47FE-89AC-D177A79317D7}" srcOrd="8" destOrd="0" presId="urn:microsoft.com/office/officeart/2018/2/layout/IconCircleList"/>
    <dgm:cxn modelId="{F9C6CEA5-D6F3-45D9-BC34-9EB0A09572CF}" type="presParOf" srcId="{AB503B0A-43CD-47FE-89AC-D177A79317D7}" destId="{831BBCFC-3542-4F2B-9E75-5D8A55ED7D9F}" srcOrd="0" destOrd="0" presId="urn:microsoft.com/office/officeart/2018/2/layout/IconCircleList"/>
    <dgm:cxn modelId="{64D945F4-D382-47C4-A037-9784DEC8E14A}" type="presParOf" srcId="{AB503B0A-43CD-47FE-89AC-D177A79317D7}" destId="{A5470D15-FED6-46F8-BA16-4667804DC50F}" srcOrd="1" destOrd="0" presId="urn:microsoft.com/office/officeart/2018/2/layout/IconCircleList"/>
    <dgm:cxn modelId="{09615E78-A4E6-48A5-99F5-42A0AA1AB51A}" type="presParOf" srcId="{AB503B0A-43CD-47FE-89AC-D177A79317D7}" destId="{21892CDC-6507-4364-8D00-3E0D50228392}" srcOrd="2" destOrd="0" presId="urn:microsoft.com/office/officeart/2018/2/layout/IconCircleList"/>
    <dgm:cxn modelId="{C964B895-1DA1-4541-812C-BCE637A386FE}" type="presParOf" srcId="{AB503B0A-43CD-47FE-89AC-D177A79317D7}" destId="{79BA27BC-45F5-41B4-9E4D-CD1A2B595ECD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58A4F65-AC3C-49F5-BEEC-40214AC0C125}" type="doc">
      <dgm:prSet loTypeId="urn:microsoft.com/office/officeart/2005/8/layout/list1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908006B8-FFCE-4C33-BB99-0163924420B8}">
      <dgm:prSet/>
      <dgm:spPr/>
      <dgm:t>
        <a:bodyPr/>
        <a:lstStyle/>
        <a:p>
          <a:r>
            <a:rPr lang="en-US"/>
            <a:t>Full Spectrum</a:t>
          </a:r>
        </a:p>
      </dgm:t>
    </dgm:pt>
    <dgm:pt modelId="{CFBF78D2-B38A-4899-A30A-DFAF0F184E09}" type="parTrans" cxnId="{4908FA4E-3956-4B65-AB7B-03109BA4071E}">
      <dgm:prSet/>
      <dgm:spPr/>
      <dgm:t>
        <a:bodyPr/>
        <a:lstStyle/>
        <a:p>
          <a:endParaRPr lang="en-US"/>
        </a:p>
      </dgm:t>
    </dgm:pt>
    <dgm:pt modelId="{4FE7C3A6-BA83-4BEF-9098-8244EE35C4B7}" type="sibTrans" cxnId="{4908FA4E-3956-4B65-AB7B-03109BA4071E}">
      <dgm:prSet/>
      <dgm:spPr/>
      <dgm:t>
        <a:bodyPr/>
        <a:lstStyle/>
        <a:p>
          <a:endParaRPr lang="en-US"/>
        </a:p>
      </dgm:t>
    </dgm:pt>
    <dgm:pt modelId="{A5D3FC4C-FA7D-4E8D-B7CB-C5A56C515479}">
      <dgm:prSet/>
      <dgm:spPr/>
      <dgm:t>
        <a:bodyPr/>
        <a:lstStyle/>
        <a:p>
          <a:r>
            <a:rPr lang="en-US"/>
            <a:t>Birth and Bereavement </a:t>
          </a:r>
        </a:p>
      </dgm:t>
    </dgm:pt>
    <dgm:pt modelId="{4144737F-D2EC-457E-A93A-85AF66D48ACD}" type="parTrans" cxnId="{179B699B-7E3F-401C-BCB1-77A8EFB6C5CF}">
      <dgm:prSet/>
      <dgm:spPr/>
      <dgm:t>
        <a:bodyPr/>
        <a:lstStyle/>
        <a:p>
          <a:endParaRPr lang="en-US"/>
        </a:p>
      </dgm:t>
    </dgm:pt>
    <dgm:pt modelId="{8975BABC-7C74-4B2B-BD3B-8E3F5F7FBE67}" type="sibTrans" cxnId="{179B699B-7E3F-401C-BCB1-77A8EFB6C5CF}">
      <dgm:prSet/>
      <dgm:spPr/>
      <dgm:t>
        <a:bodyPr/>
        <a:lstStyle/>
        <a:p>
          <a:endParaRPr lang="en-US"/>
        </a:p>
      </dgm:t>
    </dgm:pt>
    <dgm:pt modelId="{F28A538A-A99B-4FAD-86ED-B81C27DEE8E7}" type="pres">
      <dgm:prSet presAssocID="{B58A4F65-AC3C-49F5-BEEC-40214AC0C125}" presName="linear" presStyleCnt="0">
        <dgm:presLayoutVars>
          <dgm:dir/>
          <dgm:animLvl val="lvl"/>
          <dgm:resizeHandles val="exact"/>
        </dgm:presLayoutVars>
      </dgm:prSet>
      <dgm:spPr/>
    </dgm:pt>
    <dgm:pt modelId="{96C4BF52-33CF-48CB-9644-D9D8927DD2C8}" type="pres">
      <dgm:prSet presAssocID="{908006B8-FFCE-4C33-BB99-0163924420B8}" presName="parentLin" presStyleCnt="0"/>
      <dgm:spPr/>
    </dgm:pt>
    <dgm:pt modelId="{CD1A48C0-30DE-4626-9877-6DCA092924F6}" type="pres">
      <dgm:prSet presAssocID="{908006B8-FFCE-4C33-BB99-0163924420B8}" presName="parentLeftMargin" presStyleLbl="node1" presStyleIdx="0" presStyleCnt="2"/>
      <dgm:spPr/>
    </dgm:pt>
    <dgm:pt modelId="{57C42C3A-E7EB-4494-ACDE-8A6A9B81F714}" type="pres">
      <dgm:prSet presAssocID="{908006B8-FFCE-4C33-BB99-0163924420B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A5ECFEEC-17ED-4AF6-95DC-E529AC95AC47}" type="pres">
      <dgm:prSet presAssocID="{908006B8-FFCE-4C33-BB99-0163924420B8}" presName="negativeSpace" presStyleCnt="0"/>
      <dgm:spPr/>
    </dgm:pt>
    <dgm:pt modelId="{4240DD48-2BA0-4B49-9461-051C0693AE1D}" type="pres">
      <dgm:prSet presAssocID="{908006B8-FFCE-4C33-BB99-0163924420B8}" presName="childText" presStyleLbl="conFgAcc1" presStyleIdx="0" presStyleCnt="2">
        <dgm:presLayoutVars>
          <dgm:bulletEnabled val="1"/>
        </dgm:presLayoutVars>
      </dgm:prSet>
      <dgm:spPr/>
    </dgm:pt>
    <dgm:pt modelId="{A358E5AA-A0D6-4664-8428-80FED7CACEEA}" type="pres">
      <dgm:prSet presAssocID="{4FE7C3A6-BA83-4BEF-9098-8244EE35C4B7}" presName="spaceBetweenRectangles" presStyleCnt="0"/>
      <dgm:spPr/>
    </dgm:pt>
    <dgm:pt modelId="{22B76B93-F80F-4EFA-86D3-4AA4DBE6507E}" type="pres">
      <dgm:prSet presAssocID="{A5D3FC4C-FA7D-4E8D-B7CB-C5A56C515479}" presName="parentLin" presStyleCnt="0"/>
      <dgm:spPr/>
    </dgm:pt>
    <dgm:pt modelId="{8166E302-8355-40CC-AADD-A287DAAE5EF8}" type="pres">
      <dgm:prSet presAssocID="{A5D3FC4C-FA7D-4E8D-B7CB-C5A56C515479}" presName="parentLeftMargin" presStyleLbl="node1" presStyleIdx="0" presStyleCnt="2"/>
      <dgm:spPr/>
    </dgm:pt>
    <dgm:pt modelId="{A0B665F2-9EB1-4CEF-A8A5-EAD493D46703}" type="pres">
      <dgm:prSet presAssocID="{A5D3FC4C-FA7D-4E8D-B7CB-C5A56C515479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B3334E2F-DBF5-4A08-A08D-9A2361953BFA}" type="pres">
      <dgm:prSet presAssocID="{A5D3FC4C-FA7D-4E8D-B7CB-C5A56C515479}" presName="negativeSpace" presStyleCnt="0"/>
      <dgm:spPr/>
    </dgm:pt>
    <dgm:pt modelId="{C2BF2209-456C-41E5-A0D0-F3C62DDA62A5}" type="pres">
      <dgm:prSet presAssocID="{A5D3FC4C-FA7D-4E8D-B7CB-C5A56C515479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041B6234-36FE-485A-9455-50EE4868EEB8}" type="presOf" srcId="{A5D3FC4C-FA7D-4E8D-B7CB-C5A56C515479}" destId="{8166E302-8355-40CC-AADD-A287DAAE5EF8}" srcOrd="0" destOrd="0" presId="urn:microsoft.com/office/officeart/2005/8/layout/list1"/>
    <dgm:cxn modelId="{5FA5E948-2599-4923-8031-671FB399FE1F}" type="presOf" srcId="{908006B8-FFCE-4C33-BB99-0163924420B8}" destId="{57C42C3A-E7EB-4494-ACDE-8A6A9B81F714}" srcOrd="1" destOrd="0" presId="urn:microsoft.com/office/officeart/2005/8/layout/list1"/>
    <dgm:cxn modelId="{4908FA4E-3956-4B65-AB7B-03109BA4071E}" srcId="{B58A4F65-AC3C-49F5-BEEC-40214AC0C125}" destId="{908006B8-FFCE-4C33-BB99-0163924420B8}" srcOrd="0" destOrd="0" parTransId="{CFBF78D2-B38A-4899-A30A-DFAF0F184E09}" sibTransId="{4FE7C3A6-BA83-4BEF-9098-8244EE35C4B7}"/>
    <dgm:cxn modelId="{31AA2180-F67F-4C77-B107-D5345D8969B0}" type="presOf" srcId="{908006B8-FFCE-4C33-BB99-0163924420B8}" destId="{CD1A48C0-30DE-4626-9877-6DCA092924F6}" srcOrd="0" destOrd="0" presId="urn:microsoft.com/office/officeart/2005/8/layout/list1"/>
    <dgm:cxn modelId="{179B699B-7E3F-401C-BCB1-77A8EFB6C5CF}" srcId="{B58A4F65-AC3C-49F5-BEEC-40214AC0C125}" destId="{A5D3FC4C-FA7D-4E8D-B7CB-C5A56C515479}" srcOrd="1" destOrd="0" parTransId="{4144737F-D2EC-457E-A93A-85AF66D48ACD}" sibTransId="{8975BABC-7C74-4B2B-BD3B-8E3F5F7FBE67}"/>
    <dgm:cxn modelId="{3D3F4FBB-E377-47C1-88D3-43299E480FAE}" type="presOf" srcId="{B58A4F65-AC3C-49F5-BEEC-40214AC0C125}" destId="{F28A538A-A99B-4FAD-86ED-B81C27DEE8E7}" srcOrd="0" destOrd="0" presId="urn:microsoft.com/office/officeart/2005/8/layout/list1"/>
    <dgm:cxn modelId="{866D6BCB-2866-4B1B-91AF-56FE452B1602}" type="presOf" srcId="{A5D3FC4C-FA7D-4E8D-B7CB-C5A56C515479}" destId="{A0B665F2-9EB1-4CEF-A8A5-EAD493D46703}" srcOrd="1" destOrd="0" presId="urn:microsoft.com/office/officeart/2005/8/layout/list1"/>
    <dgm:cxn modelId="{22056EA3-619F-4121-BCD9-0661B0F0D2D9}" type="presParOf" srcId="{F28A538A-A99B-4FAD-86ED-B81C27DEE8E7}" destId="{96C4BF52-33CF-48CB-9644-D9D8927DD2C8}" srcOrd="0" destOrd="0" presId="urn:microsoft.com/office/officeart/2005/8/layout/list1"/>
    <dgm:cxn modelId="{C80AC695-990E-4C91-B8F0-01BDCEAA6A29}" type="presParOf" srcId="{96C4BF52-33CF-48CB-9644-D9D8927DD2C8}" destId="{CD1A48C0-30DE-4626-9877-6DCA092924F6}" srcOrd="0" destOrd="0" presId="urn:microsoft.com/office/officeart/2005/8/layout/list1"/>
    <dgm:cxn modelId="{8F057FA8-38F9-4AA6-95F0-3D481906D149}" type="presParOf" srcId="{96C4BF52-33CF-48CB-9644-D9D8927DD2C8}" destId="{57C42C3A-E7EB-4494-ACDE-8A6A9B81F714}" srcOrd="1" destOrd="0" presId="urn:microsoft.com/office/officeart/2005/8/layout/list1"/>
    <dgm:cxn modelId="{CF6BB72C-79E1-41DE-A746-12AC3D872714}" type="presParOf" srcId="{F28A538A-A99B-4FAD-86ED-B81C27DEE8E7}" destId="{A5ECFEEC-17ED-4AF6-95DC-E529AC95AC47}" srcOrd="1" destOrd="0" presId="urn:microsoft.com/office/officeart/2005/8/layout/list1"/>
    <dgm:cxn modelId="{F4814720-8729-425C-9958-12DC02935D82}" type="presParOf" srcId="{F28A538A-A99B-4FAD-86ED-B81C27DEE8E7}" destId="{4240DD48-2BA0-4B49-9461-051C0693AE1D}" srcOrd="2" destOrd="0" presId="urn:microsoft.com/office/officeart/2005/8/layout/list1"/>
    <dgm:cxn modelId="{F856CFC6-8F2E-4E8B-BA7C-D9E66FADFEC3}" type="presParOf" srcId="{F28A538A-A99B-4FAD-86ED-B81C27DEE8E7}" destId="{A358E5AA-A0D6-4664-8428-80FED7CACEEA}" srcOrd="3" destOrd="0" presId="urn:microsoft.com/office/officeart/2005/8/layout/list1"/>
    <dgm:cxn modelId="{8C196C89-7150-468B-B81A-290256A67854}" type="presParOf" srcId="{F28A538A-A99B-4FAD-86ED-B81C27DEE8E7}" destId="{22B76B93-F80F-4EFA-86D3-4AA4DBE6507E}" srcOrd="4" destOrd="0" presId="urn:microsoft.com/office/officeart/2005/8/layout/list1"/>
    <dgm:cxn modelId="{FC4FF289-DB70-4160-88C1-FBF3696D8264}" type="presParOf" srcId="{22B76B93-F80F-4EFA-86D3-4AA4DBE6507E}" destId="{8166E302-8355-40CC-AADD-A287DAAE5EF8}" srcOrd="0" destOrd="0" presId="urn:microsoft.com/office/officeart/2005/8/layout/list1"/>
    <dgm:cxn modelId="{82C898D2-136D-4869-9F5F-968B2C783A68}" type="presParOf" srcId="{22B76B93-F80F-4EFA-86D3-4AA4DBE6507E}" destId="{A0B665F2-9EB1-4CEF-A8A5-EAD493D46703}" srcOrd="1" destOrd="0" presId="urn:microsoft.com/office/officeart/2005/8/layout/list1"/>
    <dgm:cxn modelId="{6E56B9F1-7DDA-476F-957A-B36293F00BC7}" type="presParOf" srcId="{F28A538A-A99B-4FAD-86ED-B81C27DEE8E7}" destId="{B3334E2F-DBF5-4A08-A08D-9A2361953BFA}" srcOrd="5" destOrd="0" presId="urn:microsoft.com/office/officeart/2005/8/layout/list1"/>
    <dgm:cxn modelId="{8F1BACAC-6E18-4408-B85E-3513586B2417}" type="presParOf" srcId="{F28A538A-A99B-4FAD-86ED-B81C27DEE8E7}" destId="{C2BF2209-456C-41E5-A0D0-F3C62DDA62A5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161E1BE-E86F-4CCD-96A5-4C7C7DDB0EA7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021C069-BE09-4075-8BC5-ADACF0AB3103}">
      <dgm:prSet custT="1"/>
      <dgm:spPr/>
      <dgm:t>
        <a:bodyPr/>
        <a:lstStyle/>
        <a:p>
          <a:r>
            <a:rPr lang="en-US" sz="1600" b="1">
              <a:latin typeface="Arial" panose="020B0604020202020204" pitchFamily="34" charset="0"/>
              <a:cs typeface="Arial" panose="020B0604020202020204" pitchFamily="34" charset="0"/>
            </a:rPr>
            <a:t>Formed in early 2023</a:t>
          </a:r>
        </a:p>
      </dgm:t>
    </dgm:pt>
    <dgm:pt modelId="{02E5D2F8-4641-4069-9636-8BE49BB91A22}" type="parTrans" cxnId="{CBED292B-7F80-4672-9C86-19E15C08047D}">
      <dgm:prSet/>
      <dgm:spPr/>
      <dgm:t>
        <a:bodyPr/>
        <a:lstStyle/>
        <a:p>
          <a:endParaRPr lang="en-US"/>
        </a:p>
      </dgm:t>
    </dgm:pt>
    <dgm:pt modelId="{2E6B5614-E500-4EDD-98AC-60068A02EA1A}" type="sibTrans" cxnId="{CBED292B-7F80-4672-9C86-19E15C08047D}">
      <dgm:prSet/>
      <dgm:spPr/>
      <dgm:t>
        <a:bodyPr/>
        <a:lstStyle/>
        <a:p>
          <a:endParaRPr lang="en-US"/>
        </a:p>
      </dgm:t>
    </dgm:pt>
    <dgm:pt modelId="{49922FB0-AF44-4419-82AC-062E874A0649}">
      <dgm:prSet/>
      <dgm:spPr/>
      <dgm:t>
        <a:bodyPr/>
        <a:lstStyle/>
        <a:p>
          <a:pPr>
            <a:lnSpc>
              <a:spcPct val="150000"/>
            </a:lnSpc>
          </a:pPr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Currently 26 members – application process</a:t>
          </a:r>
        </a:p>
      </dgm:t>
    </dgm:pt>
    <dgm:pt modelId="{F3AE829A-CE04-4E29-AD43-CEB05A26042A}" type="parTrans" cxnId="{CA517F09-36A2-46F5-82AE-6BF07495EABA}">
      <dgm:prSet/>
      <dgm:spPr/>
      <dgm:t>
        <a:bodyPr/>
        <a:lstStyle/>
        <a:p>
          <a:endParaRPr lang="en-US"/>
        </a:p>
      </dgm:t>
    </dgm:pt>
    <dgm:pt modelId="{3A5A76B2-7D4A-484B-AC33-60525863400E}" type="sibTrans" cxnId="{CA517F09-36A2-46F5-82AE-6BF07495EABA}">
      <dgm:prSet/>
      <dgm:spPr/>
      <dgm:t>
        <a:bodyPr/>
        <a:lstStyle/>
        <a:p>
          <a:endParaRPr lang="en-US"/>
        </a:p>
      </dgm:t>
    </dgm:pt>
    <dgm:pt modelId="{82260748-1999-44B1-80D2-BF35E8C8CD3C}">
      <dgm:prSet/>
      <dgm:spPr/>
      <dgm:t>
        <a:bodyPr/>
        <a:lstStyle/>
        <a:p>
          <a:pPr>
            <a:lnSpc>
              <a:spcPct val="150000"/>
            </a:lnSpc>
          </a:pPr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Representation from across Michigan, including indigenous doulas and members of the LGBTQ+ community</a:t>
          </a:r>
        </a:p>
      </dgm:t>
    </dgm:pt>
    <dgm:pt modelId="{92F0BDD4-09B4-4351-B70C-F30FF78B6FF8}" type="parTrans" cxnId="{5C861111-58E3-4637-9427-4603842155D8}">
      <dgm:prSet/>
      <dgm:spPr/>
      <dgm:t>
        <a:bodyPr/>
        <a:lstStyle/>
        <a:p>
          <a:endParaRPr lang="en-US"/>
        </a:p>
      </dgm:t>
    </dgm:pt>
    <dgm:pt modelId="{331BF1BE-CC8E-493C-8408-CD7640FEEE9E}" type="sibTrans" cxnId="{5C861111-58E3-4637-9427-4603842155D8}">
      <dgm:prSet/>
      <dgm:spPr/>
      <dgm:t>
        <a:bodyPr/>
        <a:lstStyle/>
        <a:p>
          <a:endParaRPr lang="en-US"/>
        </a:p>
      </dgm:t>
    </dgm:pt>
    <dgm:pt modelId="{D7B40075-00B7-41A9-9D96-6B12518621ED}">
      <dgm:prSet/>
      <dgm:spPr/>
      <dgm:t>
        <a:bodyPr/>
        <a:lstStyle/>
        <a:p>
          <a:pPr>
            <a:lnSpc>
              <a:spcPct val="150000"/>
            </a:lnSpc>
          </a:pPr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Receive reimbursement for their time and expertise</a:t>
          </a:r>
        </a:p>
      </dgm:t>
    </dgm:pt>
    <dgm:pt modelId="{F71FB6C0-06AB-4773-AEB6-B82182004032}" type="parTrans" cxnId="{D191A892-E574-4140-B18B-961626A90F31}">
      <dgm:prSet/>
      <dgm:spPr/>
      <dgm:t>
        <a:bodyPr/>
        <a:lstStyle/>
        <a:p>
          <a:endParaRPr lang="en-US"/>
        </a:p>
      </dgm:t>
    </dgm:pt>
    <dgm:pt modelId="{66379B90-41EF-4CFF-8C55-DA700A252B6E}" type="sibTrans" cxnId="{D191A892-E574-4140-B18B-961626A90F31}">
      <dgm:prSet/>
      <dgm:spPr/>
      <dgm:t>
        <a:bodyPr/>
        <a:lstStyle/>
        <a:p>
          <a:endParaRPr lang="en-US"/>
        </a:p>
      </dgm:t>
    </dgm:pt>
    <dgm:pt modelId="{750E8D0E-414D-4A74-A2AD-F822BC1B42B9}">
      <dgm:prSet custT="1"/>
      <dgm:spPr/>
      <dgm:t>
        <a:bodyPr/>
        <a:lstStyle/>
        <a:p>
          <a:r>
            <a:rPr lang="en-US" sz="1600" b="1" i="0" baseline="0">
              <a:latin typeface="Arial" panose="020B0604020202020204" pitchFamily="34" charset="0"/>
              <a:cs typeface="Arial" panose="020B0604020202020204" pitchFamily="34" charset="0"/>
            </a:rPr>
            <a:t>Doula Training expansion</a:t>
          </a:r>
          <a:r>
            <a:rPr lang="en-US" sz="1600" b="1">
              <a:latin typeface="Arial" panose="020B0604020202020204" pitchFamily="34" charset="0"/>
              <a:cs typeface="Arial" panose="020B0604020202020204" pitchFamily="34" charset="0"/>
            </a:rPr>
            <a:t> </a:t>
          </a:r>
        </a:p>
      </dgm:t>
    </dgm:pt>
    <dgm:pt modelId="{2FEDF9C1-FC50-4FBB-B99F-EDE63E708B51}" type="parTrans" cxnId="{E78E2F38-EADC-4238-B6FD-74D4F1B277C4}">
      <dgm:prSet/>
      <dgm:spPr/>
      <dgm:t>
        <a:bodyPr/>
        <a:lstStyle/>
        <a:p>
          <a:endParaRPr lang="en-US"/>
        </a:p>
      </dgm:t>
    </dgm:pt>
    <dgm:pt modelId="{01C5F215-EEB7-421D-B319-AA4E499681BC}" type="sibTrans" cxnId="{E78E2F38-EADC-4238-B6FD-74D4F1B277C4}">
      <dgm:prSet/>
      <dgm:spPr/>
      <dgm:t>
        <a:bodyPr/>
        <a:lstStyle/>
        <a:p>
          <a:endParaRPr lang="en-US"/>
        </a:p>
      </dgm:t>
    </dgm:pt>
    <dgm:pt modelId="{3FE446F3-6380-4D42-BA45-ADAEA7C4FC0A}">
      <dgm:prSet/>
      <dgm:spPr/>
      <dgm:t>
        <a:bodyPr/>
        <a:lstStyle/>
        <a:p>
          <a:pPr>
            <a:lnSpc>
              <a:spcPct val="150000"/>
            </a:lnSpc>
          </a:pPr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Initial Policy:</a:t>
          </a:r>
        </a:p>
      </dgm:t>
    </dgm:pt>
    <dgm:pt modelId="{9194F376-3712-4930-91F0-30D7EF540E7C}" type="parTrans" cxnId="{AAF99DF8-AF14-4A05-9AC4-22AF297DBAFC}">
      <dgm:prSet/>
      <dgm:spPr/>
      <dgm:t>
        <a:bodyPr/>
        <a:lstStyle/>
        <a:p>
          <a:endParaRPr lang="en-US"/>
        </a:p>
      </dgm:t>
    </dgm:pt>
    <dgm:pt modelId="{533A5AAB-A1B5-4986-8249-177355E75808}" type="sibTrans" cxnId="{AAF99DF8-AF14-4A05-9AC4-22AF297DBAFC}">
      <dgm:prSet/>
      <dgm:spPr/>
      <dgm:t>
        <a:bodyPr/>
        <a:lstStyle/>
        <a:p>
          <a:endParaRPr lang="en-US"/>
        </a:p>
      </dgm:t>
    </dgm:pt>
    <dgm:pt modelId="{32937930-194F-43BB-B3D0-6F02A5F5FAAD}">
      <dgm:prSet/>
      <dgm:spPr/>
      <dgm:t>
        <a:bodyPr/>
        <a:lstStyle/>
        <a:p>
          <a:pPr>
            <a:lnSpc>
              <a:spcPct val="150000"/>
            </a:lnSpc>
          </a:pPr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Current:</a:t>
          </a:r>
        </a:p>
      </dgm:t>
    </dgm:pt>
    <dgm:pt modelId="{7ADFE3AE-A226-4198-94CB-108E80BB0A32}" type="parTrans" cxnId="{21FA528D-1EB0-4C07-85A2-99C806F44CFB}">
      <dgm:prSet/>
      <dgm:spPr/>
      <dgm:t>
        <a:bodyPr/>
        <a:lstStyle/>
        <a:p>
          <a:endParaRPr lang="en-US"/>
        </a:p>
      </dgm:t>
    </dgm:pt>
    <dgm:pt modelId="{F9DF7866-1F92-4F27-9BD4-D61AD232335D}" type="sibTrans" cxnId="{21FA528D-1EB0-4C07-85A2-99C806F44CFB}">
      <dgm:prSet/>
      <dgm:spPr/>
      <dgm:t>
        <a:bodyPr/>
        <a:lstStyle/>
        <a:p>
          <a:endParaRPr lang="en-US"/>
        </a:p>
      </dgm:t>
    </dgm:pt>
    <dgm:pt modelId="{D1C38599-9230-4C8E-8060-3586818244AA}">
      <dgm:prSet custT="1"/>
      <dgm:spPr/>
      <dgm:t>
        <a:bodyPr/>
        <a:lstStyle/>
        <a:p>
          <a:r>
            <a:rPr lang="en-US" sz="1600" b="1" i="0" baseline="0">
              <a:latin typeface="Arial" panose="020B0604020202020204" pitchFamily="34" charset="0"/>
              <a:cs typeface="Arial" panose="020B0604020202020204" pitchFamily="34" charset="0"/>
            </a:rPr>
            <a:t>Formation of strategic workgroups</a:t>
          </a:r>
          <a:endParaRPr lang="en-US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42988F-5095-4C6E-A881-F8BA449DE5C1}" type="parTrans" cxnId="{72CA6544-2BA8-4C1E-8A6F-E57B1120D5C4}">
      <dgm:prSet/>
      <dgm:spPr/>
      <dgm:t>
        <a:bodyPr/>
        <a:lstStyle/>
        <a:p>
          <a:endParaRPr lang="en-US"/>
        </a:p>
      </dgm:t>
    </dgm:pt>
    <dgm:pt modelId="{5305E583-04AD-4A97-9907-A6C1ECD99725}" type="sibTrans" cxnId="{72CA6544-2BA8-4C1E-8A6F-E57B1120D5C4}">
      <dgm:prSet/>
      <dgm:spPr/>
      <dgm:t>
        <a:bodyPr/>
        <a:lstStyle/>
        <a:p>
          <a:endParaRPr lang="en-US"/>
        </a:p>
      </dgm:t>
    </dgm:pt>
    <dgm:pt modelId="{763D6CBE-8CF0-4BE8-B658-3BE0E3C57E32}">
      <dgm:prSet/>
      <dgm:spPr/>
      <dgm:t>
        <a:bodyPr/>
        <a:lstStyle/>
        <a:p>
          <a:pPr>
            <a:lnSpc>
              <a:spcPct val="200000"/>
            </a:lnSpc>
          </a:pPr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Community &amp; Health Plan Relations</a:t>
          </a:r>
        </a:p>
      </dgm:t>
    </dgm:pt>
    <dgm:pt modelId="{A828B85F-2553-406B-B7EF-0A9965397B5B}" type="parTrans" cxnId="{951C7AE9-4D04-49EB-A48B-A0E784D25F1E}">
      <dgm:prSet/>
      <dgm:spPr/>
      <dgm:t>
        <a:bodyPr/>
        <a:lstStyle/>
        <a:p>
          <a:endParaRPr lang="en-US"/>
        </a:p>
      </dgm:t>
    </dgm:pt>
    <dgm:pt modelId="{597466B2-FD2E-4470-AA4D-EADF95930B35}" type="sibTrans" cxnId="{951C7AE9-4D04-49EB-A48B-A0E784D25F1E}">
      <dgm:prSet/>
      <dgm:spPr/>
      <dgm:t>
        <a:bodyPr/>
        <a:lstStyle/>
        <a:p>
          <a:endParaRPr lang="en-US"/>
        </a:p>
      </dgm:t>
    </dgm:pt>
    <dgm:pt modelId="{3B01C6C8-460A-4A9F-80E5-E53E9BD7834E}">
      <dgm:prSet/>
      <dgm:spPr/>
      <dgm:t>
        <a:bodyPr/>
        <a:lstStyle/>
        <a:p>
          <a:pPr>
            <a:lnSpc>
              <a:spcPct val="200000"/>
            </a:lnSpc>
          </a:pPr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Doula Mentorship</a:t>
          </a:r>
        </a:p>
      </dgm:t>
    </dgm:pt>
    <dgm:pt modelId="{95D3117A-584F-4977-94ED-6D15943B3590}" type="parTrans" cxnId="{9B2CB0E6-4B4A-4B27-A487-0D2660A797B4}">
      <dgm:prSet/>
      <dgm:spPr/>
      <dgm:t>
        <a:bodyPr/>
        <a:lstStyle/>
        <a:p>
          <a:endParaRPr lang="en-US"/>
        </a:p>
      </dgm:t>
    </dgm:pt>
    <dgm:pt modelId="{2DA8EA97-E39C-4B05-AA05-ECE2C12CEFD6}" type="sibTrans" cxnId="{9B2CB0E6-4B4A-4B27-A487-0D2660A797B4}">
      <dgm:prSet/>
      <dgm:spPr/>
      <dgm:t>
        <a:bodyPr/>
        <a:lstStyle/>
        <a:p>
          <a:endParaRPr lang="en-US"/>
        </a:p>
      </dgm:t>
    </dgm:pt>
    <dgm:pt modelId="{93A38714-0F1C-4420-BBB5-6F50DC2FF5AE}">
      <dgm:prSet/>
      <dgm:spPr/>
      <dgm:t>
        <a:bodyPr/>
        <a:lstStyle/>
        <a:p>
          <a:pPr>
            <a:lnSpc>
              <a:spcPct val="200000"/>
            </a:lnSpc>
          </a:pPr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Legislative Action &amp; Advocacy</a:t>
          </a:r>
        </a:p>
      </dgm:t>
    </dgm:pt>
    <dgm:pt modelId="{D353ABAC-8F92-4DBB-94A9-1FE1FAF67E45}" type="parTrans" cxnId="{C911BBD8-AF6B-4C2D-9728-5D1FFE0C3770}">
      <dgm:prSet/>
      <dgm:spPr/>
      <dgm:t>
        <a:bodyPr/>
        <a:lstStyle/>
        <a:p>
          <a:endParaRPr lang="en-US"/>
        </a:p>
      </dgm:t>
    </dgm:pt>
    <dgm:pt modelId="{C12A74E3-CFCF-4C8E-8A24-06640FFBB7C5}" type="sibTrans" cxnId="{C911BBD8-AF6B-4C2D-9728-5D1FFE0C3770}">
      <dgm:prSet/>
      <dgm:spPr/>
      <dgm:t>
        <a:bodyPr/>
        <a:lstStyle/>
        <a:p>
          <a:endParaRPr lang="en-US"/>
        </a:p>
      </dgm:t>
    </dgm:pt>
    <dgm:pt modelId="{6E7674BA-3733-4BEB-BBFB-B34BF445A433}">
      <dgm:prSet/>
      <dgm:spPr/>
      <dgm:t>
        <a:bodyPr/>
        <a:lstStyle/>
        <a:p>
          <a:pPr>
            <a:lnSpc>
              <a:spcPct val="200000"/>
            </a:lnSpc>
          </a:pPr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Structure &amp; Bylaws</a:t>
          </a:r>
        </a:p>
      </dgm:t>
    </dgm:pt>
    <dgm:pt modelId="{B254B733-B3E1-4740-910E-0CF691A9AE8F}" type="parTrans" cxnId="{2C153909-41B5-4838-93EB-E5FF31D29145}">
      <dgm:prSet/>
      <dgm:spPr/>
      <dgm:t>
        <a:bodyPr/>
        <a:lstStyle/>
        <a:p>
          <a:endParaRPr lang="en-US"/>
        </a:p>
      </dgm:t>
    </dgm:pt>
    <dgm:pt modelId="{AEF0D000-0763-48F0-A42D-D66160D4C6EE}" type="sibTrans" cxnId="{2C153909-41B5-4838-93EB-E5FF31D29145}">
      <dgm:prSet/>
      <dgm:spPr/>
      <dgm:t>
        <a:bodyPr/>
        <a:lstStyle/>
        <a:p>
          <a:endParaRPr lang="en-US"/>
        </a:p>
      </dgm:t>
    </dgm:pt>
    <dgm:pt modelId="{3A408A22-F405-4B50-95BE-EA3D876C7F9C}">
      <dgm:prSet custT="1"/>
      <dgm:spPr/>
      <dgm:t>
        <a:bodyPr/>
        <a:lstStyle/>
        <a:p>
          <a:r>
            <a:rPr lang="en-US" sz="1600" b="1">
              <a:latin typeface="Arial" panose="020B0604020202020204" pitchFamily="34" charset="0"/>
              <a:cs typeface="Arial" panose="020B0604020202020204" pitchFamily="34" charset="0"/>
            </a:rPr>
            <a:t>Input from doulas is highly-valued and continually integrated</a:t>
          </a:r>
        </a:p>
      </dgm:t>
    </dgm:pt>
    <dgm:pt modelId="{CB07FE13-407E-4E7C-9170-C86064A4CE54}" type="parTrans" cxnId="{E3B03C43-1D10-4623-89C5-413C71B39BCE}">
      <dgm:prSet/>
      <dgm:spPr/>
      <dgm:t>
        <a:bodyPr/>
        <a:lstStyle/>
        <a:p>
          <a:endParaRPr lang="en-US"/>
        </a:p>
      </dgm:t>
    </dgm:pt>
    <dgm:pt modelId="{CF11A947-B297-48D5-86E2-B07D1370D05A}" type="sibTrans" cxnId="{E3B03C43-1D10-4623-89C5-413C71B39BCE}">
      <dgm:prSet/>
      <dgm:spPr/>
      <dgm:t>
        <a:bodyPr/>
        <a:lstStyle/>
        <a:p>
          <a:endParaRPr lang="en-US"/>
        </a:p>
      </dgm:t>
    </dgm:pt>
    <dgm:pt modelId="{871F7D3F-8190-4B13-B133-AF00784C9482}">
      <dgm:prSet/>
      <dgm:spPr/>
      <dgm:t>
        <a:bodyPr/>
        <a:lstStyle/>
        <a:p>
          <a:pPr>
            <a:lnSpc>
              <a:spcPct val="150000"/>
            </a:lnSpc>
          </a:pPr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Immediate feedback on doula provider experience</a:t>
          </a:r>
        </a:p>
      </dgm:t>
    </dgm:pt>
    <dgm:pt modelId="{AC9974A2-FBD0-4185-80C2-91EB19B34409}" type="parTrans" cxnId="{EF2AB79F-77D3-4ED4-ADE8-E5759B19E8C7}">
      <dgm:prSet/>
      <dgm:spPr/>
      <dgm:t>
        <a:bodyPr/>
        <a:lstStyle/>
        <a:p>
          <a:endParaRPr lang="en-US"/>
        </a:p>
      </dgm:t>
    </dgm:pt>
    <dgm:pt modelId="{80D36DC3-D2F0-4ABC-A8C5-44D72B014D65}" type="sibTrans" cxnId="{EF2AB79F-77D3-4ED4-ADE8-E5759B19E8C7}">
      <dgm:prSet/>
      <dgm:spPr/>
      <dgm:t>
        <a:bodyPr/>
        <a:lstStyle/>
        <a:p>
          <a:endParaRPr lang="en-US"/>
        </a:p>
      </dgm:t>
    </dgm:pt>
    <dgm:pt modelId="{98AC61F7-A63D-44D2-B7A4-07E668B5C1CA}">
      <dgm:prSet/>
      <dgm:spPr/>
      <dgm:t>
        <a:bodyPr/>
        <a:lstStyle/>
        <a:p>
          <a:pPr>
            <a:lnSpc>
              <a:spcPct val="150000"/>
            </a:lnSpc>
          </a:pPr>
          <a:r>
            <a:rPr lang="en-US" b="1">
              <a:latin typeface="Arial" panose="020B0604020202020204" pitchFamily="34" charset="0"/>
              <a:cs typeface="Arial" panose="020B0604020202020204" pitchFamily="34" charset="0"/>
            </a:rPr>
            <a:t>9 </a:t>
          </a:r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MDHHS-approved training organizations</a:t>
          </a:r>
        </a:p>
      </dgm:t>
    </dgm:pt>
    <dgm:pt modelId="{BCA2E228-9446-423A-A656-20E9A12303AF}" type="parTrans" cxnId="{60B2B468-70DF-4A92-B61E-91BAD1191B81}">
      <dgm:prSet/>
      <dgm:spPr/>
      <dgm:t>
        <a:bodyPr/>
        <a:lstStyle/>
        <a:p>
          <a:endParaRPr lang="en-US"/>
        </a:p>
      </dgm:t>
    </dgm:pt>
    <dgm:pt modelId="{3927CC69-EA55-4F57-9555-F2AE4F39E684}" type="sibTrans" cxnId="{60B2B468-70DF-4A92-B61E-91BAD1191B81}">
      <dgm:prSet/>
      <dgm:spPr/>
      <dgm:t>
        <a:bodyPr/>
        <a:lstStyle/>
        <a:p>
          <a:endParaRPr lang="en-US"/>
        </a:p>
      </dgm:t>
    </dgm:pt>
    <dgm:pt modelId="{C33E74FA-0CA3-401D-B75B-95FF5E81CC9E}">
      <dgm:prSet/>
      <dgm:spPr/>
      <dgm:t>
        <a:bodyPr/>
        <a:lstStyle/>
        <a:p>
          <a:pPr>
            <a:lnSpc>
              <a:spcPct val="150000"/>
            </a:lnSpc>
          </a:pPr>
          <a:r>
            <a:rPr lang="en-US" b="1">
              <a:latin typeface="Arial" panose="020B0604020202020204" pitchFamily="34" charset="0"/>
              <a:cs typeface="Arial" panose="020B0604020202020204" pitchFamily="34" charset="0"/>
            </a:rPr>
            <a:t>26</a:t>
          </a:r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 MDHHS-approved training organizations</a:t>
          </a:r>
        </a:p>
      </dgm:t>
    </dgm:pt>
    <dgm:pt modelId="{42FD5527-0C24-4EE6-A88D-FDE57EFC1FA2}" type="parTrans" cxnId="{5544CE5D-6248-4EE5-8ADF-54914DE3AD7A}">
      <dgm:prSet/>
      <dgm:spPr/>
      <dgm:t>
        <a:bodyPr/>
        <a:lstStyle/>
        <a:p>
          <a:endParaRPr lang="en-US"/>
        </a:p>
      </dgm:t>
    </dgm:pt>
    <dgm:pt modelId="{9D4A2E24-437D-45BA-9834-4E74C764D997}" type="sibTrans" cxnId="{5544CE5D-6248-4EE5-8ADF-54914DE3AD7A}">
      <dgm:prSet/>
      <dgm:spPr/>
      <dgm:t>
        <a:bodyPr/>
        <a:lstStyle/>
        <a:p>
          <a:endParaRPr lang="en-US"/>
        </a:p>
      </dgm:t>
    </dgm:pt>
    <dgm:pt modelId="{7E4EFF1A-FC7B-4DA1-8E11-2859E824111F}">
      <dgm:prSet/>
      <dgm:spPr/>
      <dgm:t>
        <a:bodyPr/>
        <a:lstStyle/>
        <a:p>
          <a:pPr>
            <a:lnSpc>
              <a:spcPct val="150000"/>
            </a:lnSpc>
          </a:pPr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Network of experts supporting doulas in their communities</a:t>
          </a:r>
        </a:p>
      </dgm:t>
    </dgm:pt>
    <dgm:pt modelId="{5913272E-8DC5-40BE-B841-C08C9B94B14D}" type="parTrans" cxnId="{20F484BC-5F23-451D-80D1-28DBF1749531}">
      <dgm:prSet/>
      <dgm:spPr/>
      <dgm:t>
        <a:bodyPr/>
        <a:lstStyle/>
        <a:p>
          <a:endParaRPr lang="en-US"/>
        </a:p>
      </dgm:t>
    </dgm:pt>
    <dgm:pt modelId="{54A9EB5B-EC24-4075-AE4C-3340FCFAC37C}" type="sibTrans" cxnId="{20F484BC-5F23-451D-80D1-28DBF1749531}">
      <dgm:prSet/>
      <dgm:spPr/>
      <dgm:t>
        <a:bodyPr/>
        <a:lstStyle/>
        <a:p>
          <a:endParaRPr lang="en-US"/>
        </a:p>
      </dgm:t>
    </dgm:pt>
    <dgm:pt modelId="{1BFAD37F-A6AD-4835-BB19-02B27B1D58D8}">
      <dgm:prSet/>
      <dgm:spPr/>
      <dgm:t>
        <a:bodyPr/>
        <a:lstStyle/>
        <a:p>
          <a:pPr>
            <a:lnSpc>
              <a:spcPct val="150000"/>
            </a:lnSpc>
          </a:pPr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Community building: in-person meetings, MIHS reception, etc. </a:t>
          </a:r>
        </a:p>
      </dgm:t>
    </dgm:pt>
    <dgm:pt modelId="{AB681B93-ABC2-4CF6-886C-6CBBCEA06A4A}" type="parTrans" cxnId="{EED6D3F1-B0EE-4F9F-9E5F-18DF0772CC3A}">
      <dgm:prSet/>
      <dgm:spPr/>
      <dgm:t>
        <a:bodyPr/>
        <a:lstStyle/>
        <a:p>
          <a:endParaRPr lang="en-US"/>
        </a:p>
      </dgm:t>
    </dgm:pt>
    <dgm:pt modelId="{B96E4183-EC5E-4AFF-B05F-95A83F1D9910}" type="sibTrans" cxnId="{EED6D3F1-B0EE-4F9F-9E5F-18DF0772CC3A}">
      <dgm:prSet/>
      <dgm:spPr/>
      <dgm:t>
        <a:bodyPr/>
        <a:lstStyle/>
        <a:p>
          <a:endParaRPr lang="en-US"/>
        </a:p>
      </dgm:t>
    </dgm:pt>
    <dgm:pt modelId="{654640CC-C99A-463C-9000-0B8B05C7BD68}">
      <dgm:prSet/>
      <dgm:spPr/>
      <dgm:t>
        <a:bodyPr/>
        <a:lstStyle/>
        <a:p>
          <a:pPr>
            <a:lnSpc>
              <a:spcPct val="150000"/>
            </a:lnSpc>
          </a:pPr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BACADE-AA74-43B9-8F88-5881F3C65079}" type="parTrans" cxnId="{4D0E83CF-91FC-4851-8681-601CBFFF0AB2}">
      <dgm:prSet/>
      <dgm:spPr/>
      <dgm:t>
        <a:bodyPr/>
        <a:lstStyle/>
        <a:p>
          <a:endParaRPr lang="en-US"/>
        </a:p>
      </dgm:t>
    </dgm:pt>
    <dgm:pt modelId="{9B90DB77-661F-4379-A59F-82D002A81908}" type="sibTrans" cxnId="{4D0E83CF-91FC-4851-8681-601CBFFF0AB2}">
      <dgm:prSet/>
      <dgm:spPr/>
      <dgm:t>
        <a:bodyPr/>
        <a:lstStyle/>
        <a:p>
          <a:endParaRPr lang="en-US"/>
        </a:p>
      </dgm:t>
    </dgm:pt>
    <dgm:pt modelId="{B7EB76FB-AB49-485D-AF36-4DAD142E1475}">
      <dgm:prSet/>
      <dgm:spPr/>
      <dgm:t>
        <a:bodyPr/>
        <a:lstStyle/>
        <a:p>
          <a:pPr>
            <a:lnSpc>
              <a:spcPct val="150000"/>
            </a:lnSpc>
          </a:pPr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0A9F659-8A12-4113-B3FE-7E78120E61FF}" type="parTrans" cxnId="{7415FC13-6EDA-47CE-9427-4690A0FA5882}">
      <dgm:prSet/>
      <dgm:spPr/>
    </dgm:pt>
    <dgm:pt modelId="{037758A2-966F-4E17-B792-45BF85ADEEDB}" type="sibTrans" cxnId="{7415FC13-6EDA-47CE-9427-4690A0FA5882}">
      <dgm:prSet/>
      <dgm:spPr/>
    </dgm:pt>
    <dgm:pt modelId="{DC639D84-A05B-4E4C-84D0-8242667B8756}" type="pres">
      <dgm:prSet presAssocID="{2161E1BE-E86F-4CCD-96A5-4C7C7DDB0EA7}" presName="Name0" presStyleCnt="0">
        <dgm:presLayoutVars>
          <dgm:dir/>
          <dgm:animLvl val="lvl"/>
          <dgm:resizeHandles val="exact"/>
        </dgm:presLayoutVars>
      </dgm:prSet>
      <dgm:spPr/>
    </dgm:pt>
    <dgm:pt modelId="{BA866C5A-79CA-4FEE-AE60-B77D3B2978E3}" type="pres">
      <dgm:prSet presAssocID="{0021C069-BE09-4075-8BC5-ADACF0AB3103}" presName="composite" presStyleCnt="0"/>
      <dgm:spPr/>
    </dgm:pt>
    <dgm:pt modelId="{BA8E92E5-51A9-4529-B237-6A7C0F2C3CB2}" type="pres">
      <dgm:prSet presAssocID="{0021C069-BE09-4075-8BC5-ADACF0AB3103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52FCE9F5-A505-4CEA-8E5E-9152A4502AAD}" type="pres">
      <dgm:prSet presAssocID="{0021C069-BE09-4075-8BC5-ADACF0AB3103}" presName="desTx" presStyleLbl="alignAccFollowNode1" presStyleIdx="0" presStyleCnt="4">
        <dgm:presLayoutVars>
          <dgm:bulletEnabled val="1"/>
        </dgm:presLayoutVars>
      </dgm:prSet>
      <dgm:spPr/>
    </dgm:pt>
    <dgm:pt modelId="{0CA9D3F4-9AFE-4A35-8D7C-325503C32FCF}" type="pres">
      <dgm:prSet presAssocID="{2E6B5614-E500-4EDD-98AC-60068A02EA1A}" presName="space" presStyleCnt="0"/>
      <dgm:spPr/>
    </dgm:pt>
    <dgm:pt modelId="{140E4F46-AB09-4CB0-B1B8-62270E50B456}" type="pres">
      <dgm:prSet presAssocID="{750E8D0E-414D-4A74-A2AD-F822BC1B42B9}" presName="composite" presStyleCnt="0"/>
      <dgm:spPr/>
    </dgm:pt>
    <dgm:pt modelId="{0AFBACDE-4B96-40AC-80DE-08770EDED4EB}" type="pres">
      <dgm:prSet presAssocID="{750E8D0E-414D-4A74-A2AD-F822BC1B42B9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D0734820-E48F-4EDB-A91D-D3C5596D29E0}" type="pres">
      <dgm:prSet presAssocID="{750E8D0E-414D-4A74-A2AD-F822BC1B42B9}" presName="desTx" presStyleLbl="alignAccFollowNode1" presStyleIdx="1" presStyleCnt="4">
        <dgm:presLayoutVars>
          <dgm:bulletEnabled val="1"/>
        </dgm:presLayoutVars>
      </dgm:prSet>
      <dgm:spPr/>
    </dgm:pt>
    <dgm:pt modelId="{7123E38D-2861-4687-A546-60123CA86079}" type="pres">
      <dgm:prSet presAssocID="{01C5F215-EEB7-421D-B319-AA4E499681BC}" presName="space" presStyleCnt="0"/>
      <dgm:spPr/>
    </dgm:pt>
    <dgm:pt modelId="{522C8791-7B26-41F5-A242-5B1A2A6CA564}" type="pres">
      <dgm:prSet presAssocID="{D1C38599-9230-4C8E-8060-3586818244AA}" presName="composite" presStyleCnt="0"/>
      <dgm:spPr/>
    </dgm:pt>
    <dgm:pt modelId="{BCB1EC6F-5AE7-4083-A4B9-1EB9A39F340B}" type="pres">
      <dgm:prSet presAssocID="{D1C38599-9230-4C8E-8060-3586818244AA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CA36507C-1485-45F9-BD54-09667359B87F}" type="pres">
      <dgm:prSet presAssocID="{D1C38599-9230-4C8E-8060-3586818244AA}" presName="desTx" presStyleLbl="alignAccFollowNode1" presStyleIdx="2" presStyleCnt="4">
        <dgm:presLayoutVars>
          <dgm:bulletEnabled val="1"/>
        </dgm:presLayoutVars>
      </dgm:prSet>
      <dgm:spPr/>
    </dgm:pt>
    <dgm:pt modelId="{2AA5E45D-5E0F-4843-809A-CDDB55CE5756}" type="pres">
      <dgm:prSet presAssocID="{5305E583-04AD-4A97-9907-A6C1ECD99725}" presName="space" presStyleCnt="0"/>
      <dgm:spPr/>
    </dgm:pt>
    <dgm:pt modelId="{72369393-BDBD-4A61-A372-6F6F38F0146D}" type="pres">
      <dgm:prSet presAssocID="{3A408A22-F405-4B50-95BE-EA3D876C7F9C}" presName="composite" presStyleCnt="0"/>
      <dgm:spPr/>
    </dgm:pt>
    <dgm:pt modelId="{D7022D73-1835-4C0A-8D41-F75D02C12A68}" type="pres">
      <dgm:prSet presAssocID="{3A408A22-F405-4B50-95BE-EA3D876C7F9C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5FF6FC0E-083D-42AF-A360-70AA37ECF27B}" type="pres">
      <dgm:prSet presAssocID="{3A408A22-F405-4B50-95BE-EA3D876C7F9C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65AC2C01-E143-4691-BC97-2727D1270C74}" type="presOf" srcId="{763D6CBE-8CF0-4BE8-B658-3BE0E3C57E32}" destId="{CA36507C-1485-45F9-BD54-09667359B87F}" srcOrd="0" destOrd="0" presId="urn:microsoft.com/office/officeart/2005/8/layout/hList1"/>
    <dgm:cxn modelId="{B5DF6401-FDA4-4B7F-ADF7-AEAF06BA7A0B}" type="presOf" srcId="{3FE446F3-6380-4D42-BA45-ADAEA7C4FC0A}" destId="{D0734820-E48F-4EDB-A91D-D3C5596D29E0}" srcOrd="0" destOrd="0" presId="urn:microsoft.com/office/officeart/2005/8/layout/hList1"/>
    <dgm:cxn modelId="{3DEE1C08-EDCB-4C81-87B5-7FB6BB69EA39}" type="presOf" srcId="{654640CC-C99A-463C-9000-0B8B05C7BD68}" destId="{5FF6FC0E-083D-42AF-A360-70AA37ECF27B}" srcOrd="0" destOrd="3" presId="urn:microsoft.com/office/officeart/2005/8/layout/hList1"/>
    <dgm:cxn modelId="{2C153909-41B5-4838-93EB-E5FF31D29145}" srcId="{D1C38599-9230-4C8E-8060-3586818244AA}" destId="{6E7674BA-3733-4BEB-BBFB-B34BF445A433}" srcOrd="3" destOrd="0" parTransId="{B254B733-B3E1-4740-910E-0CF691A9AE8F}" sibTransId="{AEF0D000-0763-48F0-A42D-D66160D4C6EE}"/>
    <dgm:cxn modelId="{37107A09-9BE2-451F-9170-4A0627E376FF}" type="presOf" srcId="{0021C069-BE09-4075-8BC5-ADACF0AB3103}" destId="{BA8E92E5-51A9-4529-B237-6A7C0F2C3CB2}" srcOrd="0" destOrd="0" presId="urn:microsoft.com/office/officeart/2005/8/layout/hList1"/>
    <dgm:cxn modelId="{CA517F09-36A2-46F5-82AE-6BF07495EABA}" srcId="{0021C069-BE09-4075-8BC5-ADACF0AB3103}" destId="{49922FB0-AF44-4419-82AC-062E874A0649}" srcOrd="0" destOrd="0" parTransId="{F3AE829A-CE04-4E29-AD43-CEB05A26042A}" sibTransId="{3A5A76B2-7D4A-484B-AC33-60525863400E}"/>
    <dgm:cxn modelId="{5C861111-58E3-4637-9427-4603842155D8}" srcId="{0021C069-BE09-4075-8BC5-ADACF0AB3103}" destId="{82260748-1999-44B1-80D2-BF35E8C8CD3C}" srcOrd="1" destOrd="0" parTransId="{92F0BDD4-09B4-4351-B70C-F30FF78B6FF8}" sibTransId="{331BF1BE-CC8E-493C-8408-CD7640FEEE9E}"/>
    <dgm:cxn modelId="{66155A12-A7DC-43D2-8828-D21B2E6E2DC0}" type="presOf" srcId="{93A38714-0F1C-4420-BBB5-6F50DC2FF5AE}" destId="{CA36507C-1485-45F9-BD54-09667359B87F}" srcOrd="0" destOrd="2" presId="urn:microsoft.com/office/officeart/2005/8/layout/hList1"/>
    <dgm:cxn modelId="{7415FC13-6EDA-47CE-9427-4690A0FA5882}" srcId="{3A408A22-F405-4B50-95BE-EA3D876C7F9C}" destId="{B7EB76FB-AB49-485D-AF36-4DAD142E1475}" srcOrd="1" destOrd="0" parTransId="{B0A9F659-8A12-4113-B3FE-7E78120E61FF}" sibTransId="{037758A2-966F-4E17-B792-45BF85ADEEDB}"/>
    <dgm:cxn modelId="{DA52661B-10CA-442A-A5EE-21F49E08EEEE}" type="presOf" srcId="{3A408A22-F405-4B50-95BE-EA3D876C7F9C}" destId="{D7022D73-1835-4C0A-8D41-F75D02C12A68}" srcOrd="0" destOrd="0" presId="urn:microsoft.com/office/officeart/2005/8/layout/hList1"/>
    <dgm:cxn modelId="{3787271F-7D43-43BD-992C-8F3E2BA03D39}" type="presOf" srcId="{3B01C6C8-460A-4A9F-80E5-E53E9BD7834E}" destId="{CA36507C-1485-45F9-BD54-09667359B87F}" srcOrd="0" destOrd="1" presId="urn:microsoft.com/office/officeart/2005/8/layout/hList1"/>
    <dgm:cxn modelId="{985D6028-D0C4-481E-B427-FAF5E35AEF74}" type="presOf" srcId="{750E8D0E-414D-4A74-A2AD-F822BC1B42B9}" destId="{0AFBACDE-4B96-40AC-80DE-08770EDED4EB}" srcOrd="0" destOrd="0" presId="urn:microsoft.com/office/officeart/2005/8/layout/hList1"/>
    <dgm:cxn modelId="{CBED292B-7F80-4672-9C86-19E15C08047D}" srcId="{2161E1BE-E86F-4CCD-96A5-4C7C7DDB0EA7}" destId="{0021C069-BE09-4075-8BC5-ADACF0AB3103}" srcOrd="0" destOrd="0" parTransId="{02E5D2F8-4641-4069-9636-8BE49BB91A22}" sibTransId="{2E6B5614-E500-4EDD-98AC-60068A02EA1A}"/>
    <dgm:cxn modelId="{3D70C834-7E70-402C-B63C-1D3D6F0AC741}" type="presOf" srcId="{D7B40075-00B7-41A9-9D96-6B12518621ED}" destId="{52FCE9F5-A505-4CEA-8E5E-9152A4502AAD}" srcOrd="0" destOrd="2" presId="urn:microsoft.com/office/officeart/2005/8/layout/hList1"/>
    <dgm:cxn modelId="{E78E2F38-EADC-4238-B6FD-74D4F1B277C4}" srcId="{2161E1BE-E86F-4CCD-96A5-4C7C7DDB0EA7}" destId="{750E8D0E-414D-4A74-A2AD-F822BC1B42B9}" srcOrd="1" destOrd="0" parTransId="{2FEDF9C1-FC50-4FBB-B99F-EDE63E708B51}" sibTransId="{01C5F215-EEB7-421D-B319-AA4E499681BC}"/>
    <dgm:cxn modelId="{5544CE5D-6248-4EE5-8ADF-54914DE3AD7A}" srcId="{32937930-194F-43BB-B3D0-6F02A5F5FAAD}" destId="{C33E74FA-0CA3-401D-B75B-95FF5E81CC9E}" srcOrd="0" destOrd="0" parTransId="{42FD5527-0C24-4EE6-A88D-FDE57EFC1FA2}" sibTransId="{9D4A2E24-437D-45BA-9834-4E74C764D997}"/>
    <dgm:cxn modelId="{EE224A5F-3682-4206-85E6-D547E9BECE5D}" type="presOf" srcId="{2161E1BE-E86F-4CCD-96A5-4C7C7DDB0EA7}" destId="{DC639D84-A05B-4E4C-84D0-8242667B8756}" srcOrd="0" destOrd="0" presId="urn:microsoft.com/office/officeart/2005/8/layout/hList1"/>
    <dgm:cxn modelId="{E3B03C43-1D10-4623-89C5-413C71B39BCE}" srcId="{2161E1BE-E86F-4CCD-96A5-4C7C7DDB0EA7}" destId="{3A408A22-F405-4B50-95BE-EA3D876C7F9C}" srcOrd="3" destOrd="0" parTransId="{CB07FE13-407E-4E7C-9170-C86064A4CE54}" sibTransId="{CF11A947-B297-48D5-86E2-B07D1370D05A}"/>
    <dgm:cxn modelId="{72CA6544-2BA8-4C1E-8A6F-E57B1120D5C4}" srcId="{2161E1BE-E86F-4CCD-96A5-4C7C7DDB0EA7}" destId="{D1C38599-9230-4C8E-8060-3586818244AA}" srcOrd="2" destOrd="0" parTransId="{8742988F-5095-4C6E-A881-F8BA449DE5C1}" sibTransId="{5305E583-04AD-4A97-9907-A6C1ECD99725}"/>
    <dgm:cxn modelId="{F4AB4944-4178-453C-A82A-7C043F51C8F3}" type="presOf" srcId="{C33E74FA-0CA3-401D-B75B-95FF5E81CC9E}" destId="{D0734820-E48F-4EDB-A91D-D3C5596D29E0}" srcOrd="0" destOrd="3" presId="urn:microsoft.com/office/officeart/2005/8/layout/hList1"/>
    <dgm:cxn modelId="{60B2B468-70DF-4A92-B61E-91BAD1191B81}" srcId="{3FE446F3-6380-4D42-BA45-ADAEA7C4FC0A}" destId="{98AC61F7-A63D-44D2-B7A4-07E668B5C1CA}" srcOrd="0" destOrd="0" parTransId="{BCA2E228-9446-423A-A656-20E9A12303AF}" sibTransId="{3927CC69-EA55-4F57-9555-F2AE4F39E684}"/>
    <dgm:cxn modelId="{135ED249-FCA1-4CC4-81B4-CB40FDACD86E}" type="presOf" srcId="{B7EB76FB-AB49-485D-AF36-4DAD142E1475}" destId="{5FF6FC0E-083D-42AF-A360-70AA37ECF27B}" srcOrd="0" destOrd="1" presId="urn:microsoft.com/office/officeart/2005/8/layout/hList1"/>
    <dgm:cxn modelId="{F758094E-52AA-42F9-BC9C-1C9B64F4510A}" type="presOf" srcId="{1BFAD37F-A6AD-4835-BB19-02B27B1D58D8}" destId="{5FF6FC0E-083D-42AF-A360-70AA37ECF27B}" srcOrd="0" destOrd="4" presId="urn:microsoft.com/office/officeart/2005/8/layout/hList1"/>
    <dgm:cxn modelId="{9D0FD482-06C4-4008-BD2D-63250A5FBA9A}" type="presOf" srcId="{82260748-1999-44B1-80D2-BF35E8C8CD3C}" destId="{52FCE9F5-A505-4CEA-8E5E-9152A4502AAD}" srcOrd="0" destOrd="1" presId="urn:microsoft.com/office/officeart/2005/8/layout/hList1"/>
    <dgm:cxn modelId="{21FA528D-1EB0-4C07-85A2-99C806F44CFB}" srcId="{750E8D0E-414D-4A74-A2AD-F822BC1B42B9}" destId="{32937930-194F-43BB-B3D0-6F02A5F5FAAD}" srcOrd="1" destOrd="0" parTransId="{7ADFE3AE-A226-4198-94CB-108E80BB0A32}" sibTransId="{F9DF7866-1F92-4F27-9BD4-D61AD232335D}"/>
    <dgm:cxn modelId="{D191A892-E574-4140-B18B-961626A90F31}" srcId="{0021C069-BE09-4075-8BC5-ADACF0AB3103}" destId="{D7B40075-00B7-41A9-9D96-6B12518621ED}" srcOrd="2" destOrd="0" parTransId="{F71FB6C0-06AB-4773-AEB6-B82182004032}" sibTransId="{66379B90-41EF-4CFF-8C55-DA700A252B6E}"/>
    <dgm:cxn modelId="{968AD296-4502-4B8D-B00E-F421EE683092}" type="presOf" srcId="{49922FB0-AF44-4419-82AC-062E874A0649}" destId="{52FCE9F5-A505-4CEA-8E5E-9152A4502AAD}" srcOrd="0" destOrd="0" presId="urn:microsoft.com/office/officeart/2005/8/layout/hList1"/>
    <dgm:cxn modelId="{68ECEE9B-B365-445D-9B7E-D46E8FA13C1A}" type="presOf" srcId="{7E4EFF1A-FC7B-4DA1-8E11-2859E824111F}" destId="{5FF6FC0E-083D-42AF-A360-70AA37ECF27B}" srcOrd="0" destOrd="2" presId="urn:microsoft.com/office/officeart/2005/8/layout/hList1"/>
    <dgm:cxn modelId="{B3888FB7-C03D-4188-8B68-1836DE3D72D8}" type="presOf" srcId="{32937930-194F-43BB-B3D0-6F02A5F5FAAD}" destId="{D0734820-E48F-4EDB-A91D-D3C5596D29E0}" srcOrd="0" destOrd="2" presId="urn:microsoft.com/office/officeart/2005/8/layout/hList1"/>
    <dgm:cxn modelId="{20F484BC-5F23-451D-80D1-28DBF1749531}" srcId="{3A408A22-F405-4B50-95BE-EA3D876C7F9C}" destId="{7E4EFF1A-FC7B-4DA1-8E11-2859E824111F}" srcOrd="2" destOrd="0" parTransId="{5913272E-8DC5-40BE-B841-C08C9B94B14D}" sibTransId="{54A9EB5B-EC24-4075-AE4C-3340FCFAC37C}"/>
    <dgm:cxn modelId="{9B2CB0E6-4B4A-4B27-A487-0D2660A797B4}" srcId="{D1C38599-9230-4C8E-8060-3586818244AA}" destId="{3B01C6C8-460A-4A9F-80E5-E53E9BD7834E}" srcOrd="1" destOrd="0" parTransId="{95D3117A-584F-4977-94ED-6D15943B3590}" sibTransId="{2DA8EA97-E39C-4B05-AA05-ECE2C12CEFD6}"/>
    <dgm:cxn modelId="{7A76EBC8-285E-4B63-BB96-F2D803586F9C}" type="presOf" srcId="{6E7674BA-3733-4BEB-BBFB-B34BF445A433}" destId="{CA36507C-1485-45F9-BD54-09667359B87F}" srcOrd="0" destOrd="3" presId="urn:microsoft.com/office/officeart/2005/8/layout/hList1"/>
    <dgm:cxn modelId="{951C7AE9-4D04-49EB-A48B-A0E784D25F1E}" srcId="{D1C38599-9230-4C8E-8060-3586818244AA}" destId="{763D6CBE-8CF0-4BE8-B658-3BE0E3C57E32}" srcOrd="0" destOrd="0" parTransId="{A828B85F-2553-406B-B7EF-0A9965397B5B}" sibTransId="{597466B2-FD2E-4470-AA4D-EADF95930B35}"/>
    <dgm:cxn modelId="{8F57E0EE-D60F-4555-9CF3-76C0E87C0746}" type="presOf" srcId="{98AC61F7-A63D-44D2-B7A4-07E668B5C1CA}" destId="{D0734820-E48F-4EDB-A91D-D3C5596D29E0}" srcOrd="0" destOrd="1" presId="urn:microsoft.com/office/officeart/2005/8/layout/hList1"/>
    <dgm:cxn modelId="{4D0E83CF-91FC-4851-8681-601CBFFF0AB2}" srcId="{3A408A22-F405-4B50-95BE-EA3D876C7F9C}" destId="{654640CC-C99A-463C-9000-0B8B05C7BD68}" srcOrd="3" destOrd="0" parTransId="{F8BACADE-AA74-43B9-8F88-5881F3C65079}" sibTransId="{9B90DB77-661F-4379-A59F-82D002A81908}"/>
    <dgm:cxn modelId="{EED6D3F1-B0EE-4F9F-9E5F-18DF0772CC3A}" srcId="{3A408A22-F405-4B50-95BE-EA3D876C7F9C}" destId="{1BFAD37F-A6AD-4835-BB19-02B27B1D58D8}" srcOrd="4" destOrd="0" parTransId="{AB681B93-ABC2-4CF6-886C-6CBBCEA06A4A}" sibTransId="{B96E4183-EC5E-4AFF-B05F-95A83F1D9910}"/>
    <dgm:cxn modelId="{AAF99DF8-AF14-4A05-9AC4-22AF297DBAFC}" srcId="{750E8D0E-414D-4A74-A2AD-F822BC1B42B9}" destId="{3FE446F3-6380-4D42-BA45-ADAEA7C4FC0A}" srcOrd="0" destOrd="0" parTransId="{9194F376-3712-4930-91F0-30D7EF540E7C}" sibTransId="{533A5AAB-A1B5-4986-8249-177355E75808}"/>
    <dgm:cxn modelId="{C911BBD8-AF6B-4C2D-9728-5D1FFE0C3770}" srcId="{D1C38599-9230-4C8E-8060-3586818244AA}" destId="{93A38714-0F1C-4420-BBB5-6F50DC2FF5AE}" srcOrd="2" destOrd="0" parTransId="{D353ABAC-8F92-4DBB-94A9-1FE1FAF67E45}" sibTransId="{C12A74E3-CFCF-4C8E-8A24-06640FFBB7C5}"/>
    <dgm:cxn modelId="{2C3C02D9-AB98-4CA5-8820-B2E272794D19}" type="presOf" srcId="{871F7D3F-8190-4B13-B133-AF00784C9482}" destId="{5FF6FC0E-083D-42AF-A360-70AA37ECF27B}" srcOrd="0" destOrd="0" presId="urn:microsoft.com/office/officeart/2005/8/layout/hList1"/>
    <dgm:cxn modelId="{D562FEFA-1F09-4EFC-82B7-6A908C80ED67}" type="presOf" srcId="{D1C38599-9230-4C8E-8060-3586818244AA}" destId="{BCB1EC6F-5AE7-4083-A4B9-1EB9A39F340B}" srcOrd="0" destOrd="0" presId="urn:microsoft.com/office/officeart/2005/8/layout/hList1"/>
    <dgm:cxn modelId="{EF2AB79F-77D3-4ED4-ADE8-E5759B19E8C7}" srcId="{3A408A22-F405-4B50-95BE-EA3D876C7F9C}" destId="{871F7D3F-8190-4B13-B133-AF00784C9482}" srcOrd="0" destOrd="0" parTransId="{AC9974A2-FBD0-4185-80C2-91EB19B34409}" sibTransId="{80D36DC3-D2F0-4ABC-A8C5-44D72B014D65}"/>
    <dgm:cxn modelId="{84460D7F-0B0A-4089-9B2F-1C0BDA6BF02D}" type="presParOf" srcId="{DC639D84-A05B-4E4C-84D0-8242667B8756}" destId="{BA866C5A-79CA-4FEE-AE60-B77D3B2978E3}" srcOrd="0" destOrd="0" presId="urn:microsoft.com/office/officeart/2005/8/layout/hList1"/>
    <dgm:cxn modelId="{E1290F3F-41FB-469F-87B8-A083C257AD19}" type="presParOf" srcId="{BA866C5A-79CA-4FEE-AE60-B77D3B2978E3}" destId="{BA8E92E5-51A9-4529-B237-6A7C0F2C3CB2}" srcOrd="0" destOrd="0" presId="urn:microsoft.com/office/officeart/2005/8/layout/hList1"/>
    <dgm:cxn modelId="{26211614-3B71-4BBB-AE9B-4A4B5FAE585E}" type="presParOf" srcId="{BA866C5A-79CA-4FEE-AE60-B77D3B2978E3}" destId="{52FCE9F5-A505-4CEA-8E5E-9152A4502AAD}" srcOrd="1" destOrd="0" presId="urn:microsoft.com/office/officeart/2005/8/layout/hList1"/>
    <dgm:cxn modelId="{C8E67BDB-1E73-4402-B9B8-6EC4D67BF222}" type="presParOf" srcId="{DC639D84-A05B-4E4C-84D0-8242667B8756}" destId="{0CA9D3F4-9AFE-4A35-8D7C-325503C32FCF}" srcOrd="1" destOrd="0" presId="urn:microsoft.com/office/officeart/2005/8/layout/hList1"/>
    <dgm:cxn modelId="{61B5DFB6-FB27-41AC-BF9B-9D4A193CE2DD}" type="presParOf" srcId="{DC639D84-A05B-4E4C-84D0-8242667B8756}" destId="{140E4F46-AB09-4CB0-B1B8-62270E50B456}" srcOrd="2" destOrd="0" presId="urn:microsoft.com/office/officeart/2005/8/layout/hList1"/>
    <dgm:cxn modelId="{9E5C63ED-49D4-4776-82C8-ED3D01EA681B}" type="presParOf" srcId="{140E4F46-AB09-4CB0-B1B8-62270E50B456}" destId="{0AFBACDE-4B96-40AC-80DE-08770EDED4EB}" srcOrd="0" destOrd="0" presId="urn:microsoft.com/office/officeart/2005/8/layout/hList1"/>
    <dgm:cxn modelId="{E651E6F7-144C-4EE9-AAC9-2EE40171973C}" type="presParOf" srcId="{140E4F46-AB09-4CB0-B1B8-62270E50B456}" destId="{D0734820-E48F-4EDB-A91D-D3C5596D29E0}" srcOrd="1" destOrd="0" presId="urn:microsoft.com/office/officeart/2005/8/layout/hList1"/>
    <dgm:cxn modelId="{0945FD9E-EA19-46BD-BE19-5F37BC7E1A6C}" type="presParOf" srcId="{DC639D84-A05B-4E4C-84D0-8242667B8756}" destId="{7123E38D-2861-4687-A546-60123CA86079}" srcOrd="3" destOrd="0" presId="urn:microsoft.com/office/officeart/2005/8/layout/hList1"/>
    <dgm:cxn modelId="{2D36335F-EAEF-479F-A355-EB3403B9D204}" type="presParOf" srcId="{DC639D84-A05B-4E4C-84D0-8242667B8756}" destId="{522C8791-7B26-41F5-A242-5B1A2A6CA564}" srcOrd="4" destOrd="0" presId="urn:microsoft.com/office/officeart/2005/8/layout/hList1"/>
    <dgm:cxn modelId="{26A2C09B-BF0B-458D-9D23-F20E5F0E22A6}" type="presParOf" srcId="{522C8791-7B26-41F5-A242-5B1A2A6CA564}" destId="{BCB1EC6F-5AE7-4083-A4B9-1EB9A39F340B}" srcOrd="0" destOrd="0" presId="urn:microsoft.com/office/officeart/2005/8/layout/hList1"/>
    <dgm:cxn modelId="{C4CE216F-19BC-4861-B1A7-E6CA7E76D6A7}" type="presParOf" srcId="{522C8791-7B26-41F5-A242-5B1A2A6CA564}" destId="{CA36507C-1485-45F9-BD54-09667359B87F}" srcOrd="1" destOrd="0" presId="urn:microsoft.com/office/officeart/2005/8/layout/hList1"/>
    <dgm:cxn modelId="{0157DCDF-4897-4C51-A301-55BADCDF7010}" type="presParOf" srcId="{DC639D84-A05B-4E4C-84D0-8242667B8756}" destId="{2AA5E45D-5E0F-4843-809A-CDDB55CE5756}" srcOrd="5" destOrd="0" presId="urn:microsoft.com/office/officeart/2005/8/layout/hList1"/>
    <dgm:cxn modelId="{A47E5AD6-39AB-4B7F-8740-2E01BFCE99C5}" type="presParOf" srcId="{DC639D84-A05B-4E4C-84D0-8242667B8756}" destId="{72369393-BDBD-4A61-A372-6F6F38F0146D}" srcOrd="6" destOrd="0" presId="urn:microsoft.com/office/officeart/2005/8/layout/hList1"/>
    <dgm:cxn modelId="{643CFC3D-501E-47E4-9934-5946D6134EA3}" type="presParOf" srcId="{72369393-BDBD-4A61-A372-6F6F38F0146D}" destId="{D7022D73-1835-4C0A-8D41-F75D02C12A68}" srcOrd="0" destOrd="0" presId="urn:microsoft.com/office/officeart/2005/8/layout/hList1"/>
    <dgm:cxn modelId="{2237D729-FAD7-4F4E-9521-09E96927CFF5}" type="presParOf" srcId="{72369393-BDBD-4A61-A372-6F6F38F0146D}" destId="{5FF6FC0E-083D-42AF-A360-70AA37ECF27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491FFF-7448-46FA-99FA-2060E2A4542A}">
      <dsp:nvSpPr>
        <dsp:cNvPr id="0" name=""/>
        <dsp:cNvSpPr/>
      </dsp:nvSpPr>
      <dsp:spPr>
        <a:xfrm>
          <a:off x="0" y="29537"/>
          <a:ext cx="5264150" cy="62361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What is A Doula? </a:t>
          </a:r>
        </a:p>
      </dsp:txBody>
      <dsp:txXfrm>
        <a:off x="30442" y="59979"/>
        <a:ext cx="5203266" cy="562726"/>
      </dsp:txXfrm>
    </dsp:sp>
    <dsp:sp modelId="{97E20F8F-ACE1-4728-B455-CDD92E609052}">
      <dsp:nvSpPr>
        <dsp:cNvPr id="0" name=""/>
        <dsp:cNvSpPr/>
      </dsp:nvSpPr>
      <dsp:spPr>
        <a:xfrm>
          <a:off x="0" y="728027"/>
          <a:ext cx="5264150" cy="623610"/>
        </a:xfrm>
        <a:prstGeom prst="roundRect">
          <a:avLst/>
        </a:prstGeom>
        <a:gradFill rotWithShape="0">
          <a:gsLst>
            <a:gs pos="0">
              <a:schemeClr val="accent5">
                <a:hueOff val="-1126424"/>
                <a:satOff val="-2903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126424"/>
                <a:satOff val="-2903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126424"/>
                <a:satOff val="-2903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Medicaid Doula Policy </a:t>
          </a:r>
        </a:p>
      </dsp:txBody>
      <dsp:txXfrm>
        <a:off x="30442" y="758469"/>
        <a:ext cx="5203266" cy="562726"/>
      </dsp:txXfrm>
    </dsp:sp>
    <dsp:sp modelId="{74296F51-C7D7-448E-92F0-4512CAD7AABE}">
      <dsp:nvSpPr>
        <dsp:cNvPr id="0" name=""/>
        <dsp:cNvSpPr/>
      </dsp:nvSpPr>
      <dsp:spPr>
        <a:xfrm>
          <a:off x="0" y="1426517"/>
          <a:ext cx="5264150" cy="623610"/>
        </a:xfrm>
        <a:prstGeom prst="roundRect">
          <a:avLst/>
        </a:prstGeom>
        <a:gradFill rotWithShape="0">
          <a:gsLst>
            <a:gs pos="0">
              <a:schemeClr val="accent5">
                <a:hueOff val="-2252848"/>
                <a:satOff val="-5806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252848"/>
                <a:satOff val="-5806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252848"/>
                <a:satOff val="-5806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MDHHS Doula Initiative</a:t>
          </a:r>
        </a:p>
      </dsp:txBody>
      <dsp:txXfrm>
        <a:off x="30442" y="1456959"/>
        <a:ext cx="5203266" cy="562726"/>
      </dsp:txXfrm>
    </dsp:sp>
    <dsp:sp modelId="{FBB26DC6-A82E-45E4-8685-E37A7FFA96FC}">
      <dsp:nvSpPr>
        <dsp:cNvPr id="0" name=""/>
        <dsp:cNvSpPr/>
      </dsp:nvSpPr>
      <dsp:spPr>
        <a:xfrm>
          <a:off x="0" y="2125007"/>
          <a:ext cx="5264150" cy="623610"/>
        </a:xfrm>
        <a:prstGeom prst="roundRect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Vision for the Future</a:t>
          </a:r>
        </a:p>
      </dsp:txBody>
      <dsp:txXfrm>
        <a:off x="30442" y="2155449"/>
        <a:ext cx="5203266" cy="562726"/>
      </dsp:txXfrm>
    </dsp:sp>
    <dsp:sp modelId="{8E4242CF-E660-41B7-AA04-A09EE735C381}">
      <dsp:nvSpPr>
        <dsp:cNvPr id="0" name=""/>
        <dsp:cNvSpPr/>
      </dsp:nvSpPr>
      <dsp:spPr>
        <a:xfrm>
          <a:off x="0" y="2823497"/>
          <a:ext cx="5264150" cy="623610"/>
        </a:xfrm>
        <a:prstGeom prst="roundRect">
          <a:avLst/>
        </a:prstGeom>
        <a:gradFill rotWithShape="0">
          <a:gsLst>
            <a:gs pos="0">
              <a:schemeClr val="accent5">
                <a:hueOff val="-4505695"/>
                <a:satOff val="-11613"/>
                <a:lumOff val="-784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505695"/>
                <a:satOff val="-11613"/>
                <a:lumOff val="-784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505695"/>
                <a:satOff val="-11613"/>
                <a:lumOff val="-784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Preliminary Claims Review</a:t>
          </a:r>
        </a:p>
      </dsp:txBody>
      <dsp:txXfrm>
        <a:off x="30442" y="2853939"/>
        <a:ext cx="5203266" cy="562726"/>
      </dsp:txXfrm>
    </dsp:sp>
    <dsp:sp modelId="{2B4FD21E-0E5F-4BEF-9291-136A05BF7026}">
      <dsp:nvSpPr>
        <dsp:cNvPr id="0" name=""/>
        <dsp:cNvSpPr/>
      </dsp:nvSpPr>
      <dsp:spPr>
        <a:xfrm>
          <a:off x="0" y="3521987"/>
          <a:ext cx="5264150" cy="623610"/>
        </a:xfrm>
        <a:prstGeom prst="roundRect">
          <a:avLst/>
        </a:prstGeom>
        <a:gradFill rotWithShape="0">
          <a:gsLst>
            <a:gs pos="0">
              <a:schemeClr val="accent5">
                <a:hueOff val="-5632119"/>
                <a:satOff val="-14516"/>
                <a:lumOff val="-9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632119"/>
                <a:satOff val="-14516"/>
                <a:lumOff val="-9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632119"/>
                <a:satOff val="-14516"/>
                <a:lumOff val="-9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Year One Lessons Learned </a:t>
          </a:r>
        </a:p>
      </dsp:txBody>
      <dsp:txXfrm>
        <a:off x="30442" y="3552429"/>
        <a:ext cx="5203266" cy="562726"/>
      </dsp:txXfrm>
    </dsp:sp>
    <dsp:sp modelId="{12E260BA-D5D1-4D90-967B-48CE83961703}">
      <dsp:nvSpPr>
        <dsp:cNvPr id="0" name=""/>
        <dsp:cNvSpPr/>
      </dsp:nvSpPr>
      <dsp:spPr>
        <a:xfrm>
          <a:off x="0" y="4220477"/>
          <a:ext cx="5264150" cy="623610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MIHP Provider – Doula Collaboration  </a:t>
          </a:r>
        </a:p>
      </dsp:txBody>
      <dsp:txXfrm>
        <a:off x="30442" y="4250919"/>
        <a:ext cx="5203266" cy="5627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FEC107-CA85-4518-A59F-5EA3DE34176B}">
      <dsp:nvSpPr>
        <dsp:cNvPr id="0" name=""/>
        <dsp:cNvSpPr/>
      </dsp:nvSpPr>
      <dsp:spPr>
        <a:xfrm>
          <a:off x="82613" y="908559"/>
          <a:ext cx="897246" cy="89724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D16F2F-4633-49FC-AFF3-CF08C29F65B8}">
      <dsp:nvSpPr>
        <dsp:cNvPr id="0" name=""/>
        <dsp:cNvSpPr/>
      </dsp:nvSpPr>
      <dsp:spPr>
        <a:xfrm>
          <a:off x="271034" y="1096980"/>
          <a:ext cx="520402" cy="52040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87571B-4A66-4532-B2EF-A875BA6175F7}">
      <dsp:nvSpPr>
        <dsp:cNvPr id="0" name=""/>
        <dsp:cNvSpPr/>
      </dsp:nvSpPr>
      <dsp:spPr>
        <a:xfrm>
          <a:off x="1172126" y="908559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/>
            <a:t>Private Practice</a:t>
          </a:r>
          <a:endParaRPr lang="en-US" sz="2400" kern="1200"/>
        </a:p>
      </dsp:txBody>
      <dsp:txXfrm>
        <a:off x="1172126" y="908559"/>
        <a:ext cx="2114937" cy="897246"/>
      </dsp:txXfrm>
    </dsp:sp>
    <dsp:sp modelId="{82E34EBA-92DC-41CD-83D4-183E471E4028}">
      <dsp:nvSpPr>
        <dsp:cNvPr id="0" name=""/>
        <dsp:cNvSpPr/>
      </dsp:nvSpPr>
      <dsp:spPr>
        <a:xfrm>
          <a:off x="3655575" y="908559"/>
          <a:ext cx="897246" cy="89724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2DED25-0312-4E93-A4D1-17307E2B7905}">
      <dsp:nvSpPr>
        <dsp:cNvPr id="0" name=""/>
        <dsp:cNvSpPr/>
      </dsp:nvSpPr>
      <dsp:spPr>
        <a:xfrm>
          <a:off x="3843996" y="1096980"/>
          <a:ext cx="520402" cy="52040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CEA092-08AA-4444-887E-1FE8486DF992}">
      <dsp:nvSpPr>
        <dsp:cNvPr id="0" name=""/>
        <dsp:cNvSpPr/>
      </dsp:nvSpPr>
      <dsp:spPr>
        <a:xfrm>
          <a:off x="4745088" y="908559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/>
            <a:t>Collaboratives</a:t>
          </a:r>
          <a:endParaRPr lang="en-US" sz="2400" kern="1200"/>
        </a:p>
      </dsp:txBody>
      <dsp:txXfrm>
        <a:off x="4745088" y="908559"/>
        <a:ext cx="2114937" cy="897246"/>
      </dsp:txXfrm>
    </dsp:sp>
    <dsp:sp modelId="{79554ED1-68E2-491B-8031-5BEF123EE246}">
      <dsp:nvSpPr>
        <dsp:cNvPr id="0" name=""/>
        <dsp:cNvSpPr/>
      </dsp:nvSpPr>
      <dsp:spPr>
        <a:xfrm>
          <a:off x="7228536" y="908559"/>
          <a:ext cx="897246" cy="89724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0FD9D9-FB52-45C0-BFBD-E9E5BBE4A935}">
      <dsp:nvSpPr>
        <dsp:cNvPr id="0" name=""/>
        <dsp:cNvSpPr/>
      </dsp:nvSpPr>
      <dsp:spPr>
        <a:xfrm>
          <a:off x="7416958" y="1096980"/>
          <a:ext cx="520402" cy="52040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853D0E-A109-498E-9BE2-29417E44304A}">
      <dsp:nvSpPr>
        <dsp:cNvPr id="0" name=""/>
        <dsp:cNvSpPr/>
      </dsp:nvSpPr>
      <dsp:spPr>
        <a:xfrm>
          <a:off x="8318049" y="908559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/>
            <a:t>FQHCs</a:t>
          </a:r>
          <a:endParaRPr lang="en-US" sz="2400" kern="1200"/>
        </a:p>
      </dsp:txBody>
      <dsp:txXfrm>
        <a:off x="8318049" y="908559"/>
        <a:ext cx="2114937" cy="897246"/>
      </dsp:txXfrm>
    </dsp:sp>
    <dsp:sp modelId="{91812FF7-7CAE-4920-97B9-802D44F95AB7}">
      <dsp:nvSpPr>
        <dsp:cNvPr id="0" name=""/>
        <dsp:cNvSpPr/>
      </dsp:nvSpPr>
      <dsp:spPr>
        <a:xfrm>
          <a:off x="82613" y="2545532"/>
          <a:ext cx="897246" cy="89724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774683-15A5-4A56-9A14-80C02297C812}">
      <dsp:nvSpPr>
        <dsp:cNvPr id="0" name=""/>
        <dsp:cNvSpPr/>
      </dsp:nvSpPr>
      <dsp:spPr>
        <a:xfrm>
          <a:off x="271034" y="2733954"/>
          <a:ext cx="520402" cy="52040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A878C1-5838-427B-A044-4F236818601B}">
      <dsp:nvSpPr>
        <dsp:cNvPr id="0" name=""/>
        <dsp:cNvSpPr/>
      </dsp:nvSpPr>
      <dsp:spPr>
        <a:xfrm>
          <a:off x="1172126" y="2545532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/>
            <a:t>Hospital-based</a:t>
          </a:r>
          <a:endParaRPr lang="en-US" sz="2400" kern="1200"/>
        </a:p>
      </dsp:txBody>
      <dsp:txXfrm>
        <a:off x="1172126" y="2545532"/>
        <a:ext cx="2114937" cy="897246"/>
      </dsp:txXfrm>
    </dsp:sp>
    <dsp:sp modelId="{831BBCFC-3542-4F2B-9E75-5D8A55ED7D9F}">
      <dsp:nvSpPr>
        <dsp:cNvPr id="0" name=""/>
        <dsp:cNvSpPr/>
      </dsp:nvSpPr>
      <dsp:spPr>
        <a:xfrm>
          <a:off x="3655575" y="2545532"/>
          <a:ext cx="897246" cy="89724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470D15-FED6-46F8-BA16-4667804DC50F}">
      <dsp:nvSpPr>
        <dsp:cNvPr id="0" name=""/>
        <dsp:cNvSpPr/>
      </dsp:nvSpPr>
      <dsp:spPr>
        <a:xfrm>
          <a:off x="3843996" y="2733954"/>
          <a:ext cx="520402" cy="52040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BA27BC-45F5-41B4-9E4D-CD1A2B595ECD}">
      <dsp:nvSpPr>
        <dsp:cNvPr id="0" name=""/>
        <dsp:cNvSpPr/>
      </dsp:nvSpPr>
      <dsp:spPr>
        <a:xfrm>
          <a:off x="4745088" y="2545532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/>
            <a:t>Other</a:t>
          </a:r>
          <a:endParaRPr lang="en-US" sz="2400" kern="1200"/>
        </a:p>
      </dsp:txBody>
      <dsp:txXfrm>
        <a:off x="4745088" y="2545532"/>
        <a:ext cx="2114937" cy="8972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40DD48-2BA0-4B49-9461-051C0693AE1D}">
      <dsp:nvSpPr>
        <dsp:cNvPr id="0" name=""/>
        <dsp:cNvSpPr/>
      </dsp:nvSpPr>
      <dsp:spPr>
        <a:xfrm>
          <a:off x="0" y="581888"/>
          <a:ext cx="9618784" cy="98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C42C3A-E7EB-4494-ACDE-8A6A9B81F714}">
      <dsp:nvSpPr>
        <dsp:cNvPr id="0" name=""/>
        <dsp:cNvSpPr/>
      </dsp:nvSpPr>
      <dsp:spPr>
        <a:xfrm>
          <a:off x="480939" y="6248"/>
          <a:ext cx="6733148" cy="115128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497" tIns="0" rIns="254497" bIns="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Full Spectrum</a:t>
          </a:r>
        </a:p>
      </dsp:txBody>
      <dsp:txXfrm>
        <a:off x="537140" y="62449"/>
        <a:ext cx="6620746" cy="1038878"/>
      </dsp:txXfrm>
    </dsp:sp>
    <dsp:sp modelId="{C2BF2209-456C-41E5-A0D0-F3C62DDA62A5}">
      <dsp:nvSpPr>
        <dsp:cNvPr id="0" name=""/>
        <dsp:cNvSpPr/>
      </dsp:nvSpPr>
      <dsp:spPr>
        <a:xfrm>
          <a:off x="0" y="2350928"/>
          <a:ext cx="9618784" cy="98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B665F2-9EB1-4CEF-A8A5-EAD493D46703}">
      <dsp:nvSpPr>
        <dsp:cNvPr id="0" name=""/>
        <dsp:cNvSpPr/>
      </dsp:nvSpPr>
      <dsp:spPr>
        <a:xfrm>
          <a:off x="480939" y="1775288"/>
          <a:ext cx="6733148" cy="1151280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497" tIns="0" rIns="254497" bIns="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Birth and Bereavement </a:t>
          </a:r>
        </a:p>
      </dsp:txBody>
      <dsp:txXfrm>
        <a:off x="537140" y="1831489"/>
        <a:ext cx="6620746" cy="10388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8E92E5-51A9-4529-B237-6A7C0F2C3CB2}">
      <dsp:nvSpPr>
        <dsp:cNvPr id="0" name=""/>
        <dsp:cNvSpPr/>
      </dsp:nvSpPr>
      <dsp:spPr>
        <a:xfrm>
          <a:off x="3953" y="88345"/>
          <a:ext cx="2377306" cy="76638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latin typeface="Arial" panose="020B0604020202020204" pitchFamily="34" charset="0"/>
              <a:cs typeface="Arial" panose="020B0604020202020204" pitchFamily="34" charset="0"/>
            </a:rPr>
            <a:t>Formed in early 2023</a:t>
          </a:r>
        </a:p>
      </dsp:txBody>
      <dsp:txXfrm>
        <a:off x="3953" y="88345"/>
        <a:ext cx="2377306" cy="766387"/>
      </dsp:txXfrm>
    </dsp:sp>
    <dsp:sp modelId="{52FCE9F5-A505-4CEA-8E5E-9152A4502AAD}">
      <dsp:nvSpPr>
        <dsp:cNvPr id="0" name=""/>
        <dsp:cNvSpPr/>
      </dsp:nvSpPr>
      <dsp:spPr>
        <a:xfrm>
          <a:off x="3953" y="854732"/>
          <a:ext cx="2377306" cy="340826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>
              <a:latin typeface="Arial" panose="020B0604020202020204" pitchFamily="34" charset="0"/>
              <a:cs typeface="Arial" panose="020B0604020202020204" pitchFamily="34" charset="0"/>
            </a:rPr>
            <a:t>Currently 26 members – application process</a:t>
          </a:r>
        </a:p>
        <a:p>
          <a:pPr marL="114300" lvl="1" indent="-114300" algn="l" defTabSz="6223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>
              <a:latin typeface="Arial" panose="020B0604020202020204" pitchFamily="34" charset="0"/>
              <a:cs typeface="Arial" panose="020B0604020202020204" pitchFamily="34" charset="0"/>
            </a:rPr>
            <a:t>Representation from across Michigan, including indigenous doulas and members of the LGBTQ+ community</a:t>
          </a:r>
        </a:p>
        <a:p>
          <a:pPr marL="114300" lvl="1" indent="-114300" algn="l" defTabSz="6223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>
              <a:latin typeface="Arial" panose="020B0604020202020204" pitchFamily="34" charset="0"/>
              <a:cs typeface="Arial" panose="020B0604020202020204" pitchFamily="34" charset="0"/>
            </a:rPr>
            <a:t>Receive reimbursement for their time and expertise</a:t>
          </a:r>
        </a:p>
      </dsp:txBody>
      <dsp:txXfrm>
        <a:off x="3953" y="854732"/>
        <a:ext cx="2377306" cy="3408260"/>
      </dsp:txXfrm>
    </dsp:sp>
    <dsp:sp modelId="{0AFBACDE-4B96-40AC-80DE-08770EDED4EB}">
      <dsp:nvSpPr>
        <dsp:cNvPr id="0" name=""/>
        <dsp:cNvSpPr/>
      </dsp:nvSpPr>
      <dsp:spPr>
        <a:xfrm>
          <a:off x="2714082" y="88345"/>
          <a:ext cx="2377306" cy="766387"/>
        </a:xfrm>
        <a:prstGeom prst="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baseline="0">
              <a:latin typeface="Arial" panose="020B0604020202020204" pitchFamily="34" charset="0"/>
              <a:cs typeface="Arial" panose="020B0604020202020204" pitchFamily="34" charset="0"/>
            </a:rPr>
            <a:t>Doula Training expansion</a:t>
          </a:r>
          <a:r>
            <a:rPr lang="en-US" sz="1600" b="1" kern="1200">
              <a:latin typeface="Arial" panose="020B0604020202020204" pitchFamily="34" charset="0"/>
              <a:cs typeface="Arial" panose="020B0604020202020204" pitchFamily="34" charset="0"/>
            </a:rPr>
            <a:t> </a:t>
          </a:r>
        </a:p>
      </dsp:txBody>
      <dsp:txXfrm>
        <a:off x="2714082" y="88345"/>
        <a:ext cx="2377306" cy="766387"/>
      </dsp:txXfrm>
    </dsp:sp>
    <dsp:sp modelId="{D0734820-E48F-4EDB-A91D-D3C5596D29E0}">
      <dsp:nvSpPr>
        <dsp:cNvPr id="0" name=""/>
        <dsp:cNvSpPr/>
      </dsp:nvSpPr>
      <dsp:spPr>
        <a:xfrm>
          <a:off x="2714082" y="854732"/>
          <a:ext cx="2377306" cy="3408260"/>
        </a:xfrm>
        <a:prstGeom prst="rect">
          <a:avLst/>
        </a:prstGeom>
        <a:solidFill>
          <a:schemeClr val="accent5">
            <a:tint val="40000"/>
            <a:alpha val="90000"/>
            <a:hueOff val="-2246587"/>
            <a:satOff val="-7611"/>
            <a:lumOff val="-976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2246587"/>
              <a:satOff val="-7611"/>
              <a:lumOff val="-9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>
              <a:latin typeface="Arial" panose="020B0604020202020204" pitchFamily="34" charset="0"/>
              <a:cs typeface="Arial" panose="020B0604020202020204" pitchFamily="34" charset="0"/>
            </a:rPr>
            <a:t>Initial Policy:</a:t>
          </a:r>
        </a:p>
        <a:p>
          <a:pPr marL="228600" lvl="2" indent="-114300" algn="l" defTabSz="6223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>
              <a:latin typeface="Arial" panose="020B0604020202020204" pitchFamily="34" charset="0"/>
              <a:cs typeface="Arial" panose="020B0604020202020204" pitchFamily="34" charset="0"/>
            </a:rPr>
            <a:t>9 </a:t>
          </a:r>
          <a:r>
            <a:rPr lang="en-US" sz="1400" kern="1200">
              <a:latin typeface="Arial" panose="020B0604020202020204" pitchFamily="34" charset="0"/>
              <a:cs typeface="Arial" panose="020B0604020202020204" pitchFamily="34" charset="0"/>
            </a:rPr>
            <a:t>MDHHS-approved training organizations</a:t>
          </a:r>
        </a:p>
        <a:p>
          <a:pPr marL="114300" lvl="1" indent="-114300" algn="l" defTabSz="6223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>
              <a:latin typeface="Arial" panose="020B0604020202020204" pitchFamily="34" charset="0"/>
              <a:cs typeface="Arial" panose="020B0604020202020204" pitchFamily="34" charset="0"/>
            </a:rPr>
            <a:t>Current:</a:t>
          </a:r>
        </a:p>
        <a:p>
          <a:pPr marL="228600" lvl="2" indent="-114300" algn="l" defTabSz="6223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>
              <a:latin typeface="Arial" panose="020B0604020202020204" pitchFamily="34" charset="0"/>
              <a:cs typeface="Arial" panose="020B0604020202020204" pitchFamily="34" charset="0"/>
            </a:rPr>
            <a:t>26</a:t>
          </a:r>
          <a:r>
            <a:rPr lang="en-US" sz="1400" kern="1200">
              <a:latin typeface="Arial" panose="020B0604020202020204" pitchFamily="34" charset="0"/>
              <a:cs typeface="Arial" panose="020B0604020202020204" pitchFamily="34" charset="0"/>
            </a:rPr>
            <a:t> MDHHS-approved training organizations</a:t>
          </a:r>
        </a:p>
      </dsp:txBody>
      <dsp:txXfrm>
        <a:off x="2714082" y="854732"/>
        <a:ext cx="2377306" cy="3408260"/>
      </dsp:txXfrm>
    </dsp:sp>
    <dsp:sp modelId="{BCB1EC6F-5AE7-4083-A4B9-1EB9A39F340B}">
      <dsp:nvSpPr>
        <dsp:cNvPr id="0" name=""/>
        <dsp:cNvSpPr/>
      </dsp:nvSpPr>
      <dsp:spPr>
        <a:xfrm>
          <a:off x="5424211" y="88345"/>
          <a:ext cx="2377306" cy="766387"/>
        </a:xfrm>
        <a:prstGeom prst="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baseline="0">
              <a:latin typeface="Arial" panose="020B0604020202020204" pitchFamily="34" charset="0"/>
              <a:cs typeface="Arial" panose="020B0604020202020204" pitchFamily="34" charset="0"/>
            </a:rPr>
            <a:t>Formation of strategic workgroups</a:t>
          </a:r>
          <a:endParaRPr lang="en-US" sz="16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24211" y="88345"/>
        <a:ext cx="2377306" cy="766387"/>
      </dsp:txXfrm>
    </dsp:sp>
    <dsp:sp modelId="{CA36507C-1485-45F9-BD54-09667359B87F}">
      <dsp:nvSpPr>
        <dsp:cNvPr id="0" name=""/>
        <dsp:cNvSpPr/>
      </dsp:nvSpPr>
      <dsp:spPr>
        <a:xfrm>
          <a:off x="5424211" y="854732"/>
          <a:ext cx="2377306" cy="3408260"/>
        </a:xfrm>
        <a:prstGeom prst="rect">
          <a:avLst/>
        </a:prstGeom>
        <a:solidFill>
          <a:schemeClr val="accent5">
            <a:tint val="40000"/>
            <a:alpha val="90000"/>
            <a:hueOff val="-4493175"/>
            <a:satOff val="-15221"/>
            <a:lumOff val="-1952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4493175"/>
              <a:satOff val="-15221"/>
              <a:lumOff val="-19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2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>
              <a:latin typeface="Arial" panose="020B0604020202020204" pitchFamily="34" charset="0"/>
              <a:cs typeface="Arial" panose="020B0604020202020204" pitchFamily="34" charset="0"/>
            </a:rPr>
            <a:t>Community &amp; Health Plan Relations</a:t>
          </a:r>
        </a:p>
        <a:p>
          <a:pPr marL="114300" lvl="1" indent="-114300" algn="l" defTabSz="622300">
            <a:lnSpc>
              <a:spcPct val="2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>
              <a:latin typeface="Arial" panose="020B0604020202020204" pitchFamily="34" charset="0"/>
              <a:cs typeface="Arial" panose="020B0604020202020204" pitchFamily="34" charset="0"/>
            </a:rPr>
            <a:t>Doula Mentorship</a:t>
          </a:r>
        </a:p>
        <a:p>
          <a:pPr marL="114300" lvl="1" indent="-114300" algn="l" defTabSz="622300">
            <a:lnSpc>
              <a:spcPct val="2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>
              <a:latin typeface="Arial" panose="020B0604020202020204" pitchFamily="34" charset="0"/>
              <a:cs typeface="Arial" panose="020B0604020202020204" pitchFamily="34" charset="0"/>
            </a:rPr>
            <a:t>Legislative Action &amp; Advocacy</a:t>
          </a:r>
        </a:p>
        <a:p>
          <a:pPr marL="114300" lvl="1" indent="-114300" algn="l" defTabSz="622300">
            <a:lnSpc>
              <a:spcPct val="2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>
              <a:latin typeface="Arial" panose="020B0604020202020204" pitchFamily="34" charset="0"/>
              <a:cs typeface="Arial" panose="020B0604020202020204" pitchFamily="34" charset="0"/>
            </a:rPr>
            <a:t>Structure &amp; Bylaws</a:t>
          </a:r>
        </a:p>
      </dsp:txBody>
      <dsp:txXfrm>
        <a:off x="5424211" y="854732"/>
        <a:ext cx="2377306" cy="3408260"/>
      </dsp:txXfrm>
    </dsp:sp>
    <dsp:sp modelId="{D7022D73-1835-4C0A-8D41-F75D02C12A68}">
      <dsp:nvSpPr>
        <dsp:cNvPr id="0" name=""/>
        <dsp:cNvSpPr/>
      </dsp:nvSpPr>
      <dsp:spPr>
        <a:xfrm>
          <a:off x="8134340" y="88345"/>
          <a:ext cx="2377306" cy="766387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latin typeface="Arial" panose="020B0604020202020204" pitchFamily="34" charset="0"/>
              <a:cs typeface="Arial" panose="020B0604020202020204" pitchFamily="34" charset="0"/>
            </a:rPr>
            <a:t>Input from doulas is highly-valued and continually integrated</a:t>
          </a:r>
        </a:p>
      </dsp:txBody>
      <dsp:txXfrm>
        <a:off x="8134340" y="88345"/>
        <a:ext cx="2377306" cy="766387"/>
      </dsp:txXfrm>
    </dsp:sp>
    <dsp:sp modelId="{5FF6FC0E-083D-42AF-A360-70AA37ECF27B}">
      <dsp:nvSpPr>
        <dsp:cNvPr id="0" name=""/>
        <dsp:cNvSpPr/>
      </dsp:nvSpPr>
      <dsp:spPr>
        <a:xfrm>
          <a:off x="8134340" y="854732"/>
          <a:ext cx="2377306" cy="3408260"/>
        </a:xfrm>
        <a:prstGeom prst="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>
              <a:latin typeface="Arial" panose="020B0604020202020204" pitchFamily="34" charset="0"/>
              <a:cs typeface="Arial" panose="020B0604020202020204" pitchFamily="34" charset="0"/>
            </a:rPr>
            <a:t>Immediate feedback on doula provider experience</a:t>
          </a:r>
        </a:p>
        <a:p>
          <a:pPr marL="114300" lvl="1" indent="-114300" algn="l" defTabSz="6223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>
              <a:latin typeface="Arial" panose="020B0604020202020204" pitchFamily="34" charset="0"/>
              <a:cs typeface="Arial" panose="020B0604020202020204" pitchFamily="34" charset="0"/>
            </a:rPr>
            <a:t>Network of experts supporting doulas in their communities</a:t>
          </a:r>
        </a:p>
        <a:p>
          <a:pPr marL="114300" lvl="1" indent="-114300" algn="l" defTabSz="6223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>
              <a:latin typeface="Arial" panose="020B0604020202020204" pitchFamily="34" charset="0"/>
              <a:cs typeface="Arial" panose="020B0604020202020204" pitchFamily="34" charset="0"/>
            </a:rPr>
            <a:t>Community building: in-person meetings, MIHS reception, etc. </a:t>
          </a:r>
        </a:p>
      </dsp:txBody>
      <dsp:txXfrm>
        <a:off x="8134340" y="854732"/>
        <a:ext cx="2377306" cy="34082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CB398-CE36-4D93-833C-CED22BF2F040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3460B9-7E30-4235-8113-C0E8344FE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551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Chelsea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3460B9-7E30-4235-8113-C0E8344FE75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8058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Lisa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3460B9-7E30-4235-8113-C0E8344FE75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0999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Lisa</a:t>
            </a:r>
          </a:p>
          <a:p>
            <a:endParaRPr lang="en-US"/>
          </a:p>
          <a:p>
            <a:r>
              <a:rPr lang="en-US"/>
              <a:t>End of Life Doulas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3460B9-7E30-4235-8113-C0E8344FE75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1507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Lisa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3460B9-7E30-4235-8113-C0E8344FE75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5619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Chelsea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3460B9-7E30-4235-8113-C0E8344FE75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917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Chelsea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3460B9-7E30-4235-8113-C0E8344FE75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7989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Chelsea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3460B9-7E30-4235-8113-C0E8344FE75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2816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Chelsea</a:t>
            </a:r>
          </a:p>
          <a:p>
            <a:endParaRPr lang="en-US"/>
          </a:p>
          <a:p>
            <a:r>
              <a:rPr lang="en-US"/>
              <a:t>Pause for questions, get a drink of water, review any comments in the chat, any reflection on the </a:t>
            </a:r>
            <a:r>
              <a:rPr lang="en-US" err="1"/>
              <a:t>mentimeter</a:t>
            </a:r>
            <a:r>
              <a:rPr lang="en-US"/>
              <a:t> from earlier.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3460B9-7E30-4235-8113-C0E8344FE75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3373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Chelsea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3460B9-7E30-4235-8113-C0E8344FE75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6334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Chelsea </a:t>
            </a:r>
          </a:p>
          <a:p>
            <a:endParaRPr lang="en-US"/>
          </a:p>
          <a:p>
            <a:r>
              <a:rPr lang="en-US"/>
              <a:t>Next section will focus on the status and successes in each of the core metric categories, then we will describe the additional support activities our team is working 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3460B9-7E30-4235-8113-C0E8344FE75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567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Public posting on hold based on feedback from doula network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Chelsea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3460B9-7E30-4235-8113-C0E8344FE75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415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Chelsea</a:t>
            </a:r>
          </a:p>
          <a:p>
            <a:endParaRPr lang="en-US"/>
          </a:p>
          <a:p>
            <a:r>
              <a:rPr lang="en-US"/>
              <a:t>We are going to pause after each section to see if there are any questions or clarifications, we want this to be interactive </a:t>
            </a:r>
          </a:p>
          <a:p>
            <a:r>
              <a:rPr lang="en-US"/>
              <a:t>Please pick our brain and push us to explain or bring it back for further consideration</a:t>
            </a:r>
          </a:p>
          <a:p>
            <a:r>
              <a:rPr lang="en-US"/>
              <a:t>If we use confusing language or something seems out of place please let us know </a:t>
            </a:r>
          </a:p>
          <a:p>
            <a:r>
              <a:rPr lang="en-US"/>
              <a:t>This is our test run as we move the initiative toward more engagement and outreach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3460B9-7E30-4235-8113-C0E8344FE75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6729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Chelsea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3460B9-7E30-4235-8113-C0E8344FE75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0854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Lisa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3460B9-7E30-4235-8113-C0E8344FE75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5678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Lisa </a:t>
            </a:r>
          </a:p>
          <a:p>
            <a:endParaRPr lang="en-US"/>
          </a:p>
          <a:p>
            <a:pPr marL="342900" indent="-342900" fontAlgn="base">
              <a:lnSpc>
                <a:spcPct val="150000"/>
              </a:lnSpc>
              <a:spcBef>
                <a:spcPts val="0"/>
              </a:spcBef>
            </a:pPr>
            <a:r>
              <a:rPr lang="en-US">
                <a:ea typeface="Times New Roman" panose="02020603050405020304" pitchFamily="18" charset="0"/>
              </a:rPr>
              <a:t>Summer/Fall 2023</a:t>
            </a:r>
            <a:endParaRPr lang="en-US">
              <a:effectLst/>
              <a:ea typeface="Times New Roman" panose="02020603050405020304" pitchFamily="18" charset="0"/>
            </a:endParaRPr>
          </a:p>
          <a:p>
            <a:pPr marL="800100" lvl="1" indent="-342900" fontAlgn="base">
              <a:lnSpc>
                <a:spcPct val="150000"/>
              </a:lnSpc>
              <a:spcBef>
                <a:spcPts val="0"/>
              </a:spcBef>
            </a:pPr>
            <a:r>
              <a:rPr lang="en-US" sz="2000">
                <a:ea typeface="Times New Roman" panose="02020603050405020304" pitchFamily="18" charset="0"/>
              </a:rPr>
              <a:t>9 doula trainings conducted by 5 different MDHHS-approved organizations</a:t>
            </a:r>
          </a:p>
          <a:p>
            <a:pPr marL="800100" lvl="1" indent="-342900">
              <a:lnSpc>
                <a:spcPct val="150000"/>
              </a:lnSpc>
              <a:spcBef>
                <a:spcPts val="0"/>
              </a:spcBef>
            </a:pPr>
            <a:r>
              <a:rPr lang="en-US" sz="2000"/>
              <a:t>161 doulas were trained and received stipends for their time and travel </a:t>
            </a:r>
            <a:endParaRPr lang="en-US" sz="1600">
              <a:effectLst/>
              <a:ea typeface="Times New Roman" panose="02020603050405020304" pitchFamily="18" charset="0"/>
            </a:endParaRPr>
          </a:p>
          <a:p>
            <a:pPr marL="1257300" lvl="2" indent="-342900">
              <a:lnSpc>
                <a:spcPct val="150000"/>
              </a:lnSpc>
              <a:spcBef>
                <a:spcPts val="0"/>
              </a:spcBef>
            </a:pPr>
            <a:endParaRPr lang="en-US" sz="1600">
              <a:effectLst/>
              <a:ea typeface="Times New Roman" panose="02020603050405020304" pitchFamily="18" charset="0"/>
            </a:endParaRPr>
          </a:p>
          <a:p>
            <a:pPr marL="342900" indent="-342900" fontAlgn="base">
              <a:lnSpc>
                <a:spcPct val="150000"/>
              </a:lnSpc>
              <a:spcBef>
                <a:spcPts val="0"/>
              </a:spcBef>
            </a:pPr>
            <a:r>
              <a:rPr lang="en-US"/>
              <a:t>Fiscal Year 2024 </a:t>
            </a:r>
          </a:p>
          <a:p>
            <a:pPr marL="800100" lvl="1" indent="-342900">
              <a:lnSpc>
                <a:spcPct val="150000"/>
              </a:lnSpc>
              <a:spcBef>
                <a:spcPts val="0"/>
              </a:spcBef>
            </a:pPr>
            <a:r>
              <a:rPr lang="en-US" sz="2000"/>
              <a:t>Improved process</a:t>
            </a:r>
          </a:p>
          <a:p>
            <a:pPr marL="1257300" lvl="2" indent="-342900">
              <a:lnSpc>
                <a:spcPct val="150000"/>
              </a:lnSpc>
              <a:spcBef>
                <a:spcPts val="0"/>
              </a:spcBef>
            </a:pPr>
            <a:r>
              <a:rPr lang="en-US"/>
              <a:t>"Call for Trainers” </a:t>
            </a:r>
          </a:p>
          <a:p>
            <a:pPr marL="800100" lvl="1" indent="-342900">
              <a:lnSpc>
                <a:spcPct val="150000"/>
              </a:lnSpc>
              <a:spcBef>
                <a:spcPts val="0"/>
              </a:spcBef>
            </a:pPr>
            <a:r>
              <a:rPr lang="en-US" sz="2000"/>
              <a:t>Applications currently under review </a:t>
            </a:r>
          </a:p>
          <a:p>
            <a:pPr lvl="2" indent="-342900">
              <a:lnSpc>
                <a:spcPct val="150000"/>
              </a:lnSpc>
              <a:spcBef>
                <a:spcPts val="0"/>
              </a:spcBef>
            </a:pPr>
            <a:r>
              <a:rPr lang="en-US"/>
              <a:t>Approved applicants will be notified in December 2023</a:t>
            </a:r>
          </a:p>
          <a:p>
            <a:pPr marL="0" indent="0">
              <a:buNone/>
            </a:pPr>
            <a:endParaRPr lang="en-US" sz="360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3460B9-7E30-4235-8113-C0E8344FE7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30103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Lisa 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3460B9-7E30-4235-8113-C0E8344FE75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9402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Chelsea </a:t>
            </a:r>
          </a:p>
          <a:p>
            <a:endParaRPr lang="en-US"/>
          </a:p>
          <a:p>
            <a:r>
              <a:rPr lang="en-US"/>
              <a:t>Put links in chat for website and Doula Updates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3460B9-7E30-4235-8113-C0E8344FE75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3153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Chelsea </a:t>
            </a:r>
          </a:p>
          <a:p>
            <a:r>
              <a:rPr lang="en-US"/>
              <a:t>- In addition to all the things mentioned thus far</a:t>
            </a:r>
          </a:p>
          <a:p>
            <a:r>
              <a:rPr lang="en-US"/>
              <a:t>- Culture of Equity meeting – doulas expressed alignment with our team’s strategic planning and vision for the future </a:t>
            </a:r>
          </a:p>
          <a:p>
            <a:pPr marL="171450" indent="-171450">
              <a:buFont typeface="Wingdings" panose="05000000000000000000" pitchFamily="2" charset="2"/>
              <a:buChar char="n"/>
            </a:pPr>
            <a:r>
              <a:rPr lang="en-US"/>
              <a:t>Continuing Education</a:t>
            </a:r>
          </a:p>
          <a:p>
            <a:pPr marL="171450" indent="-171450">
              <a:buFont typeface="Wingdings" panose="05000000000000000000" pitchFamily="2" charset="2"/>
              <a:buChar char="n"/>
            </a:pPr>
            <a:r>
              <a:rPr lang="en-US"/>
              <a:t>Family voice and digital story telling</a:t>
            </a:r>
          </a:p>
          <a:p>
            <a:pPr marL="171450" indent="-171450">
              <a:buFont typeface="Wingdings" panose="05000000000000000000" pitchFamily="2" charset="2"/>
              <a:buChar char="n"/>
            </a:pPr>
            <a:r>
              <a:rPr lang="en-US"/>
              <a:t>Partnerships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3460B9-7E30-4235-8113-C0E8344FE75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4387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Chelsea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3460B9-7E30-4235-8113-C0E8344FE75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4773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Lisa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3460B9-7E30-4235-8113-C0E8344FE75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99162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Lisa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3460B9-7E30-4235-8113-C0E8344FE75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11215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Lisa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3460B9-7E30-4235-8113-C0E8344FE75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225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Chelsea 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3460B9-7E30-4235-8113-C0E8344FE75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07505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Chelsea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3460B9-7E30-4235-8113-C0E8344FE75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45411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Chelsea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3460B9-7E30-4235-8113-C0E8344FE75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88150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Chelsea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3460B9-7E30-4235-8113-C0E8344FE75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2994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Lisa </a:t>
            </a:r>
          </a:p>
          <a:p>
            <a:endParaRPr lang="en-US"/>
          </a:p>
          <a:p>
            <a:r>
              <a:rPr lang="en-US"/>
              <a:t>These are people, not a program - no practice requirements beyond Medicaid policy – intentional to support the fidelity of doula services 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3460B9-7E30-4235-8113-C0E8344FE75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7504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Lisa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3460B9-7E30-4235-8113-C0E8344FE75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85724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Chelsea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3460B9-7E30-4235-8113-C0E8344FE75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57574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Chelsea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3460B9-7E30-4235-8113-C0E8344FE758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35695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Lisa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3460B9-7E30-4235-8113-C0E8344FE758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12228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3460B9-7E30-4235-8113-C0E8344FE758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0541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Lisa </a:t>
            </a:r>
          </a:p>
          <a:p>
            <a:endParaRPr lang="en-US"/>
          </a:p>
          <a:p>
            <a:r>
              <a:rPr lang="en-US"/>
              <a:t>Provided resources at the end of the presentation describing the evidence base behind doula services.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3460B9-7E30-4235-8113-C0E8344FE75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5572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Lisa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3460B9-7E30-4235-8113-C0E8344FE75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1977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Lisa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3460B9-7E30-4235-8113-C0E8344FE75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9717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Chelsea </a:t>
            </a:r>
          </a:p>
          <a:p>
            <a:endParaRPr lang="en-US"/>
          </a:p>
          <a:p>
            <a:r>
              <a:rPr lang="en-US"/>
              <a:t>Each practice model is going to define the way in which a doula operates.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3460B9-7E30-4235-8113-C0E8344FE75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9791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Chelsea </a:t>
            </a:r>
          </a:p>
          <a:p>
            <a:endParaRPr lang="en-US"/>
          </a:p>
          <a:p>
            <a:r>
              <a:rPr lang="en-US"/>
              <a:t>The following information is from the private practice or doula collaborative perspective – which is currently the most common doula practice model. These specifics will change if a doula is employed by a hospital or other institution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3460B9-7E30-4235-8113-C0E8344FE75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1421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Do whatever will help the family into parenthood with ease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3460B9-7E30-4235-8113-C0E8344FE75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150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824AD7E-8E07-025E-1C1B-43AC6C5221F5}"/>
              </a:ext>
            </a:extLst>
          </p:cNvPr>
          <p:cNvSpPr/>
          <p:nvPr userDrawn="1"/>
        </p:nvSpPr>
        <p:spPr>
          <a:xfrm>
            <a:off x="0" y="0"/>
            <a:ext cx="12192000" cy="4948881"/>
          </a:xfrm>
          <a:prstGeom prst="rect">
            <a:avLst/>
          </a:prstGeom>
          <a:solidFill>
            <a:srgbClr val="0F40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94B56E5C-6779-5966-1163-B4449A84A7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57700" y="5040956"/>
            <a:ext cx="3276600" cy="16701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01AFED-6283-EF14-828F-F1564B66E2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6C3C61-8C36-77AD-9E0A-9FA62B81BB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80099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29B3B15-B613-95A9-B12D-1986BCB57B8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9D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42D213-47C3-6884-5268-D0240E7E1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FA76AF-C2CB-C3AC-FFB2-89F3610C0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9B3C54-BE60-8D42-B958-D833F7DCCF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445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D1D299B-0049-C495-7303-C7E7F2C5690A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F40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115CEE-E90C-859F-4450-7BFE02B8B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4E435E-BBAF-A2E7-72ED-13955A61E6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8030" y="987425"/>
            <a:ext cx="526366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B35BCC-586E-5461-F968-A677903C26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DACF30-0588-8FD5-402F-B4A287C34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B3C54-BE60-8D42-B958-D833F7DCC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9719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95E3212-1013-E0B9-F253-D720381EDC2C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09D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115CEE-E90C-859F-4450-7BFE02B8B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4E435E-BBAF-A2E7-72ED-13955A61E6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8030" y="987425"/>
            <a:ext cx="5263662" cy="4873625"/>
          </a:xfrm>
        </p:spPr>
        <p:txBody>
          <a:bodyPr/>
          <a:lstStyle>
            <a:lvl1pPr>
              <a:buClr>
                <a:srgbClr val="009D4E"/>
              </a:buClr>
              <a:defRPr sz="3200"/>
            </a:lvl1pPr>
            <a:lvl2pPr>
              <a:buClr>
                <a:srgbClr val="009D4E"/>
              </a:buClr>
              <a:defRPr sz="2800"/>
            </a:lvl2pPr>
            <a:lvl3pPr>
              <a:buClr>
                <a:srgbClr val="009D4E"/>
              </a:buClr>
              <a:defRPr sz="2400"/>
            </a:lvl3pPr>
            <a:lvl4pPr>
              <a:buClr>
                <a:srgbClr val="009D4E"/>
              </a:buClr>
              <a:defRPr sz="2000"/>
            </a:lvl4pPr>
            <a:lvl5pPr>
              <a:buClr>
                <a:srgbClr val="009D4E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B35BCC-586E-5461-F968-A677903C26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DACF30-0588-8FD5-402F-B4A287C34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B3C54-BE60-8D42-B958-D833F7DCC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6396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1A0F12-0037-DEAA-51A6-2975296D3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B3C54-BE60-8D42-B958-D833F7DCC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1856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ADE34-B508-5EA4-A7DD-B2547FCC4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62E915-6E0C-CDEF-B898-CC9BC1FF26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83CF40-EE2C-F6C1-4A5C-A0B8996466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23A05F-7391-3BA5-66B9-DBFA40B08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B3C54-BE60-8D42-B958-D833F7DCC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8452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A632D-1587-8BBF-987D-73D0553F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3D30CE-0100-C31E-C67C-59D9DC2407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201053-E4FF-3304-A78F-4E6CE3FA0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B3C54-BE60-8D42-B958-D833F7DCC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3375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1FD0D6-B10A-B2B8-A1A6-F50589A92A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05A245-94A3-005B-BF71-F1E5A8ABC8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20FF3C-0E25-A3A3-C189-F10F3B4C4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B3C54-BE60-8D42-B958-D833F7DCC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4415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824AD7E-8E07-025E-1C1B-43AC6C5221F5}"/>
              </a:ext>
            </a:extLst>
          </p:cNvPr>
          <p:cNvSpPr/>
          <p:nvPr userDrawn="1"/>
        </p:nvSpPr>
        <p:spPr>
          <a:xfrm>
            <a:off x="0" y="0"/>
            <a:ext cx="12192000" cy="4948881"/>
          </a:xfrm>
          <a:prstGeom prst="rect">
            <a:avLst/>
          </a:prstGeom>
          <a:solidFill>
            <a:srgbClr val="0F40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94B56E5C-6779-5966-1163-B4449A84A7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57700" y="5040956"/>
            <a:ext cx="3276600" cy="16701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01AFED-6283-EF14-828F-F1564B66E2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6C3C61-8C36-77AD-9E0A-9FA62B81BB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281871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ABCBC2B-1E5D-70D4-C2B0-10A8719BCB7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F40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FA76AF-C2CB-C3AC-FFB2-89F3610C0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9B3C54-BE60-8D42-B958-D833F7DCCF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DC166C-E526-839A-DBBD-4DC49227CD0E}"/>
              </a:ext>
            </a:extLst>
          </p:cNvPr>
          <p:cNvSpPr txBox="1"/>
          <p:nvPr userDrawn="1"/>
        </p:nvSpPr>
        <p:spPr>
          <a:xfrm>
            <a:off x="1081454" y="2274838"/>
            <a:ext cx="101551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>
              <a:buNone/>
            </a:pPr>
            <a:r>
              <a:rPr lang="en-US" sz="1600" b="0" i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MISSION: </a:t>
            </a:r>
          </a:p>
          <a:p>
            <a:pPr marL="0" indent="0" algn="l">
              <a:buNone/>
            </a:pPr>
            <a:r>
              <a:rPr lang="en-US" sz="1600" b="0" i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Michigan Department of Health and Human Services (MDHHS) provides opportunities, services, and programs that promote a healthy, safe and stable environment for residents to be self-sufficient.</a:t>
            </a:r>
            <a:endParaRPr lang="en-US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6313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ABCBC2B-1E5D-70D4-C2B0-10A8719BCB7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9D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9D4E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FA76AF-C2CB-C3AC-FFB2-89F3610C0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9B3C54-BE60-8D42-B958-D833F7DCCF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DC166C-E526-839A-DBBD-4DC49227CD0E}"/>
              </a:ext>
            </a:extLst>
          </p:cNvPr>
          <p:cNvSpPr txBox="1"/>
          <p:nvPr userDrawn="1"/>
        </p:nvSpPr>
        <p:spPr>
          <a:xfrm>
            <a:off x="1081454" y="2274838"/>
            <a:ext cx="101551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400"/>
              <a:t>Overview of Medicaid Doula Services </a:t>
            </a:r>
          </a:p>
          <a:p>
            <a:pPr lvl="0" algn="ctr"/>
            <a:r>
              <a:rPr lang="en-US" sz="3600"/>
              <a:t>January 1, 2023 to September 1, 2023</a:t>
            </a:r>
          </a:p>
        </p:txBody>
      </p:sp>
    </p:spTree>
    <p:extLst>
      <p:ext uri="{BB962C8B-B14F-4D97-AF65-F5344CB8AC3E}">
        <p14:creationId xmlns:p14="http://schemas.microsoft.com/office/powerpoint/2010/main" val="2692236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ABCBC2B-1E5D-70D4-C2B0-10A8719BCB7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F40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FA76AF-C2CB-C3AC-FFB2-89F3610C0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9B3C54-BE60-8D42-B958-D833F7DCCF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DC166C-E526-839A-DBBD-4DC49227CD0E}"/>
              </a:ext>
            </a:extLst>
          </p:cNvPr>
          <p:cNvSpPr txBox="1"/>
          <p:nvPr userDrawn="1"/>
        </p:nvSpPr>
        <p:spPr>
          <a:xfrm>
            <a:off x="1081454" y="2274838"/>
            <a:ext cx="101551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>
              <a:buNone/>
            </a:pPr>
            <a:r>
              <a:rPr lang="en-US" sz="1600" b="0" i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MISSION: </a:t>
            </a:r>
          </a:p>
          <a:p>
            <a:pPr marL="0" indent="0" algn="l">
              <a:buNone/>
            </a:pPr>
            <a:r>
              <a:rPr lang="en-US" sz="1600" b="0" i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Michigan Department of Health and Human Services (MDHHS) provides opportunities, services, and programs that promote a healthy, safe and stable environment for residents to be self-sufficient.</a:t>
            </a:r>
            <a:endParaRPr lang="en-US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9846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2160492-787F-85FD-8490-F5257C1F930F}"/>
              </a:ext>
            </a:extLst>
          </p:cNvPr>
          <p:cNvSpPr/>
          <p:nvPr userDrawn="1"/>
        </p:nvSpPr>
        <p:spPr>
          <a:xfrm>
            <a:off x="0" y="0"/>
            <a:ext cx="12192000" cy="1325564"/>
          </a:xfrm>
          <a:prstGeom prst="rect">
            <a:avLst/>
          </a:prstGeom>
          <a:solidFill>
            <a:srgbClr val="0F40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F34B63-C06B-E934-D5FE-35E3A6DF4B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Medicaid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3C2B83-950D-446E-C1BD-1E58F255B1BD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 algn="ctr"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>
              <a:defRPr/>
            </a:lvl3pPr>
          </a:lstStyle>
          <a:p>
            <a:pPr lvl="0"/>
            <a:r>
              <a:rPr lang="en-US"/>
              <a:t>Beneficiaries</a:t>
            </a:r>
          </a:p>
          <a:p>
            <a:pPr lvl="1"/>
            <a:r>
              <a:rPr lang="en-US"/>
              <a:t>Over 135 distinct beneficiaries have received a doula service</a:t>
            </a:r>
          </a:p>
          <a:p>
            <a:pPr lvl="1"/>
            <a:endParaRPr lang="en-US"/>
          </a:p>
          <a:p>
            <a:pPr lvl="1"/>
            <a:r>
              <a:rPr lang="en-US"/>
              <a:t>Services were provided to beneficiaries residing in each of the 10 Prosperity Regions of the state</a:t>
            </a:r>
          </a:p>
          <a:p>
            <a:pPr lvl="1"/>
            <a:endParaRPr lang="en-US"/>
          </a:p>
          <a:p>
            <a:pPr lvl="1"/>
            <a:r>
              <a:rPr lang="en-US"/>
              <a:t>Demographics</a:t>
            </a:r>
          </a:p>
          <a:p>
            <a:pPr lvl="2"/>
            <a:r>
              <a:rPr lang="en-US"/>
              <a:t>Non-migrant, non-Hispanic Black individuals received the highest volume of services followed by non-migrant, non-Hispanic White individuals</a:t>
            </a:r>
          </a:p>
          <a:p>
            <a:pPr lvl="2"/>
            <a:r>
              <a:rPr lang="en-US"/>
              <a:t>Average age of beneficiary is 29 years</a:t>
            </a:r>
          </a:p>
          <a:p>
            <a:pPr lvl="2"/>
            <a:r>
              <a:rPr lang="en-US"/>
              <a:t>Highest volume of services provided in Detroit Metro and Southeast MI</a:t>
            </a:r>
          </a:p>
          <a:p>
            <a:pPr lvl="1"/>
            <a:endParaRPr lang="en-US"/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400" kern="10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 135 distinct beneficiaries received a doula service. Doula services were provided in each Prosperity Region of the state.</a:t>
            </a:r>
            <a:endParaRPr lang="en-US" sz="11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1400" kern="10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Beneficiary demographics</a:t>
            </a:r>
            <a:endParaRPr lang="en-US" sz="11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400" kern="10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Non-migrant, non-Hispanic Black individuals received the highest volume of services followed by non-migrant, non-Hispanic White individuals.</a:t>
            </a:r>
            <a:endParaRPr lang="en-US" sz="11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400" kern="10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Average age 29 </a:t>
            </a:r>
            <a:r>
              <a:rPr lang="en-US" sz="1400" kern="10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yrs</a:t>
            </a:r>
            <a:endParaRPr lang="en-US" sz="11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400" kern="10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Detroit Metro and Southeast Michigan</a:t>
            </a:r>
            <a:endParaRPr lang="en-US" sz="11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400" kern="10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 145 Medicaid enrolled doulas.</a:t>
            </a:r>
            <a:endParaRPr lang="en-US" sz="11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400" kern="10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Claims</a:t>
            </a:r>
            <a:endParaRPr lang="en-US" sz="11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1400" kern="10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 200 paid claims for doula visits and over 25 paid claims for doula labor and delivery services. There are paid claims from each of the MHPs.</a:t>
            </a:r>
            <a:endParaRPr lang="en-US" sz="11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2F970C-3214-5EDC-CB6A-52407D451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B3C54-BE60-8D42-B958-D833F7DCCF0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68BD528A-FAD6-81BB-1EB4-827ADE020F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5238" y="384841"/>
            <a:ext cx="1477662" cy="55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3901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2160492-787F-85FD-8490-F5257C1F930F}"/>
              </a:ext>
            </a:extLst>
          </p:cNvPr>
          <p:cNvSpPr/>
          <p:nvPr userDrawn="1"/>
        </p:nvSpPr>
        <p:spPr>
          <a:xfrm>
            <a:off x="0" y="0"/>
            <a:ext cx="12192000" cy="1325564"/>
          </a:xfrm>
          <a:prstGeom prst="rect">
            <a:avLst/>
          </a:prstGeom>
          <a:solidFill>
            <a:srgbClr val="0F40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F34B63-C06B-E934-D5FE-35E3A6DF4B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Medicaid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3C2B83-950D-446E-C1BD-1E58F255B1BD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 algn="ctr"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>
              <a:defRPr/>
            </a:lvl3pPr>
          </a:lstStyle>
          <a:p>
            <a:pPr lvl="0"/>
            <a:r>
              <a:rPr lang="en-US"/>
              <a:t>Doula Providers</a:t>
            </a:r>
          </a:p>
          <a:p>
            <a:pPr lvl="1"/>
            <a:endParaRPr lang="en-US"/>
          </a:p>
          <a:p>
            <a:pPr lvl="1"/>
            <a:r>
              <a:rPr lang="en-US"/>
              <a:t>As of September, there are over 145 Medicaid enrolled doulas.</a:t>
            </a:r>
          </a:p>
          <a:p>
            <a:pPr lvl="1"/>
            <a:endParaRPr lang="en-US"/>
          </a:p>
          <a:p>
            <a:pPr lvl="1"/>
            <a:r>
              <a:rPr lang="en-US"/>
              <a:t>Over 200 paid claims for doula visits</a:t>
            </a:r>
          </a:p>
          <a:p>
            <a:pPr lvl="1"/>
            <a:endParaRPr lang="en-US"/>
          </a:p>
          <a:p>
            <a:pPr lvl="1"/>
            <a:r>
              <a:rPr lang="en-US"/>
              <a:t>More than 25 paid claims for doula labor and delivery services.</a:t>
            </a:r>
          </a:p>
          <a:p>
            <a:pPr lvl="1"/>
            <a:endParaRPr lang="en-US"/>
          </a:p>
          <a:p>
            <a:pPr lvl="1"/>
            <a:r>
              <a:rPr lang="en-US"/>
              <a:t>There are paid claims from each of the nine Medicaid Health Plans.</a:t>
            </a:r>
          </a:p>
          <a:p>
            <a:pPr lvl="1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2F970C-3214-5EDC-CB6A-52407D451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B3C54-BE60-8D42-B958-D833F7DCCF0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68BD528A-FAD6-81BB-1EB4-827ADE020F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5238" y="384841"/>
            <a:ext cx="1477662" cy="55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0962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2160492-787F-85FD-8490-F5257C1F930F}"/>
              </a:ext>
            </a:extLst>
          </p:cNvPr>
          <p:cNvSpPr/>
          <p:nvPr userDrawn="1"/>
        </p:nvSpPr>
        <p:spPr>
          <a:xfrm>
            <a:off x="0" y="0"/>
            <a:ext cx="12192000" cy="1325564"/>
          </a:xfrm>
          <a:prstGeom prst="rect">
            <a:avLst/>
          </a:prstGeom>
          <a:solidFill>
            <a:srgbClr val="009D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F34B63-C06B-E934-D5FE-35E3A6DF4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3C2B83-950D-446E-C1BD-1E58F255B1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9D4E"/>
              </a:buClr>
              <a:defRPr/>
            </a:lvl1pPr>
            <a:lvl2pPr>
              <a:buClr>
                <a:srgbClr val="009D4E"/>
              </a:buClr>
              <a:defRPr/>
            </a:lvl2pPr>
            <a:lvl3pPr>
              <a:buClr>
                <a:srgbClr val="009D4E"/>
              </a:buClr>
              <a:defRPr/>
            </a:lvl3pPr>
            <a:lvl4pPr>
              <a:buClr>
                <a:srgbClr val="009D4E"/>
              </a:buClr>
              <a:defRPr/>
            </a:lvl4pPr>
            <a:lvl5pPr>
              <a:buClr>
                <a:srgbClr val="009D4E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2F970C-3214-5EDC-CB6A-52407D451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B3C54-BE60-8D42-B958-D833F7DCCF0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68BD528A-FAD6-81BB-1EB4-827ADE020F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5238" y="384841"/>
            <a:ext cx="1477662" cy="55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7015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09FDA-4B9A-BE2A-B621-005582947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3C8F63-449F-DE35-5768-2528F89862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A44DCD-D27D-03A2-EA28-3E878A406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B3C54-BE60-8D42-B958-D833F7DCC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7779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C8D5B03-AF55-B078-9735-BC04D403FE45}"/>
              </a:ext>
            </a:extLst>
          </p:cNvPr>
          <p:cNvSpPr/>
          <p:nvPr userDrawn="1"/>
        </p:nvSpPr>
        <p:spPr>
          <a:xfrm>
            <a:off x="0" y="0"/>
            <a:ext cx="12192000" cy="1325564"/>
          </a:xfrm>
          <a:prstGeom prst="rect">
            <a:avLst/>
          </a:prstGeom>
          <a:solidFill>
            <a:srgbClr val="0F40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DF22A19E-9CD5-DE59-0966-468CB68B1E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5238" y="384841"/>
            <a:ext cx="1477662" cy="5558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579283F-0F50-5019-0A76-8176EFC42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01BE59-1388-7371-D6A0-8ADA673642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946AAF-EB99-4096-71FF-F13FCA6F59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E687AE-0A1C-8E11-AEA6-156501829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B3C54-BE60-8D42-B958-D833F7DCC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2891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6B12952-505E-4353-9404-0FCF97FE7320}"/>
              </a:ext>
            </a:extLst>
          </p:cNvPr>
          <p:cNvSpPr/>
          <p:nvPr userDrawn="1"/>
        </p:nvSpPr>
        <p:spPr>
          <a:xfrm>
            <a:off x="0" y="0"/>
            <a:ext cx="12192000" cy="1325564"/>
          </a:xfrm>
          <a:prstGeom prst="rect">
            <a:avLst/>
          </a:prstGeom>
          <a:solidFill>
            <a:srgbClr val="009D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960892C6-F724-239E-0B54-8F06D9CC6E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5238" y="384841"/>
            <a:ext cx="1477662" cy="5558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579283F-0F50-5019-0A76-8176EFC42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01BE59-1388-7371-D6A0-8ADA673642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buClr>
                <a:srgbClr val="009D4E"/>
              </a:buClr>
              <a:defRPr/>
            </a:lvl1pPr>
            <a:lvl2pPr>
              <a:buClr>
                <a:srgbClr val="009D4E"/>
              </a:buClr>
              <a:defRPr/>
            </a:lvl2pPr>
            <a:lvl3pPr>
              <a:buClr>
                <a:srgbClr val="009D4E"/>
              </a:buClr>
              <a:defRPr/>
            </a:lvl3pPr>
            <a:lvl4pPr>
              <a:buClr>
                <a:srgbClr val="009D4E"/>
              </a:buClr>
              <a:defRPr/>
            </a:lvl4pPr>
            <a:lvl5pPr>
              <a:buClr>
                <a:srgbClr val="009D4E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946AAF-EB99-4096-71FF-F13FCA6F59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buClr>
                <a:srgbClr val="009D4E"/>
              </a:buClr>
              <a:defRPr/>
            </a:lvl1pPr>
            <a:lvl2pPr>
              <a:buClr>
                <a:srgbClr val="009D4E"/>
              </a:buClr>
              <a:defRPr/>
            </a:lvl2pPr>
            <a:lvl3pPr>
              <a:buClr>
                <a:srgbClr val="009D4E"/>
              </a:buClr>
              <a:defRPr/>
            </a:lvl3pPr>
            <a:lvl4pPr>
              <a:buClr>
                <a:srgbClr val="009D4E"/>
              </a:buClr>
              <a:defRPr/>
            </a:lvl4pPr>
            <a:lvl5pPr>
              <a:buClr>
                <a:srgbClr val="009D4E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E687AE-0A1C-8E11-AEA6-156501829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B3C54-BE60-8D42-B958-D833F7DCC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5933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ABCBC2B-1E5D-70D4-C2B0-10A8719BCB7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F40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D572CC5A-87C4-9C3E-6432-EA8C1EC05E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57169" y="5747265"/>
            <a:ext cx="1477662" cy="5558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642D213-47C3-6884-5268-D0240E7E1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FA76AF-C2CB-C3AC-FFB2-89F3610C0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9B3C54-BE60-8D42-B958-D833F7DCCF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6438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29B3B15-B613-95A9-B12D-1986BCB57B8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9D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D572CC5A-87C4-9C3E-6432-EA8C1EC05E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57169" y="5747265"/>
            <a:ext cx="1477662" cy="5558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642D213-47C3-6884-5268-D0240E7E1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FA76AF-C2CB-C3AC-FFB2-89F3610C0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9B3C54-BE60-8D42-B958-D833F7DCCF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090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D1D299B-0049-C495-7303-C7E7F2C5690A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F40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115CEE-E90C-859F-4450-7BFE02B8B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4E435E-BBAF-A2E7-72ED-13955A61E6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8030" y="987425"/>
            <a:ext cx="526366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B35BCC-586E-5461-F968-A677903C26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DACF30-0588-8FD5-402F-B4A287C34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B3C54-BE60-8D42-B958-D833F7DCC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9262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95E3212-1013-E0B9-F253-D720381EDC2C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09D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115CEE-E90C-859F-4450-7BFE02B8B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4E435E-BBAF-A2E7-72ED-13955A61E6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8030" y="987425"/>
            <a:ext cx="5263662" cy="4873625"/>
          </a:xfrm>
        </p:spPr>
        <p:txBody>
          <a:bodyPr/>
          <a:lstStyle>
            <a:lvl1pPr>
              <a:buClr>
                <a:srgbClr val="009D4E"/>
              </a:buClr>
              <a:defRPr sz="3200"/>
            </a:lvl1pPr>
            <a:lvl2pPr>
              <a:buClr>
                <a:srgbClr val="009D4E"/>
              </a:buClr>
              <a:defRPr sz="2800"/>
            </a:lvl2pPr>
            <a:lvl3pPr>
              <a:buClr>
                <a:srgbClr val="009D4E"/>
              </a:buClr>
              <a:defRPr sz="2400"/>
            </a:lvl3pPr>
            <a:lvl4pPr>
              <a:buClr>
                <a:srgbClr val="009D4E"/>
              </a:buClr>
              <a:defRPr sz="2000"/>
            </a:lvl4pPr>
            <a:lvl5pPr>
              <a:buClr>
                <a:srgbClr val="009D4E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B35BCC-586E-5461-F968-A677903C26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DACF30-0588-8FD5-402F-B4A287C34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B3C54-BE60-8D42-B958-D833F7DCC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453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ABCBC2B-1E5D-70D4-C2B0-10A8719BCB7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9D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9D4E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FA76AF-C2CB-C3AC-FFB2-89F3610C0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9B3C54-BE60-8D42-B958-D833F7DCCF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DC166C-E526-839A-DBBD-4DC49227CD0E}"/>
              </a:ext>
            </a:extLst>
          </p:cNvPr>
          <p:cNvSpPr txBox="1"/>
          <p:nvPr userDrawn="1"/>
        </p:nvSpPr>
        <p:spPr>
          <a:xfrm>
            <a:off x="1081454" y="2274838"/>
            <a:ext cx="101551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>
              <a:buNone/>
            </a:pPr>
            <a:r>
              <a:rPr lang="en-US" sz="1600" b="0" i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MISSION: </a:t>
            </a:r>
          </a:p>
          <a:p>
            <a:pPr marL="0" indent="0" algn="l">
              <a:buNone/>
            </a:pPr>
            <a:r>
              <a:rPr lang="en-US" sz="1600" b="0" i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Michigan Department of Health and Human Services (MDHHS) provides opportunities, services, and programs that promote a healthy, safe and stable environment for residents to be self-sufficient.</a:t>
            </a:r>
            <a:endParaRPr lang="en-US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8334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1A0F12-0037-DEAA-51A6-2975296D3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B3C54-BE60-8D42-B958-D833F7DCC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3222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ADE34-B508-5EA4-A7DD-B2547FCC4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62E915-6E0C-CDEF-B898-CC9BC1FF26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83CF40-EE2C-F6C1-4A5C-A0B8996466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23A05F-7391-3BA5-66B9-DBFA40B08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B3C54-BE60-8D42-B958-D833F7DCC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3116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A632D-1587-8BBF-987D-73D0553F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3D30CE-0100-C31E-C67C-59D9DC2407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201053-E4FF-3304-A78F-4E6CE3FA0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B3C54-BE60-8D42-B958-D833F7DCC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393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1FD0D6-B10A-B2B8-A1A6-F50589A92A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05A245-94A3-005B-BF71-F1E5A8ABC8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20FF3C-0E25-A3A3-C189-F10F3B4C4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B3C54-BE60-8D42-B958-D833F7DCC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4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2160492-787F-85FD-8490-F5257C1F930F}"/>
              </a:ext>
            </a:extLst>
          </p:cNvPr>
          <p:cNvSpPr/>
          <p:nvPr userDrawn="1"/>
        </p:nvSpPr>
        <p:spPr>
          <a:xfrm>
            <a:off x="0" y="0"/>
            <a:ext cx="12192000" cy="1325564"/>
          </a:xfrm>
          <a:prstGeom prst="rect">
            <a:avLst/>
          </a:prstGeom>
          <a:solidFill>
            <a:srgbClr val="0F40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F34B63-C06B-E934-D5FE-35E3A6DF4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3C2B83-950D-446E-C1BD-1E58F255B1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2F970C-3214-5EDC-CB6A-52407D451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B3C54-BE60-8D42-B958-D833F7DCC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444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2160492-787F-85FD-8490-F5257C1F930F}"/>
              </a:ext>
            </a:extLst>
          </p:cNvPr>
          <p:cNvSpPr/>
          <p:nvPr userDrawn="1"/>
        </p:nvSpPr>
        <p:spPr>
          <a:xfrm>
            <a:off x="0" y="0"/>
            <a:ext cx="12192000" cy="1325564"/>
          </a:xfrm>
          <a:prstGeom prst="rect">
            <a:avLst/>
          </a:prstGeom>
          <a:solidFill>
            <a:srgbClr val="009D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F34B63-C06B-E934-D5FE-35E3A6DF4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3C2B83-950D-446E-C1BD-1E58F255B1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9D4E"/>
              </a:buClr>
              <a:defRPr/>
            </a:lvl1pPr>
            <a:lvl2pPr>
              <a:buClr>
                <a:srgbClr val="009D4E"/>
              </a:buClr>
              <a:defRPr/>
            </a:lvl2pPr>
            <a:lvl3pPr>
              <a:buClr>
                <a:srgbClr val="009D4E"/>
              </a:buClr>
              <a:defRPr/>
            </a:lvl3pPr>
            <a:lvl4pPr>
              <a:buClr>
                <a:srgbClr val="009D4E"/>
              </a:buClr>
              <a:defRPr/>
            </a:lvl4pPr>
            <a:lvl5pPr>
              <a:buClr>
                <a:srgbClr val="009D4E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2F970C-3214-5EDC-CB6A-52407D451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B3C54-BE60-8D42-B958-D833F7DCCF0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68BD528A-FAD6-81BB-1EB4-827ADE020F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5238" y="384841"/>
            <a:ext cx="1477662" cy="55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129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09FDA-4B9A-BE2A-B621-005582947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3C8F63-449F-DE35-5768-2528F89862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A44DCD-D27D-03A2-EA28-3E878A406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B3C54-BE60-8D42-B958-D833F7DCC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087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C8D5B03-AF55-B078-9735-BC04D403FE45}"/>
              </a:ext>
            </a:extLst>
          </p:cNvPr>
          <p:cNvSpPr/>
          <p:nvPr userDrawn="1"/>
        </p:nvSpPr>
        <p:spPr>
          <a:xfrm>
            <a:off x="0" y="0"/>
            <a:ext cx="12192000" cy="1325564"/>
          </a:xfrm>
          <a:prstGeom prst="rect">
            <a:avLst/>
          </a:prstGeom>
          <a:solidFill>
            <a:srgbClr val="0F40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DF22A19E-9CD5-DE59-0966-468CB68B1E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5238" y="384841"/>
            <a:ext cx="1477662" cy="5558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579283F-0F50-5019-0A76-8176EFC42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01BE59-1388-7371-D6A0-8ADA673642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946AAF-EB99-4096-71FF-F13FCA6F59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E687AE-0A1C-8E11-AEA6-156501829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B3C54-BE60-8D42-B958-D833F7DCC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089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6B12952-505E-4353-9404-0FCF97FE7320}"/>
              </a:ext>
            </a:extLst>
          </p:cNvPr>
          <p:cNvSpPr/>
          <p:nvPr userDrawn="1"/>
        </p:nvSpPr>
        <p:spPr>
          <a:xfrm>
            <a:off x="0" y="0"/>
            <a:ext cx="12192000" cy="1325564"/>
          </a:xfrm>
          <a:prstGeom prst="rect">
            <a:avLst/>
          </a:prstGeom>
          <a:solidFill>
            <a:srgbClr val="009D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960892C6-F724-239E-0B54-8F06D9CC6E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5238" y="384841"/>
            <a:ext cx="1477662" cy="5558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579283F-0F50-5019-0A76-8176EFC42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01BE59-1388-7371-D6A0-8ADA673642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buClr>
                <a:srgbClr val="009D4E"/>
              </a:buClr>
              <a:defRPr/>
            </a:lvl1pPr>
            <a:lvl2pPr>
              <a:buClr>
                <a:srgbClr val="009D4E"/>
              </a:buClr>
              <a:defRPr/>
            </a:lvl2pPr>
            <a:lvl3pPr>
              <a:buClr>
                <a:srgbClr val="009D4E"/>
              </a:buClr>
              <a:defRPr/>
            </a:lvl3pPr>
            <a:lvl4pPr>
              <a:buClr>
                <a:srgbClr val="009D4E"/>
              </a:buClr>
              <a:defRPr/>
            </a:lvl4pPr>
            <a:lvl5pPr>
              <a:buClr>
                <a:srgbClr val="009D4E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946AAF-EB99-4096-71FF-F13FCA6F59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buClr>
                <a:srgbClr val="009D4E"/>
              </a:buClr>
              <a:defRPr/>
            </a:lvl1pPr>
            <a:lvl2pPr>
              <a:buClr>
                <a:srgbClr val="009D4E"/>
              </a:buClr>
              <a:defRPr/>
            </a:lvl2pPr>
            <a:lvl3pPr>
              <a:buClr>
                <a:srgbClr val="009D4E"/>
              </a:buClr>
              <a:defRPr/>
            </a:lvl3pPr>
            <a:lvl4pPr>
              <a:buClr>
                <a:srgbClr val="009D4E"/>
              </a:buClr>
              <a:defRPr/>
            </a:lvl4pPr>
            <a:lvl5pPr>
              <a:buClr>
                <a:srgbClr val="009D4E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E687AE-0A1C-8E11-AEA6-156501829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B3C54-BE60-8D42-B958-D833F7DCC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332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ABCBC2B-1E5D-70D4-C2B0-10A8719BCB7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F40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42D213-47C3-6884-5268-D0240E7E1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FA76AF-C2CB-C3AC-FFB2-89F3610C0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9B3C54-BE60-8D42-B958-D833F7DCCF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97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C8ACD4-22B1-6B1D-CBBD-D77CD9845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9037938" cy="13255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0C9917-27B6-3046-49AB-03FDCA409A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8458EF-EA24-7457-AEB7-C34B6377A4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09B3C54-BE60-8D42-B958-D833F7DCCF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952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5" r:id="rId3"/>
    <p:sldLayoutId id="2147483650" r:id="rId4"/>
    <p:sldLayoutId id="2147483662" r:id="rId5"/>
    <p:sldLayoutId id="2147483651" r:id="rId6"/>
    <p:sldLayoutId id="2147483652" r:id="rId7"/>
    <p:sldLayoutId id="2147483663" r:id="rId8"/>
    <p:sldLayoutId id="2147483654" r:id="rId9"/>
    <p:sldLayoutId id="2147483660" r:id="rId10"/>
    <p:sldLayoutId id="2147483656" r:id="rId11"/>
    <p:sldLayoutId id="2147483661" r:id="rId12"/>
    <p:sldLayoutId id="2147483655" r:id="rId13"/>
    <p:sldLayoutId id="2147483657" r:id="rId14"/>
    <p:sldLayoutId id="2147483658" r:id="rId15"/>
    <p:sldLayoutId id="2147483659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rgbClr val="0F406B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F406B"/>
        </a:buClr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F406B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F406B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F406B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F406B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C8ACD4-22B1-6B1D-CBBD-D77CD9845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9037938" cy="13255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0C9917-27B6-3046-49AB-03FDCA409A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8458EF-EA24-7457-AEB7-C34B6377A4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09B3C54-BE60-8D42-B958-D833F7DCCF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783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rgbClr val="0F406B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F406B"/>
        </a:buClr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F406B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F406B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F406B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F406B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healthconnectone.org/our-work/community-based-doulas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chigan.gov/mdhhs/-/media/Project/Websites/mdhhs/Assistance-Programs/Medicaid-BPHASA/2022-Bulletins/Final-Bulletin-MMP-22-47-Doula.pdf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2.xml"/><Relationship Id="rId6" Type="http://schemas.openxmlformats.org/officeDocument/2006/relationships/hyperlink" Target="https://www.michigan.gov/mdhhs/-/media/Project/Websites/mdhhs/Maternal-and-Infant-Health/Doula-Billing-Guidance-01032023-Final.pdf?rev=9399bab507c74cd483217de432d5f338&amp;hash=59472C8FCB8AB5235CF9E779666C736E" TargetMode="External"/><Relationship Id="rId5" Type="http://schemas.openxmlformats.org/officeDocument/2006/relationships/hyperlink" Target="https://www.michigan.gov/mdhhs/doing-business/providers/providers/medicaid/policyforms/medicaid-provider-manual" TargetMode="External"/><Relationship Id="rId4" Type="http://schemas.openxmlformats.org/officeDocument/2006/relationships/hyperlink" Target="https://www.mdch.state.mi.us/dch-medicaid/manuals/MedicaidProviderManual.pdf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MDHHS-MIDoula@michigan.gov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everymothercounts.org/wp-content/uploads/2019/03/Advancing-Birth-Justice-CBD-Models-as-Std-of-Care-3-25-19.pdf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michigan.gov/mdhhs/keep-mi-healthy/maternal-and-infant-health/advancing-healthy-births/miheip" TargetMode="External"/><Relationship Id="rId4" Type="http://schemas.openxmlformats.org/officeDocument/2006/relationships/hyperlink" Target="https://healthlaw.org/doulamedicaidproject/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mailto:MDHHS-MIDoula@michigan.gov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Relationship Id="rId4" Type="http://schemas.openxmlformats.org/officeDocument/2006/relationships/hyperlink" Target="https://cdn.quotesgram.com/small/62/61/2038797968-doula-meme.png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A815C-4B7B-9656-49C1-0BF1F471DE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11441"/>
            <a:ext cx="9144000" cy="2198521"/>
          </a:xfrm>
        </p:spPr>
        <p:txBody>
          <a:bodyPr>
            <a:normAutofit/>
          </a:bodyPr>
          <a:lstStyle/>
          <a:p>
            <a:br>
              <a:rPr lang="en-US" sz="5400"/>
            </a:br>
            <a:r>
              <a:rPr lang="en-US" sz="5400"/>
              <a:t>MDHHS Doula Initiative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24DD73-5CDA-0DBA-D063-52AC84BD44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December 13, 2023</a:t>
            </a:r>
          </a:p>
        </p:txBody>
      </p:sp>
    </p:spTree>
    <p:extLst>
      <p:ext uri="{BB962C8B-B14F-4D97-AF65-F5344CB8AC3E}">
        <p14:creationId xmlns:p14="http://schemas.microsoft.com/office/powerpoint/2010/main" val="834992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B807E-65C8-319D-B5CA-6B9E532D4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831" y="18255"/>
            <a:ext cx="9876138" cy="1325564"/>
          </a:xfrm>
        </p:spPr>
        <p:txBody>
          <a:bodyPr/>
          <a:lstStyle/>
          <a:p>
            <a:r>
              <a:rPr lang="en-US"/>
              <a:t>Types of Doulas – Postpartum Doula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F9E66-924A-8BE4-0026-81086EF0516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/>
              <a:t>Postpartum Visits</a:t>
            </a:r>
          </a:p>
          <a:p>
            <a:pPr lvl="1"/>
            <a:r>
              <a:rPr lang="en-US"/>
              <a:t>Breastfeeding assistance</a:t>
            </a:r>
          </a:p>
          <a:p>
            <a:pPr lvl="1"/>
            <a:r>
              <a:rPr lang="en-US"/>
              <a:t>Newborn care – what to expect, bathing, calming techniques, understanding baby cues, etc.</a:t>
            </a:r>
          </a:p>
          <a:p>
            <a:pPr lvl="1"/>
            <a:r>
              <a:rPr lang="en-US"/>
              <a:t>Referrals </a:t>
            </a:r>
          </a:p>
          <a:p>
            <a:pPr lvl="1"/>
            <a:r>
              <a:rPr lang="en-US"/>
              <a:t>Light housework</a:t>
            </a:r>
          </a:p>
          <a:p>
            <a:pPr lvl="2"/>
            <a:r>
              <a:rPr lang="en-US"/>
              <a:t>Dishes, laundry</a:t>
            </a:r>
          </a:p>
          <a:p>
            <a:pPr lvl="1"/>
            <a:r>
              <a:rPr lang="en-US"/>
              <a:t>Meal prep</a:t>
            </a:r>
          </a:p>
          <a:p>
            <a:pPr lvl="1"/>
            <a:r>
              <a:rPr lang="en-US"/>
              <a:t>Daytime vs Overnight support</a:t>
            </a:r>
          </a:p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8F1C21-AD72-C3AB-67DF-1471137FBA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703277" cy="4351338"/>
          </a:xfrm>
        </p:spPr>
        <p:txBody>
          <a:bodyPr>
            <a:normAutofit/>
          </a:bodyPr>
          <a:lstStyle/>
          <a:p>
            <a:r>
              <a:rPr lang="en-US"/>
              <a:t>Services are family specific and scheduled </a:t>
            </a:r>
          </a:p>
          <a:p>
            <a:pPr lvl="1"/>
            <a:r>
              <a:rPr lang="en-US"/>
              <a:t>Number of Clients</a:t>
            </a:r>
          </a:p>
          <a:p>
            <a:pPr lvl="2"/>
            <a:r>
              <a:rPr lang="en-US"/>
              <a:t>Doula specific </a:t>
            </a:r>
          </a:p>
          <a:p>
            <a:pPr lvl="1"/>
            <a:r>
              <a:rPr lang="en-US"/>
              <a:t>Length of Service</a:t>
            </a:r>
          </a:p>
          <a:p>
            <a:pPr lvl="2"/>
            <a:r>
              <a:rPr lang="en-US"/>
              <a:t>Based on family need </a:t>
            </a:r>
          </a:p>
        </p:txBody>
      </p:sp>
    </p:spTree>
    <p:extLst>
      <p:ext uri="{BB962C8B-B14F-4D97-AF65-F5344CB8AC3E}">
        <p14:creationId xmlns:p14="http://schemas.microsoft.com/office/powerpoint/2010/main" val="15653392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0DF59-343C-C69B-E4BD-980264C91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18255"/>
            <a:ext cx="11353800" cy="1325564"/>
          </a:xfrm>
        </p:spPr>
        <p:txBody>
          <a:bodyPr/>
          <a:lstStyle/>
          <a:p>
            <a:r>
              <a:rPr lang="en-US"/>
              <a:t>Types of Doulas – Community-Based Doula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2ED943-D16D-7A03-29D2-C6DA5A2142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89" t="2353" r="1035" b="7606"/>
          <a:stretch/>
        </p:blipFill>
        <p:spPr>
          <a:xfrm>
            <a:off x="2450432" y="1629198"/>
            <a:ext cx="7291136" cy="43722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AD9B0F2-2B81-78CD-87B9-C3B3642CAA03}"/>
              </a:ext>
            </a:extLst>
          </p:cNvPr>
          <p:cNvSpPr txBox="1"/>
          <p:nvPr/>
        </p:nvSpPr>
        <p:spPr>
          <a:xfrm>
            <a:off x="6811107" y="6286803"/>
            <a:ext cx="5802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Source: </a:t>
            </a:r>
            <a:r>
              <a:rPr lang="en-US">
                <a:hlinkClick r:id="rId4"/>
              </a:rPr>
              <a:t>Community-Based Doulas - </a:t>
            </a:r>
            <a:r>
              <a:rPr lang="en-US" err="1">
                <a:hlinkClick r:id="rId4"/>
              </a:rPr>
              <a:t>HealthConnect</a:t>
            </a:r>
            <a:r>
              <a:rPr lang="en-US">
                <a:hlinkClick r:id="rId4"/>
              </a:rPr>
              <a:t> One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0366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899C7-CF25-8426-9277-57656CAA4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Types of Doulas – Specialty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9C5DB89-9DE5-619F-7A5B-35EC187EEA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8642006"/>
              </p:ext>
            </p:extLst>
          </p:nvPr>
        </p:nvGraphicFramePr>
        <p:xfrm>
          <a:off x="1286608" y="1759011"/>
          <a:ext cx="9618784" cy="33399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449764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EB6AC-4AEC-54B9-4BCF-E48BFC878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Doula Provider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847E20-0355-3088-D5AC-2A6F56C0E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Childcare</a:t>
            </a:r>
          </a:p>
          <a:p>
            <a:r>
              <a:rPr lang="en-US"/>
              <a:t>Illness</a:t>
            </a:r>
          </a:p>
          <a:p>
            <a:r>
              <a:rPr lang="en-US"/>
              <a:t>Transportation </a:t>
            </a:r>
          </a:p>
          <a:p>
            <a:r>
              <a:rPr lang="en-US"/>
              <a:t>Service Area</a:t>
            </a:r>
          </a:p>
          <a:p>
            <a:r>
              <a:rPr lang="en-US"/>
              <a:t>Unpredictability of birth</a:t>
            </a:r>
          </a:p>
          <a:p>
            <a:pPr lvl="1"/>
            <a:r>
              <a:rPr lang="en-US"/>
              <a:t>Burnout and self-care</a:t>
            </a:r>
          </a:p>
          <a:p>
            <a:pPr lvl="1"/>
            <a:r>
              <a:rPr lang="en-US"/>
              <a:t>One on one support </a:t>
            </a:r>
          </a:p>
          <a:p>
            <a:r>
              <a:rPr lang="en-US"/>
              <a:t>Reflection/Decompression</a:t>
            </a:r>
          </a:p>
          <a:p>
            <a:r>
              <a:rPr lang="en-US"/>
              <a:t>Backup Doula 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9959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1751A82-A0F6-14BE-4050-B2C262065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631" y="1441938"/>
            <a:ext cx="7080738" cy="3974124"/>
          </a:xfrm>
        </p:spPr>
        <p:txBody>
          <a:bodyPr>
            <a:normAutofit/>
          </a:bodyPr>
          <a:lstStyle/>
          <a:p>
            <a:r>
              <a:rPr lang="en-US" sz="5400">
                <a:solidFill>
                  <a:schemeClr val="bg1">
                    <a:lumMod val="95000"/>
                    <a:lumOff val="5000"/>
                  </a:schemeClr>
                </a:solidFill>
              </a:rPr>
              <a:t>Medicaid Doula Policy </a:t>
            </a:r>
          </a:p>
        </p:txBody>
      </p:sp>
    </p:spTree>
    <p:extLst>
      <p:ext uri="{BB962C8B-B14F-4D97-AF65-F5344CB8AC3E}">
        <p14:creationId xmlns:p14="http://schemas.microsoft.com/office/powerpoint/2010/main" val="25572319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A932A-6AA0-3FC3-B686-4EE9B6182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Setting the Stage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948168-B628-BB3F-EB82-9C6837570D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>
                <a:hlinkClick r:id="rId3"/>
              </a:rPr>
              <a:t>Medicaid Policy (MMP 22-47) </a:t>
            </a:r>
            <a:endParaRPr lang="en-US"/>
          </a:p>
          <a:p>
            <a:pPr lvl="1">
              <a:lnSpc>
                <a:spcPct val="150000"/>
              </a:lnSpc>
            </a:pPr>
            <a:r>
              <a:rPr lang="en-US"/>
              <a:t>Medicaid Coverage of Doula Services</a:t>
            </a:r>
          </a:p>
          <a:p>
            <a:pPr lvl="2">
              <a:lnSpc>
                <a:spcPct val="150000"/>
              </a:lnSpc>
            </a:pPr>
            <a:r>
              <a:rPr lang="en-US"/>
              <a:t>Effective January 1, 2023</a:t>
            </a:r>
            <a:endParaRPr lang="en-US">
              <a:hlinkClick r:id="rId4"/>
            </a:endParaRPr>
          </a:p>
          <a:p>
            <a:pPr>
              <a:lnSpc>
                <a:spcPct val="150000"/>
              </a:lnSpc>
            </a:pPr>
            <a:r>
              <a:rPr lang="en-US">
                <a:hlinkClick r:id="rId5"/>
              </a:rPr>
              <a:t>Medicaid Provider Manual </a:t>
            </a:r>
            <a:endParaRPr lang="en-US"/>
          </a:p>
          <a:p>
            <a:pPr>
              <a:lnSpc>
                <a:spcPct val="150000"/>
              </a:lnSpc>
            </a:pPr>
            <a:r>
              <a:rPr lang="en-US">
                <a:hlinkClick r:id="rId6"/>
              </a:rPr>
              <a:t>Medicaid Doula Services Billing Guidance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77163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5B866-EBA7-C0AD-453C-46E9CD87C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Reimbursement Structure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F401442-6516-64D8-535F-894A553633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55908" y="1443362"/>
            <a:ext cx="9280184" cy="4781017"/>
          </a:xfrm>
        </p:spPr>
      </p:pic>
    </p:spTree>
    <p:extLst>
      <p:ext uri="{BB962C8B-B14F-4D97-AF65-F5344CB8AC3E}">
        <p14:creationId xmlns:p14="http://schemas.microsoft.com/office/powerpoint/2010/main" val="37178043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80DAE33-AC92-40D1-DB5B-682CC3F47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631" y="1441938"/>
            <a:ext cx="7080738" cy="3974124"/>
          </a:xfrm>
        </p:spPr>
        <p:txBody>
          <a:bodyPr>
            <a:normAutofit/>
          </a:bodyPr>
          <a:lstStyle/>
          <a:p>
            <a:r>
              <a:rPr lang="en-US" sz="5400">
                <a:solidFill>
                  <a:schemeClr val="bg1">
                    <a:lumMod val="95000"/>
                    <a:lumOff val="5000"/>
                  </a:schemeClr>
                </a:solidFill>
              </a:rPr>
              <a:t>MDHHS Doula Initiative </a:t>
            </a:r>
          </a:p>
        </p:txBody>
      </p:sp>
    </p:spTree>
    <p:extLst>
      <p:ext uri="{BB962C8B-B14F-4D97-AF65-F5344CB8AC3E}">
        <p14:creationId xmlns:p14="http://schemas.microsoft.com/office/powerpoint/2010/main" val="8706071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18975-0522-8918-AADC-BAB06835E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Doula Initiative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93157E-F2F0-83EE-BC70-4B684E9C5C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2400"/>
              <a:t>The Michigan Department of Health and Human Services (MDHHS)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2400"/>
              <a:t>Doula Initiative supports a broader statewide goal of reducing infant and maternal mortality and addressing birth inequities by: </a:t>
            </a:r>
            <a:endParaRPr lang="en-US"/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endParaRPr lang="en-US" sz="2400">
              <a:ea typeface="Calibri" panose="020F0502020204030204" pitchFamily="34" charset="0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buFont typeface="Arial" panose="05000000000000000000" pitchFamily="2" charset="2"/>
              <a:buChar char="•"/>
            </a:pPr>
            <a:r>
              <a:rPr lang="en-US" kern="100">
                <a:effectLst/>
                <a:ea typeface="Calibri" panose="020F0502020204030204" pitchFamily="34" charset="0"/>
              </a:rPr>
              <a:t>Increasing and supporting the doula network in Michigan 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Arial" panose="05000000000000000000" pitchFamily="2" charset="2"/>
              <a:buChar char="•"/>
            </a:pPr>
            <a:r>
              <a:rPr lang="en-US" kern="100">
                <a:effectLst/>
                <a:ea typeface="Calibri" panose="020F0502020204030204" pitchFamily="34" charset="0"/>
              </a:rPr>
              <a:t>Providing technical assistance for Medicaid doula providers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5000000000000000000" pitchFamily="2" charset="2"/>
              <a:buChar char="•"/>
            </a:pPr>
            <a:r>
              <a:rPr lang="en-US" kern="100">
                <a:effectLst/>
                <a:ea typeface="Calibri" panose="020F0502020204030204" pitchFamily="34" charset="0"/>
              </a:rPr>
              <a:t>Engaging with doulas, families and partners to prioritize and expand doula service access.</a:t>
            </a:r>
          </a:p>
          <a:p>
            <a:pPr marL="0" indent="0" algn="l">
              <a:buNone/>
            </a:pPr>
            <a:endParaRPr lang="en-US" sz="1800" b="0" i="0" u="none" strike="noStrike" baseline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0623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6DB8A-A947-BF5D-EEB3-38436F860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Doula Initiative Funding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2ADDC9-5445-596E-1062-284DBB7A5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825625"/>
            <a:ext cx="113538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Arial"/>
                <a:cs typeface="Arial"/>
              </a:rPr>
              <a:t>Supports Core Activities</a:t>
            </a:r>
            <a:endParaRPr lang="en-US"/>
          </a:p>
          <a:p>
            <a:pPr lvl="1"/>
            <a:r>
              <a:rPr lang="en-US">
                <a:latin typeface="Arial"/>
                <a:cs typeface="Arial"/>
              </a:rPr>
              <a:t>Doula Registry</a:t>
            </a:r>
          </a:p>
          <a:p>
            <a:pPr lvl="1"/>
            <a:r>
              <a:rPr lang="en-US">
                <a:latin typeface="Arial"/>
                <a:cs typeface="Arial"/>
              </a:rPr>
              <a:t>Doula Advisory Council</a:t>
            </a:r>
          </a:p>
          <a:p>
            <a:pPr lvl="1"/>
            <a:r>
              <a:rPr lang="en-US">
                <a:latin typeface="Arial"/>
                <a:cs typeface="Arial"/>
              </a:rPr>
              <a:t>Sponsored Doula Trainings</a:t>
            </a:r>
          </a:p>
          <a:p>
            <a:pPr lvl="1"/>
            <a:r>
              <a:rPr lang="en-US">
                <a:latin typeface="Arial"/>
                <a:cs typeface="Arial"/>
              </a:rPr>
              <a:t>Continuing Education</a:t>
            </a:r>
          </a:p>
          <a:p>
            <a:pPr lvl="1"/>
            <a:r>
              <a:rPr lang="en-US">
                <a:latin typeface="Arial"/>
                <a:cs typeface="Arial"/>
              </a:rPr>
              <a:t>Maternal Infant Health Summit </a:t>
            </a:r>
            <a:endParaRPr lang="en-US"/>
          </a:p>
          <a:p>
            <a:pPr marL="457200" lvl="1" indent="0">
              <a:buNone/>
            </a:pPr>
            <a:endParaRPr lang="en-US"/>
          </a:p>
          <a:p>
            <a:r>
              <a:rPr lang="en-US">
                <a:latin typeface="Arial"/>
                <a:cs typeface="Arial"/>
              </a:rPr>
              <a:t>Two Doula Specialist positions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201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1B87C7A-8910-A89C-D5B9-452B9BD70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Presentation Outline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FC34970B-3705-9472-90E1-B2F752F215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2580211"/>
              </p:ext>
            </p:extLst>
          </p:nvPr>
        </p:nvGraphicFramePr>
        <p:xfrm>
          <a:off x="6518275" y="987425"/>
          <a:ext cx="526415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358363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A4DA6-B0D1-2905-4CDF-E6FEDA8C4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Doula Registry Publication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E742D6-3DB6-12DA-3A85-752A039804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361" y="1728807"/>
            <a:ext cx="7286961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Doula Registry Application Approval</a:t>
            </a:r>
          </a:p>
          <a:p>
            <a:pPr lvl="1"/>
            <a:r>
              <a:rPr lang="en-US">
                <a:latin typeface="Arial"/>
                <a:cs typeface="Arial"/>
              </a:rPr>
              <a:t>Doula submits application, reviewed/approved by Doula Initiative Team</a:t>
            </a:r>
          </a:p>
          <a:p>
            <a:pPr marL="457200" lvl="1" indent="0">
              <a:buNone/>
            </a:pPr>
            <a:endParaRPr lang="en-US"/>
          </a:p>
          <a:p>
            <a:r>
              <a:rPr lang="en-US"/>
              <a:t>January 2024</a:t>
            </a:r>
          </a:p>
          <a:p>
            <a:pPr lvl="1"/>
            <a:r>
              <a:rPr lang="en-US"/>
              <a:t>Available on Doula Initiative website</a:t>
            </a:r>
          </a:p>
          <a:p>
            <a:pPr marL="914400" lvl="2" indent="0">
              <a:buNone/>
            </a:pPr>
            <a:endParaRPr lang="en-US"/>
          </a:p>
          <a:p>
            <a:r>
              <a:rPr lang="en-US"/>
              <a:t>Future Enhancement</a:t>
            </a:r>
          </a:p>
          <a:p>
            <a:pPr lvl="1"/>
            <a:r>
              <a:rPr lang="en-US"/>
              <a:t>Clickable map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9CD052-F7D7-6FFB-3E45-57F1E13B94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7323" y="1683860"/>
            <a:ext cx="4522246" cy="5059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7974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B2E57-4B99-9DD6-FF1F-66A979457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Doula Registry 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AE1E900-7D8F-6598-391A-F0EC6772B0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9495735"/>
              </p:ext>
            </p:extLst>
          </p:nvPr>
        </p:nvGraphicFramePr>
        <p:xfrm>
          <a:off x="380998" y="4436016"/>
          <a:ext cx="11430001" cy="18192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4512">
                  <a:extLst>
                    <a:ext uri="{9D8B030D-6E8A-4147-A177-3AD203B41FA5}">
                      <a16:colId xmlns:a16="http://schemas.microsoft.com/office/drawing/2014/main" val="3987430184"/>
                    </a:ext>
                  </a:extLst>
                </a:gridCol>
                <a:gridCol w="823670">
                  <a:extLst>
                    <a:ext uri="{9D8B030D-6E8A-4147-A177-3AD203B41FA5}">
                      <a16:colId xmlns:a16="http://schemas.microsoft.com/office/drawing/2014/main" val="1143086923"/>
                    </a:ext>
                  </a:extLst>
                </a:gridCol>
                <a:gridCol w="1039091">
                  <a:extLst>
                    <a:ext uri="{9D8B030D-6E8A-4147-A177-3AD203B41FA5}">
                      <a16:colId xmlns:a16="http://schemas.microsoft.com/office/drawing/2014/main" val="3381127708"/>
                    </a:ext>
                  </a:extLst>
                </a:gridCol>
                <a:gridCol w="1039091">
                  <a:extLst>
                    <a:ext uri="{9D8B030D-6E8A-4147-A177-3AD203B41FA5}">
                      <a16:colId xmlns:a16="http://schemas.microsoft.com/office/drawing/2014/main" val="3781049307"/>
                    </a:ext>
                  </a:extLst>
                </a:gridCol>
                <a:gridCol w="1039091">
                  <a:extLst>
                    <a:ext uri="{9D8B030D-6E8A-4147-A177-3AD203B41FA5}">
                      <a16:colId xmlns:a16="http://schemas.microsoft.com/office/drawing/2014/main" val="2141704932"/>
                    </a:ext>
                  </a:extLst>
                </a:gridCol>
                <a:gridCol w="1039091">
                  <a:extLst>
                    <a:ext uri="{9D8B030D-6E8A-4147-A177-3AD203B41FA5}">
                      <a16:colId xmlns:a16="http://schemas.microsoft.com/office/drawing/2014/main" val="3144809807"/>
                    </a:ext>
                  </a:extLst>
                </a:gridCol>
                <a:gridCol w="1039091">
                  <a:extLst>
                    <a:ext uri="{9D8B030D-6E8A-4147-A177-3AD203B41FA5}">
                      <a16:colId xmlns:a16="http://schemas.microsoft.com/office/drawing/2014/main" val="1097673313"/>
                    </a:ext>
                  </a:extLst>
                </a:gridCol>
                <a:gridCol w="1039091">
                  <a:extLst>
                    <a:ext uri="{9D8B030D-6E8A-4147-A177-3AD203B41FA5}">
                      <a16:colId xmlns:a16="http://schemas.microsoft.com/office/drawing/2014/main" val="3701871084"/>
                    </a:ext>
                  </a:extLst>
                </a:gridCol>
                <a:gridCol w="1039091">
                  <a:extLst>
                    <a:ext uri="{9D8B030D-6E8A-4147-A177-3AD203B41FA5}">
                      <a16:colId xmlns:a16="http://schemas.microsoft.com/office/drawing/2014/main" val="2327360965"/>
                    </a:ext>
                  </a:extLst>
                </a:gridCol>
                <a:gridCol w="1039091">
                  <a:extLst>
                    <a:ext uri="{9D8B030D-6E8A-4147-A177-3AD203B41FA5}">
                      <a16:colId xmlns:a16="http://schemas.microsoft.com/office/drawing/2014/main" val="2803662015"/>
                    </a:ext>
                  </a:extLst>
                </a:gridCol>
                <a:gridCol w="1039091">
                  <a:extLst>
                    <a:ext uri="{9D8B030D-6E8A-4147-A177-3AD203B41FA5}">
                      <a16:colId xmlns:a16="http://schemas.microsoft.com/office/drawing/2014/main" val="1792936405"/>
                    </a:ext>
                  </a:extLst>
                </a:gridCol>
              </a:tblGrid>
              <a:tr h="60642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Region</a:t>
                      </a:r>
                      <a:endParaRPr lang="en-US" sz="1100" kern="10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R1</a:t>
                      </a:r>
                      <a:endParaRPr lang="en-US" sz="1100" kern="10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R2</a:t>
                      </a:r>
                      <a:endParaRPr lang="en-US" sz="1100" kern="10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R3</a:t>
                      </a:r>
                      <a:endParaRPr lang="en-US" sz="1100" kern="10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R4</a:t>
                      </a:r>
                      <a:endParaRPr lang="en-US" sz="1100" kern="10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R5</a:t>
                      </a:r>
                      <a:endParaRPr lang="en-US" sz="1100" kern="10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R6</a:t>
                      </a:r>
                      <a:endParaRPr lang="en-US" sz="1100" kern="10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R7</a:t>
                      </a:r>
                      <a:endParaRPr lang="en-US" sz="1100" kern="10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R8</a:t>
                      </a:r>
                      <a:endParaRPr lang="en-US" sz="1100" kern="10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R9</a:t>
                      </a:r>
                      <a:endParaRPr lang="en-US" sz="1100" kern="10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R10</a:t>
                      </a:r>
                      <a:endParaRPr lang="en-US" sz="1100" kern="10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4622213"/>
                  </a:ext>
                </a:extLst>
              </a:tr>
              <a:tr h="60642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Doulas </a:t>
                      </a:r>
                      <a:endParaRPr lang="en-US" sz="11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9</a:t>
                      </a:r>
                      <a:endParaRPr lang="en-US" sz="1100" kern="10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26</a:t>
                      </a:r>
                      <a:endParaRPr lang="en-US" sz="1100" kern="10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21</a:t>
                      </a:r>
                      <a:endParaRPr lang="en-US" sz="1100" kern="10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58</a:t>
                      </a:r>
                      <a:endParaRPr lang="en-US" sz="11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17</a:t>
                      </a:r>
                      <a:endParaRPr lang="en-US" sz="1100" kern="10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30</a:t>
                      </a:r>
                      <a:endParaRPr lang="en-US" sz="11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21</a:t>
                      </a:r>
                      <a:endParaRPr lang="en-US" sz="1100" kern="10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38</a:t>
                      </a:r>
                      <a:endParaRPr lang="en-US" sz="11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83</a:t>
                      </a:r>
                      <a:endParaRPr lang="en-US" sz="11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139</a:t>
                      </a:r>
                      <a:endParaRPr lang="en-US" sz="11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7341614"/>
                  </a:ext>
                </a:extLst>
              </a:tr>
              <a:tr h="60642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Medicaid</a:t>
                      </a:r>
                      <a:endParaRPr lang="en-US" sz="1100" kern="10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7</a:t>
                      </a:r>
                      <a:endParaRPr lang="en-US" sz="1100" kern="10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15</a:t>
                      </a:r>
                      <a:endParaRPr lang="en-US" sz="11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10</a:t>
                      </a:r>
                      <a:endParaRPr lang="en-US" sz="1100" kern="10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33</a:t>
                      </a:r>
                      <a:endParaRPr lang="en-US" sz="11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8</a:t>
                      </a:r>
                      <a:endParaRPr lang="en-US" sz="1100" kern="10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21</a:t>
                      </a:r>
                      <a:endParaRPr lang="en-US" sz="1100" kern="10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8</a:t>
                      </a:r>
                      <a:endParaRPr lang="en-US" sz="1100" kern="10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24</a:t>
                      </a:r>
                      <a:endParaRPr lang="en-US" sz="1100" kern="10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49</a:t>
                      </a:r>
                      <a:endParaRPr lang="en-US" sz="1100" kern="10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80</a:t>
                      </a:r>
                      <a:endParaRPr lang="en-US" sz="11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0612144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6FC8AFF8-0AD3-8749-BE72-11A664CD5C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5529" y="12266"/>
            <a:ext cx="4836471" cy="428751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22A025-2BFB-43B3-FB08-50B33AC5D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8" y="2156372"/>
            <a:ext cx="8796253" cy="255830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Arial"/>
                <a:cs typeface="Arial"/>
              </a:rPr>
              <a:t>Statewide: </a:t>
            </a:r>
          </a:p>
          <a:p>
            <a:pPr lvl="1"/>
            <a:r>
              <a:rPr lang="en-US">
                <a:latin typeface="Arial"/>
                <a:cs typeface="Arial"/>
              </a:rPr>
              <a:t>285 doulas / 168 Medicaid-enrolled doulas</a:t>
            </a:r>
          </a:p>
          <a:p>
            <a:pPr lvl="1"/>
            <a:endParaRPr lang="en-US"/>
          </a:p>
          <a:p>
            <a:r>
              <a:rPr lang="en-US">
                <a:latin typeface="Arial"/>
                <a:cs typeface="Arial"/>
              </a:rPr>
              <a:t>By Prosperity Region: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FE40A3-65EF-6463-84D8-7280ABE42555}"/>
              </a:ext>
            </a:extLst>
          </p:cNvPr>
          <p:cNvSpPr txBox="1"/>
          <p:nvPr/>
        </p:nvSpPr>
        <p:spPr>
          <a:xfrm>
            <a:off x="380998" y="6391524"/>
            <a:ext cx="3916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Doula Registry – December 6, 2023 </a:t>
            </a:r>
          </a:p>
        </p:txBody>
      </p:sp>
    </p:spTree>
    <p:extLst>
      <p:ext uri="{BB962C8B-B14F-4D97-AF65-F5344CB8AC3E}">
        <p14:creationId xmlns:p14="http://schemas.microsoft.com/office/powerpoint/2010/main" val="27690328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39E92-8DDA-8D43-95F3-3CBF76316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"/>
            <a:ext cx="9790043" cy="1325564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Michigan Doula Advisory Council (DAC)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792C4A7-6994-929A-8CBA-7693657C61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189640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177321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51385-5584-331F-3052-3021986A6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Sponsored Doula Trainings 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A2BD015-492D-FF0F-C272-E9589091B5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 fontAlgn="base">
              <a:lnSpc>
                <a:spcPct val="150000"/>
              </a:lnSpc>
              <a:spcBef>
                <a:spcPts val="0"/>
              </a:spcBef>
            </a:pPr>
            <a:r>
              <a:rPr lang="en-US">
                <a:ea typeface="Times New Roman" panose="02020603050405020304" pitchFamily="18" charset="0"/>
              </a:rPr>
              <a:t>Summer/Fall 2023</a:t>
            </a:r>
            <a:endParaRPr lang="en-US">
              <a:effectLst/>
              <a:ea typeface="Times New Roman" panose="02020603050405020304" pitchFamily="18" charset="0"/>
            </a:endParaRPr>
          </a:p>
          <a:p>
            <a:pPr marL="800100" lvl="1" indent="-342900" fontAlgn="base">
              <a:lnSpc>
                <a:spcPct val="150000"/>
              </a:lnSpc>
              <a:spcBef>
                <a:spcPts val="0"/>
              </a:spcBef>
            </a:pPr>
            <a:r>
              <a:rPr lang="en-US" sz="2000">
                <a:ea typeface="Times New Roman" panose="02020603050405020304" pitchFamily="18" charset="0"/>
              </a:rPr>
              <a:t>9 doula trainings conducted by 5 different MDHHS-approved organizations</a:t>
            </a:r>
          </a:p>
          <a:p>
            <a:pPr marL="800100" lvl="1" indent="-342900">
              <a:lnSpc>
                <a:spcPct val="150000"/>
              </a:lnSpc>
              <a:spcBef>
                <a:spcPts val="0"/>
              </a:spcBef>
            </a:pPr>
            <a:r>
              <a:rPr lang="en-US" sz="2000"/>
              <a:t>161 doulas were trained and received stipends for their time and travel </a:t>
            </a:r>
            <a:endParaRPr lang="en-US" sz="1600">
              <a:effectLst/>
              <a:ea typeface="Times New Roman" panose="02020603050405020304" pitchFamily="18" charset="0"/>
            </a:endParaRPr>
          </a:p>
          <a:p>
            <a:pPr marL="1257300" lvl="2" indent="-342900">
              <a:lnSpc>
                <a:spcPct val="150000"/>
              </a:lnSpc>
              <a:spcBef>
                <a:spcPts val="0"/>
              </a:spcBef>
            </a:pPr>
            <a:endParaRPr lang="en-US" sz="1600">
              <a:effectLst/>
              <a:ea typeface="Times New Roman" panose="02020603050405020304" pitchFamily="18" charset="0"/>
            </a:endParaRPr>
          </a:p>
          <a:p>
            <a:pPr marL="342900" indent="-342900" fontAlgn="base">
              <a:lnSpc>
                <a:spcPct val="150000"/>
              </a:lnSpc>
              <a:spcBef>
                <a:spcPts val="0"/>
              </a:spcBef>
            </a:pPr>
            <a:r>
              <a:rPr lang="en-US"/>
              <a:t>Fiscal Year 2024 </a:t>
            </a:r>
          </a:p>
          <a:p>
            <a:pPr marL="800100" lvl="1" indent="-342900">
              <a:lnSpc>
                <a:spcPct val="150000"/>
              </a:lnSpc>
              <a:spcBef>
                <a:spcPts val="0"/>
              </a:spcBef>
            </a:pPr>
            <a:r>
              <a:rPr lang="en-US" sz="2000"/>
              <a:t>Improved process</a:t>
            </a:r>
          </a:p>
          <a:p>
            <a:pPr marL="1257300" lvl="2" indent="-342900">
              <a:lnSpc>
                <a:spcPct val="150000"/>
              </a:lnSpc>
              <a:spcBef>
                <a:spcPts val="0"/>
              </a:spcBef>
            </a:pPr>
            <a:r>
              <a:rPr lang="en-US"/>
              <a:t>"Call for Trainers” </a:t>
            </a:r>
          </a:p>
          <a:p>
            <a:pPr marL="800100" lvl="1" indent="-342900">
              <a:lnSpc>
                <a:spcPct val="150000"/>
              </a:lnSpc>
              <a:spcBef>
                <a:spcPts val="0"/>
              </a:spcBef>
            </a:pPr>
            <a:r>
              <a:rPr lang="en-US" sz="2000"/>
              <a:t>Applications currently under review </a:t>
            </a:r>
          </a:p>
          <a:p>
            <a:pPr lvl="2" indent="-342900">
              <a:lnSpc>
                <a:spcPct val="150000"/>
              </a:lnSpc>
              <a:spcBef>
                <a:spcPts val="0"/>
              </a:spcBef>
            </a:pPr>
            <a:r>
              <a:rPr lang="en-US"/>
              <a:t>Approved applicants will be notified in December 2023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458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E3B4F-0AB7-9F1B-7AD6-6D9EA3221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Continuing Education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44FB4-23D5-D201-0BFE-6494A42A3C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pPr fontAlgn="base">
              <a:spcBef>
                <a:spcPts val="0"/>
              </a:spcBef>
            </a:pPr>
            <a:r>
              <a:rPr lang="en-US" sz="2400">
                <a:ea typeface="Times New Roman" panose="02020603050405020304" pitchFamily="18" charset="0"/>
              </a:rPr>
              <a:t>The following MDHHS-sponsored sessions are either scheduled or in development for fiscal year 2024:</a:t>
            </a:r>
          </a:p>
          <a:p>
            <a:pPr marL="342900" indent="-342900">
              <a:spcBef>
                <a:spcPts val="0"/>
              </a:spcBef>
            </a:pPr>
            <a:endParaRPr lang="en-US" sz="2400"/>
          </a:p>
          <a:p>
            <a:pPr lvl="1">
              <a:spcBef>
                <a:spcPts val="0"/>
              </a:spcBef>
            </a:pPr>
            <a:r>
              <a:rPr lang="en-US"/>
              <a:t>Breastfeeding</a:t>
            </a:r>
          </a:p>
          <a:p>
            <a:pPr lvl="1">
              <a:spcBef>
                <a:spcPts val="0"/>
              </a:spcBef>
            </a:pPr>
            <a:r>
              <a:rPr lang="en-US"/>
              <a:t>Navigating Hospital Systems</a:t>
            </a:r>
          </a:p>
          <a:p>
            <a:pPr lvl="1">
              <a:spcBef>
                <a:spcPts val="0"/>
              </a:spcBef>
            </a:pPr>
            <a:r>
              <a:rPr lang="en-US"/>
              <a:t>Pregnancy and Infant Loss </a:t>
            </a:r>
          </a:p>
          <a:p>
            <a:pPr lvl="1" fontAlgn="base">
              <a:spcBef>
                <a:spcPts val="0"/>
              </a:spcBef>
            </a:pPr>
            <a:r>
              <a:rPr lang="en-US"/>
              <a:t>Self-Care </a:t>
            </a:r>
          </a:p>
          <a:p>
            <a:pPr lvl="1">
              <a:spcBef>
                <a:spcPts val="0"/>
              </a:spcBef>
            </a:pPr>
            <a:r>
              <a:rPr lang="en-US"/>
              <a:t>Trauma-Informed Care</a:t>
            </a:r>
          </a:p>
          <a:p>
            <a:pPr lvl="1" fontAlgn="base">
              <a:spcBef>
                <a:spcPts val="0"/>
              </a:spcBef>
            </a:pPr>
            <a:r>
              <a:rPr lang="en-US"/>
              <a:t>Urgent Maternal Warning Signs </a:t>
            </a:r>
          </a:p>
          <a:p>
            <a:pPr lvl="1" fontAlgn="base">
              <a:spcBef>
                <a:spcPts val="0"/>
              </a:spcBef>
            </a:pPr>
            <a:endParaRPr lang="en-US"/>
          </a:p>
          <a:p>
            <a:pPr fontAlgn="base">
              <a:spcBef>
                <a:spcPts val="0"/>
              </a:spcBef>
            </a:pPr>
            <a:r>
              <a:rPr lang="en-US" sz="2400"/>
              <a:t>All topics requested/suggested by doulas (DAC survey, May 2023) </a:t>
            </a:r>
          </a:p>
          <a:p>
            <a:pPr fontAlgn="base">
              <a:spcBef>
                <a:spcPts val="0"/>
              </a:spcBef>
            </a:pPr>
            <a:endParaRPr lang="en-US" sz="2400"/>
          </a:p>
          <a:p>
            <a:pPr fontAlgn="base">
              <a:spcBef>
                <a:spcPts val="0"/>
              </a:spcBef>
            </a:pPr>
            <a:r>
              <a:rPr lang="en-US" sz="2400"/>
              <a:t>Continuing Education Credits often available for attendance at live webinar</a:t>
            </a:r>
          </a:p>
          <a:p>
            <a:pPr lvl="1" fontAlgn="base">
              <a:spcBef>
                <a:spcPts val="0"/>
              </a:spcBef>
            </a:pPr>
            <a:r>
              <a:rPr lang="en-US" sz="2000"/>
              <a:t>Recordings housed on Doula Initiative website</a:t>
            </a:r>
          </a:p>
          <a:p>
            <a:pPr fontAlgn="base">
              <a:spcBef>
                <a:spcPts val="0"/>
              </a:spcBef>
            </a:pPr>
            <a:endParaRPr lang="en-US" sz="2400"/>
          </a:p>
          <a:p>
            <a:pPr fontAlgn="base">
              <a:spcBef>
                <a:spcPts val="0"/>
              </a:spcBef>
            </a:pPr>
            <a:r>
              <a:rPr lang="en-US" sz="2400"/>
              <a:t>Promoted through Doula Updates – please register!</a:t>
            </a:r>
          </a:p>
          <a:p>
            <a:pPr fontAlgn="base">
              <a:spcBef>
                <a:spcPts val="0"/>
              </a:spcBef>
            </a:pPr>
            <a:endParaRPr lang="en-US"/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9678564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E896B-7BA2-FE64-16C3-9482F9AF1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325564"/>
          </a:xfrm>
        </p:spPr>
        <p:txBody>
          <a:bodyPr/>
          <a:lstStyle/>
          <a:p>
            <a:r>
              <a:rPr lang="en-US"/>
              <a:t>Engagement and Technical Assistance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3543D-6B43-D960-8850-D0F2855079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2691" y="1433275"/>
            <a:ext cx="5983705" cy="4715024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en-US"/>
              <a:t>Doula Initiative Updates</a:t>
            </a:r>
          </a:p>
          <a:p>
            <a:pPr>
              <a:lnSpc>
                <a:spcPct val="150000"/>
              </a:lnSpc>
            </a:pPr>
            <a:r>
              <a:rPr lang="en-US"/>
              <a:t>Doula Inbox Management </a:t>
            </a:r>
          </a:p>
          <a:p>
            <a:pPr lvl="1">
              <a:lnSpc>
                <a:spcPct val="150000"/>
              </a:lnSpc>
            </a:pPr>
            <a:r>
              <a:rPr lang="en-US">
                <a:hlinkClick r:id="rId3"/>
              </a:rPr>
              <a:t>MDHHS-MIDoula@michigan.gov</a:t>
            </a:r>
            <a:r>
              <a:rPr lang="en-US"/>
              <a:t>	</a:t>
            </a:r>
          </a:p>
          <a:p>
            <a:pPr>
              <a:lnSpc>
                <a:spcPct val="150000"/>
              </a:lnSpc>
            </a:pPr>
            <a:r>
              <a:rPr lang="en-US"/>
              <a:t>Doula Initiative Website - Refresh</a:t>
            </a:r>
          </a:p>
          <a:p>
            <a:pPr>
              <a:lnSpc>
                <a:spcPct val="150000"/>
              </a:lnSpc>
            </a:pPr>
            <a:r>
              <a:rPr lang="en-US"/>
              <a:t>Medicaid Health Plan Troubleshooting</a:t>
            </a:r>
          </a:p>
          <a:p>
            <a:pPr>
              <a:lnSpc>
                <a:spcPct val="150000"/>
              </a:lnSpc>
            </a:pPr>
            <a:r>
              <a:rPr lang="en-US"/>
              <a:t>Community Partner Consultation</a:t>
            </a:r>
          </a:p>
          <a:p>
            <a:pPr lvl="1">
              <a:lnSpc>
                <a:spcPct val="150000"/>
              </a:lnSpc>
            </a:pPr>
            <a:r>
              <a:rPr lang="en-US"/>
              <a:t>Health Endowment Fund Grant</a:t>
            </a:r>
          </a:p>
          <a:p>
            <a:pPr>
              <a:lnSpc>
                <a:spcPct val="150000"/>
              </a:lnSpc>
            </a:pPr>
            <a:r>
              <a:rPr lang="en-US"/>
              <a:t>Collaborations</a:t>
            </a:r>
          </a:p>
          <a:p>
            <a:pPr lvl="1">
              <a:lnSpc>
                <a:spcPct val="150000"/>
              </a:lnSpc>
            </a:pPr>
            <a:r>
              <a:rPr lang="en-US"/>
              <a:t>Presentations for internal and external partners</a:t>
            </a:r>
          </a:p>
          <a:p>
            <a:pPr marL="914400" lvl="2" indent="0">
              <a:lnSpc>
                <a:spcPct val="150000"/>
              </a:lnSpc>
              <a:buNone/>
            </a:pPr>
            <a:endParaRPr lang="en-US"/>
          </a:p>
          <a:p>
            <a:endParaRPr lang="en-US"/>
          </a:p>
        </p:txBody>
      </p:sp>
      <p:pic>
        <p:nvPicPr>
          <p:cNvPr id="4" name="Picture 3" descr="Qr code&#10;&#10;Description automatically generated">
            <a:extLst>
              <a:ext uri="{FF2B5EF4-FFF2-40B4-BE49-F238E27FC236}">
                <a16:creationId xmlns:a16="http://schemas.microsoft.com/office/drawing/2014/main" id="{2A08BE12-3D08-1B7A-77FC-081F5D007AB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110" t="11947" r="11228" b="7234"/>
          <a:stretch/>
        </p:blipFill>
        <p:spPr bwMode="auto">
          <a:xfrm>
            <a:off x="9513495" y="2247685"/>
            <a:ext cx="2054937" cy="20582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96AFBF1-256C-DFE3-B2F3-B17446F2BCB4}"/>
              </a:ext>
            </a:extLst>
          </p:cNvPr>
          <p:cNvSpPr txBox="1"/>
          <p:nvPr/>
        </p:nvSpPr>
        <p:spPr>
          <a:xfrm>
            <a:off x="8889926" y="1433275"/>
            <a:ext cx="3302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Subscribe to MDHHS Doula Initiative Updates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CD45F0-2D8D-E062-A059-3647CA33D22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330" t="9377" r="6012" b="7964"/>
          <a:stretch/>
        </p:blipFill>
        <p:spPr>
          <a:xfrm>
            <a:off x="699683" y="3816852"/>
            <a:ext cx="2500646" cy="233144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6C1298F-4493-3C1D-562D-680418F5146F}"/>
              </a:ext>
            </a:extLst>
          </p:cNvPr>
          <p:cNvSpPr txBox="1"/>
          <p:nvPr/>
        </p:nvSpPr>
        <p:spPr>
          <a:xfrm>
            <a:off x="166986" y="6148299"/>
            <a:ext cx="3566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MDHHS Doula Initiative Website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573DFD-9A9D-2746-5E9D-9F1675F044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325565"/>
            <a:ext cx="3898279" cy="2331447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C814AD-68F1-A7B8-DB4C-5D9E6FA14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B3C54-BE60-8D42-B958-D833F7DCCF0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3904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6062D9F-588C-60A0-A8B4-400191689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631" y="1441938"/>
            <a:ext cx="7080738" cy="3974124"/>
          </a:xfrm>
        </p:spPr>
        <p:txBody>
          <a:bodyPr>
            <a:normAutofit/>
          </a:bodyPr>
          <a:lstStyle/>
          <a:p>
            <a:r>
              <a:rPr lang="en-US" sz="5400">
                <a:solidFill>
                  <a:schemeClr val="bg1">
                    <a:lumMod val="95000"/>
                    <a:lumOff val="5000"/>
                  </a:schemeClr>
                </a:solidFill>
              </a:rPr>
              <a:t>MDHHS Doula Initiative </a:t>
            </a:r>
            <a:br>
              <a:rPr lang="en-US" sz="540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br>
              <a:rPr lang="en-US" sz="540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en-US" sz="5400">
                <a:solidFill>
                  <a:schemeClr val="bg1">
                    <a:lumMod val="95000"/>
                    <a:lumOff val="5000"/>
                  </a:schemeClr>
                </a:solidFill>
              </a:rPr>
              <a:t>Vision for the Future </a:t>
            </a:r>
            <a:br>
              <a:rPr lang="en-US" sz="540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en-US" sz="540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623591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A1E3E-CBE2-1550-0BAD-A51932351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Partnerships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F34936-3619-BD88-A74B-A9634CE1AB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72617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lvl="1" indent="0">
              <a:buNone/>
            </a:pPr>
            <a:r>
              <a:rPr lang="en-US"/>
              <a:t>Maternal Infant Health Partners </a:t>
            </a:r>
          </a:p>
          <a:p>
            <a:pPr marL="1257300" lvl="2" indent="-342900">
              <a:buFont typeface="Arial"/>
            </a:pPr>
            <a:r>
              <a:rPr lang="en-US"/>
              <a:t>WIC, Home Visiting Collaborative, Perinatal Quality Collaboratives, etc. </a:t>
            </a:r>
          </a:p>
          <a:p>
            <a:pPr lvl="1"/>
            <a:endParaRPr lang="en-US">
              <a:latin typeface="Arial"/>
              <a:cs typeface="Arial"/>
            </a:endParaRPr>
          </a:p>
          <a:p>
            <a:pPr marL="457200" lvl="1" indent="0">
              <a:buNone/>
            </a:pPr>
            <a:r>
              <a:rPr lang="en-US">
                <a:latin typeface="Arial"/>
                <a:cs typeface="Arial"/>
              </a:rPr>
              <a:t>Community Outreach</a:t>
            </a:r>
          </a:p>
          <a:p>
            <a:pPr marL="1257300" lvl="2" indent="-342900">
              <a:buFont typeface="Arial"/>
            </a:pPr>
            <a:r>
              <a:rPr lang="en-US"/>
              <a:t>Doulas</a:t>
            </a:r>
          </a:p>
          <a:p>
            <a:pPr lvl="3"/>
            <a:r>
              <a:rPr lang="en-US">
                <a:latin typeface="Arial"/>
                <a:cs typeface="Arial"/>
              </a:rPr>
              <a:t>Latinx, Hispanic community resource gaps</a:t>
            </a:r>
          </a:p>
          <a:p>
            <a:pPr marL="1257300" lvl="2" indent="-342900"/>
            <a:r>
              <a:rPr lang="en-US"/>
              <a:t>Family Engagement </a:t>
            </a:r>
          </a:p>
          <a:p>
            <a:pPr lvl="2"/>
            <a:endParaRPr lang="en-US">
              <a:latin typeface="Arial"/>
              <a:cs typeface="Arial"/>
            </a:endParaRPr>
          </a:p>
          <a:p>
            <a:pPr marL="457200" lvl="1" indent="0">
              <a:buNone/>
            </a:pPr>
            <a:r>
              <a:rPr lang="en-US">
                <a:latin typeface="Arial"/>
                <a:cs typeface="Arial"/>
              </a:rPr>
              <a:t>Hospital and Medical Community</a:t>
            </a:r>
          </a:p>
          <a:p>
            <a:pPr marL="1257300" lvl="2" indent="-342900"/>
            <a:r>
              <a:rPr lang="en-US">
                <a:latin typeface="Arial"/>
                <a:cs typeface="Arial"/>
              </a:rPr>
              <a:t>Michigan Health and Hospital Association (MHA)</a:t>
            </a:r>
          </a:p>
          <a:p>
            <a:pPr marL="1714500" lvl="3" indent="-342900"/>
            <a:r>
              <a:rPr lang="en-US">
                <a:latin typeface="Arial"/>
                <a:cs typeface="Arial"/>
              </a:rPr>
              <a:t>Michigan Alliance for Innovation in Maternal Health (MI AIM) Webinar</a:t>
            </a:r>
          </a:p>
          <a:p>
            <a:pPr marL="1257300" lvl="2" indent="-342900"/>
            <a:r>
              <a:rPr lang="en-US">
                <a:latin typeface="Arial"/>
                <a:cs typeface="Arial"/>
              </a:rPr>
              <a:t>Birthing Hospital Information Sessions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4894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E9EEC-3DA5-093E-4E29-5D93516EE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Doula Practice – Lived Experience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66619-31FE-F76F-0EA6-A6A5C5FC3E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09493"/>
            <a:ext cx="10832869" cy="500743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lvl="1" indent="0">
              <a:buNone/>
            </a:pPr>
            <a:r>
              <a:rPr lang="en-US" sz="2800"/>
              <a:t>The Doula Initiative seeks to broaden understanding, diminish misconceptions and uplift the doula profession. </a:t>
            </a:r>
          </a:p>
          <a:p>
            <a:pPr marL="457200" lvl="1" indent="0">
              <a:buNone/>
            </a:pPr>
            <a:endParaRPr lang="en-US" sz="2800"/>
          </a:p>
          <a:p>
            <a:pPr lvl="1"/>
            <a:r>
              <a:rPr lang="en-US" sz="2800"/>
              <a:t>Digital Storytelling</a:t>
            </a:r>
          </a:p>
          <a:p>
            <a:pPr lvl="1"/>
            <a:r>
              <a:rPr lang="en-US" sz="2800"/>
              <a:t>What does it mean to be a doula? </a:t>
            </a:r>
            <a:endParaRPr lang="en-US" sz="2400"/>
          </a:p>
          <a:p>
            <a:pPr lvl="2"/>
            <a:r>
              <a:rPr lang="en-US" sz="2400"/>
              <a:t>"A Day in the Life“</a:t>
            </a:r>
            <a:endParaRPr lang="en-US" sz="2800"/>
          </a:p>
          <a:p>
            <a:pPr lvl="1"/>
            <a:r>
              <a:rPr lang="en-US" sz="2800"/>
              <a:t>Birthing person/family experience and perspective</a:t>
            </a:r>
          </a:p>
          <a:p>
            <a:pPr lvl="2"/>
            <a:r>
              <a:rPr lang="en-US" sz="2400"/>
              <a:t>Birth stories</a:t>
            </a:r>
          </a:p>
          <a:p>
            <a:pPr lvl="3"/>
            <a:r>
              <a:rPr lang="en-US" sz="2000"/>
              <a:t>Partner and father experience</a:t>
            </a:r>
          </a:p>
          <a:p>
            <a:pPr lvl="2"/>
            <a:r>
              <a:rPr lang="en-US" sz="2400"/>
              <a:t>Visual representation: photo essays</a:t>
            </a:r>
          </a:p>
          <a:p>
            <a:pPr lvl="1"/>
            <a:endParaRPr lang="en-US" sz="2800"/>
          </a:p>
          <a:p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18848628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64AF51-A347-257F-A388-7AD0161F8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631" y="1441938"/>
            <a:ext cx="7080738" cy="3974124"/>
          </a:xfrm>
        </p:spPr>
        <p:txBody>
          <a:bodyPr>
            <a:normAutofit/>
          </a:bodyPr>
          <a:lstStyle/>
          <a:p>
            <a:r>
              <a:rPr lang="en-US" sz="4200">
                <a:solidFill>
                  <a:schemeClr val="bg1">
                    <a:lumMod val="95000"/>
                    <a:lumOff val="5000"/>
                  </a:schemeClr>
                </a:solidFill>
              </a:rPr>
              <a:t>Doula Policy Implementation </a:t>
            </a:r>
            <a:br>
              <a:rPr lang="en-US" sz="420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br>
              <a:rPr lang="en-US" sz="420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en-US" sz="4200">
                <a:solidFill>
                  <a:schemeClr val="bg1">
                    <a:lumMod val="95000"/>
                    <a:lumOff val="5000"/>
                  </a:schemeClr>
                </a:solidFill>
              </a:rPr>
              <a:t>Preliminary Claims Review</a:t>
            </a:r>
            <a:br>
              <a:rPr lang="en-US" sz="420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br>
              <a:rPr lang="en-US" sz="420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en-US" sz="4200">
                <a:solidFill>
                  <a:schemeClr val="bg1">
                    <a:lumMod val="95000"/>
                    <a:lumOff val="5000"/>
                  </a:schemeClr>
                </a:solidFill>
              </a:rPr>
              <a:t>January 1, 2023 – September 1, 2023</a:t>
            </a:r>
          </a:p>
        </p:txBody>
      </p:sp>
    </p:spTree>
    <p:extLst>
      <p:ext uri="{BB962C8B-B14F-4D97-AF65-F5344CB8AC3E}">
        <p14:creationId xmlns:p14="http://schemas.microsoft.com/office/powerpoint/2010/main" val="11624903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91779BD-A55A-F142-8ADE-FADE571728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9812" y="1326776"/>
            <a:ext cx="6306670" cy="42492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4CE7CB-CCE0-F43C-CA08-A182E16D2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Introductions – Doula Specialists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E5ACA0-6F74-0F1E-9F57-01F2594893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503" y="5767759"/>
            <a:ext cx="10752993" cy="118403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Chelsea Low Darling, LMSW  </a:t>
            </a:r>
          </a:p>
          <a:p>
            <a:r>
              <a:rPr lang="en-US">
                <a:latin typeface="Arial"/>
                <a:cs typeface="Arial"/>
              </a:rPr>
              <a:t>Lisa Whitener, RN, IBCLC</a:t>
            </a:r>
            <a:endParaRPr lang="en-US"/>
          </a:p>
        </p:txBody>
      </p:sp>
      <p:pic>
        <p:nvPicPr>
          <p:cNvPr id="5" name="Picture 4" descr="A person and person holding hands and a child walking on a bridge&#10;&#10;Description automatically generated">
            <a:extLst>
              <a:ext uri="{FF2B5EF4-FFF2-40B4-BE49-F238E27FC236}">
                <a16:creationId xmlns:a16="http://schemas.microsoft.com/office/drawing/2014/main" id="{7BCDB41B-D85D-365A-9707-24D8F89859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87326" y="1325565"/>
            <a:ext cx="6489065" cy="4255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4119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1CB5B-51E8-654F-28BC-D3C45DC22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3600"/>
              <a:t>Preliminary Claims Review</a:t>
            </a:r>
            <a:br>
              <a:rPr lang="en-US" sz="2000"/>
            </a:br>
            <a:r>
              <a:rPr lang="en-US" sz="2000"/>
              <a:t>January 1, 2023 – September 1, 2023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E0A8A-462B-28A3-C3F5-6632CEF888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1371600" algn="l"/>
              </a:tabLst>
            </a:pPr>
            <a:r>
              <a:rPr lang="en-US" sz="2200" kern="100"/>
              <a:t>Medicaid-covered services were provided to beneficiaries residing in each of the 10 Prosperity Regions of Michigan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1371600" algn="l"/>
              </a:tabLst>
            </a:pPr>
            <a:r>
              <a:rPr lang="en-US" sz="2200" kern="100"/>
              <a:t>MDHHS continues to see an increase in the number of Medicaid beneficiaries receiving doula services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1371600" algn="l"/>
              </a:tabLst>
            </a:pPr>
            <a:r>
              <a:rPr lang="en-US" sz="1800" kern="100"/>
              <a:t>As of September 1, 2023, there have been more than 200 paid doula service claims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1371600" algn="l"/>
              </a:tabLst>
            </a:pPr>
            <a:r>
              <a:rPr lang="en-US" sz="2200" kern="100"/>
              <a:t>Early data suggests that the highest volume of services was provided to Black individuals residing in Southeastern Michigan</a:t>
            </a:r>
            <a:endParaRPr lang="en-US" sz="2200" kern="100">
              <a:effectLst/>
              <a:ea typeface="Calibri" panose="020F0502020204030204" pitchFamily="34" charset="0"/>
            </a:endParaRPr>
          </a:p>
          <a:p>
            <a:r>
              <a:rPr lang="en-US" sz="2200" kern="100">
                <a:effectLst/>
                <a:ea typeface="Calibri" panose="020F0502020204030204" pitchFamily="34" charset="0"/>
              </a:rPr>
              <a:t>There have been paid claims for doula services from each of the nine Medicaid Health Plans.</a:t>
            </a:r>
          </a:p>
          <a:p>
            <a:endParaRPr lang="en-US" sz="22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C8D448-7137-239C-96F3-A595CF077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B3C54-BE60-8D42-B958-D833F7DCCF0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4672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6E6EF16-3534-13A2-4E38-C20DD59FC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631" y="1441938"/>
            <a:ext cx="7080738" cy="3974124"/>
          </a:xfrm>
        </p:spPr>
        <p:txBody>
          <a:bodyPr>
            <a:normAutofit/>
          </a:bodyPr>
          <a:lstStyle/>
          <a:p>
            <a:r>
              <a:rPr lang="en-US" sz="5400">
                <a:solidFill>
                  <a:schemeClr val="bg1">
                    <a:lumMod val="95000"/>
                    <a:lumOff val="5000"/>
                  </a:schemeClr>
                </a:solidFill>
              </a:rPr>
              <a:t>Year One Lessons Learned</a:t>
            </a:r>
          </a:p>
        </p:txBody>
      </p:sp>
    </p:spTree>
    <p:extLst>
      <p:ext uri="{BB962C8B-B14F-4D97-AF65-F5344CB8AC3E}">
        <p14:creationId xmlns:p14="http://schemas.microsoft.com/office/powerpoint/2010/main" val="13171884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C336D-C4ED-5114-6AA7-68888109C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Lessons Learned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7AF488-F561-1957-F834-E68579F698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/>
              <a:t>Doula Provider Onboarding</a:t>
            </a:r>
          </a:p>
          <a:p>
            <a:pPr lvl="1">
              <a:lnSpc>
                <a:spcPct val="150000"/>
              </a:lnSpc>
            </a:pPr>
            <a:r>
              <a:rPr lang="en-US"/>
              <a:t>MDHHS Doula Initiative</a:t>
            </a:r>
          </a:p>
          <a:p>
            <a:pPr lvl="1">
              <a:lnSpc>
                <a:spcPct val="150000"/>
              </a:lnSpc>
            </a:pPr>
            <a:r>
              <a:rPr lang="en-US"/>
              <a:t>Medicaid Provider Enrollment</a:t>
            </a:r>
          </a:p>
          <a:p>
            <a:pPr lvl="1">
              <a:lnSpc>
                <a:spcPct val="150000"/>
              </a:lnSpc>
            </a:pPr>
            <a:r>
              <a:rPr lang="en-US"/>
              <a:t>Medicaid Health Plans</a:t>
            </a:r>
          </a:p>
          <a:p>
            <a:pPr>
              <a:lnSpc>
                <a:spcPct val="150000"/>
              </a:lnSpc>
            </a:pPr>
            <a:r>
              <a:rPr lang="en-US"/>
              <a:t>Doula Advisory Council Facilitation and Engagement</a:t>
            </a:r>
          </a:p>
          <a:p>
            <a:pPr>
              <a:lnSpc>
                <a:spcPct val="150000"/>
              </a:lnSpc>
            </a:pPr>
            <a:r>
              <a:rPr lang="en-US"/>
              <a:t>Outreach Capacity </a:t>
            </a:r>
          </a:p>
          <a:p>
            <a:pPr marL="457200" lvl="1" indent="0">
              <a:buNone/>
            </a:pPr>
            <a:endParaRPr lang="en-US"/>
          </a:p>
          <a:p>
            <a:pPr lvl="1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FD07BB-11A6-18A8-ADB2-DABF776CE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B3C54-BE60-8D42-B958-D833F7DCCF0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8708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9ED4373-7E0C-B788-0D24-033AE6D24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631" y="1441938"/>
            <a:ext cx="7080738" cy="3974124"/>
          </a:xfrm>
        </p:spPr>
        <p:txBody>
          <a:bodyPr>
            <a:normAutofit/>
          </a:bodyPr>
          <a:lstStyle/>
          <a:p>
            <a:r>
              <a:rPr lang="en-US" sz="5400">
                <a:solidFill>
                  <a:schemeClr val="bg1">
                    <a:lumMod val="95000"/>
                    <a:lumOff val="5000"/>
                  </a:schemeClr>
                </a:solidFill>
              </a:rPr>
              <a:t>MIHP Provider – Doula Collaboration</a:t>
            </a:r>
          </a:p>
        </p:txBody>
      </p:sp>
    </p:spTree>
    <p:extLst>
      <p:ext uri="{BB962C8B-B14F-4D97-AF65-F5344CB8AC3E}">
        <p14:creationId xmlns:p14="http://schemas.microsoft.com/office/powerpoint/2010/main" val="21317710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05667-FBF8-D51C-3FBE-554BDD1FC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MIHP Provider Collaboration with Doulas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3452EB-F6E1-048F-E4D0-F02BFB53B5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Get to know the doulas in your community</a:t>
            </a:r>
          </a:p>
          <a:p>
            <a:pPr lvl="1"/>
            <a:r>
              <a:rPr lang="en-US"/>
              <a:t>Each doula offers their services uniquely</a:t>
            </a:r>
          </a:p>
          <a:p>
            <a:pPr lvl="1"/>
            <a:r>
              <a:rPr lang="en-US"/>
              <a:t>Varies in ability to take clients</a:t>
            </a:r>
          </a:p>
          <a:p>
            <a:pPr lvl="1"/>
            <a:r>
              <a:rPr lang="en-US"/>
              <a:t>Contracts with Medicaid Health Plans vary</a:t>
            </a:r>
          </a:p>
          <a:p>
            <a:pPr lvl="1"/>
            <a:r>
              <a:rPr lang="en-US"/>
              <a:t>May specialize with certain populations </a:t>
            </a:r>
          </a:p>
          <a:p>
            <a:pPr lvl="1"/>
            <a:r>
              <a:rPr lang="en-US"/>
              <a:t>Business structures vary </a:t>
            </a:r>
          </a:p>
          <a:p>
            <a:r>
              <a:rPr lang="en-US"/>
              <a:t>Doula Registry </a:t>
            </a:r>
          </a:p>
          <a:p>
            <a:pPr lvl="1"/>
            <a:r>
              <a:rPr lang="en-US"/>
              <a:t>Listed by county </a:t>
            </a:r>
          </a:p>
          <a:p>
            <a:pPr lvl="1"/>
            <a:r>
              <a:rPr lang="en-US"/>
              <a:t>Includes doulas who are not Medicaid Enrolled</a:t>
            </a:r>
          </a:p>
          <a:p>
            <a:pPr marL="0" indent="0">
              <a:buNone/>
            </a:pPr>
            <a:endParaRPr lang="en-US"/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4254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B52E2-5D3C-D64C-DFF9-B88A51430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Doula Connection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DCA1A4F-145A-96CD-7244-F9B265FB79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85750" indent="-285750"/>
            <a:r>
              <a:rPr lang="en-US">
                <a:latin typeface="Arial"/>
                <a:cs typeface="Arial"/>
              </a:rPr>
              <a:t>November 22, 2023</a:t>
            </a:r>
          </a:p>
          <a:p>
            <a:pPr marL="742950" lvl="1" indent="-285750"/>
            <a:r>
              <a:rPr lang="en-US">
                <a:latin typeface="Arial"/>
                <a:cs typeface="Arial"/>
              </a:rPr>
              <a:t>Medicaid Doula Provider wrote to the Doula Initiative Team</a:t>
            </a:r>
            <a:endParaRPr lang="en-US"/>
          </a:p>
          <a:p>
            <a:pPr marL="457200" lvl="1" indent="0">
              <a:buNone/>
            </a:pPr>
            <a:endParaRPr lang="en-US" i="1">
              <a:latin typeface="Arial"/>
              <a:cs typeface="Arial"/>
            </a:endParaRPr>
          </a:p>
          <a:p>
            <a:pPr marL="457200" lvl="1" indent="0">
              <a:buNone/>
            </a:pPr>
            <a:r>
              <a:rPr lang="en-US" sz="2800" i="1">
                <a:latin typeface="Arial"/>
                <a:cs typeface="Arial"/>
              </a:rPr>
              <a:t>"I was up most of the night providing phone support to a Medicaid client who tested positive for COVID, but had to be induced. I know I can't bill for that support, but didn't want to leave her feeling alone (she didn't have a birth partner). Fortunately her sister was able to at least sit with her the whole time, but she still needed the emotional support from me, which I was happy to give." </a:t>
            </a:r>
            <a:endParaRPr lang="en-US" sz="2800" i="1"/>
          </a:p>
          <a:p>
            <a:pPr marL="457200" lvl="1" indent="0">
              <a:buNone/>
            </a:pPr>
            <a:endParaRPr lang="en-US" i="1"/>
          </a:p>
          <a:p>
            <a:pPr marL="457200" lvl="1" indent="0">
              <a:buNone/>
            </a:pPr>
            <a:endParaRPr lang="en-US" sz="2000"/>
          </a:p>
          <a:p>
            <a:pPr marL="457200" lvl="1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8124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F4CD5-175F-8F28-53CC-721E61D2D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Discussion with Families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187CF7-070E-25C7-302C-1839D4FC83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Doula Service Discussion</a:t>
            </a:r>
          </a:p>
          <a:p>
            <a:pPr lvl="1"/>
            <a:r>
              <a:rPr lang="en-US"/>
              <a:t>Birth doula </a:t>
            </a:r>
          </a:p>
          <a:p>
            <a:pPr lvl="1"/>
            <a:r>
              <a:rPr lang="en-US"/>
              <a:t>Postpartum doula </a:t>
            </a:r>
          </a:p>
          <a:p>
            <a:r>
              <a:rPr lang="en-US"/>
              <a:t>Medicaid Covered Services </a:t>
            </a:r>
          </a:p>
          <a:p>
            <a:r>
              <a:rPr lang="en-US"/>
              <a:t>Connect family with doula provider resource</a:t>
            </a:r>
          </a:p>
          <a:p>
            <a:pPr lvl="1"/>
            <a:r>
              <a:rPr lang="en-US"/>
              <a:t>Doula Initiative website</a:t>
            </a:r>
          </a:p>
          <a:p>
            <a:pPr lvl="1"/>
            <a:r>
              <a:rPr lang="en-US"/>
              <a:t>MDHHS Doula Registry</a:t>
            </a:r>
          </a:p>
          <a:p>
            <a:pPr lvl="2"/>
            <a:r>
              <a:rPr lang="en-US"/>
              <a:t>A doula for everybody </a:t>
            </a:r>
          </a:p>
          <a:p>
            <a:pPr lvl="3"/>
            <a:r>
              <a:rPr lang="en-US"/>
              <a:t>Languages offered, special population served, etc.</a:t>
            </a:r>
          </a:p>
          <a:p>
            <a:r>
              <a:rPr lang="en-US"/>
              <a:t>Reach out to MDHHS Doula Initiative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5486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E367F1-D592-D734-DAB2-C3736D75B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631" y="1441938"/>
            <a:ext cx="7080738" cy="3974124"/>
          </a:xfrm>
        </p:spPr>
        <p:txBody>
          <a:bodyPr>
            <a:normAutofit/>
          </a:bodyPr>
          <a:lstStyle/>
          <a:p>
            <a:r>
              <a:rPr lang="en-US" sz="5400">
                <a:solidFill>
                  <a:schemeClr val="bg1">
                    <a:lumMod val="95000"/>
                    <a:lumOff val="5000"/>
                  </a:schemeClr>
                </a:solidFill>
              </a:rPr>
              <a:t>Questions? Recommendations? </a:t>
            </a:r>
          </a:p>
        </p:txBody>
      </p:sp>
    </p:spTree>
    <p:extLst>
      <p:ext uri="{BB962C8B-B14F-4D97-AF65-F5344CB8AC3E}">
        <p14:creationId xmlns:p14="http://schemas.microsoft.com/office/powerpoint/2010/main" val="2916849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FA441-52C3-D11D-A631-67B4AAF6C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Sources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51C5D3-B3EA-31D9-1BA3-FB2FBCDA7F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600113" cy="4774680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r>
              <a:rPr lang="en-US">
                <a:latin typeface="Arial"/>
                <a:cs typeface="Arial"/>
              </a:rPr>
              <a:t>ACOG Committee Opinion No. 766 </a:t>
            </a:r>
            <a:endParaRPr lang="en-US"/>
          </a:p>
          <a:p>
            <a:r>
              <a:rPr lang="en-US" err="1">
                <a:latin typeface="Arial"/>
                <a:cs typeface="Arial"/>
              </a:rPr>
              <a:t>Asteir</a:t>
            </a:r>
            <a:r>
              <a:rPr lang="en-US">
                <a:latin typeface="Arial"/>
                <a:cs typeface="Arial"/>
              </a:rPr>
              <a:t> Bey et al., Advancing Birth Justice: Community-Based Doula Models as a Standard of Care for Ending Racial Disparities (March 25, 2019), </a:t>
            </a:r>
            <a:r>
              <a:rPr lang="en-US" u="sng">
                <a:latin typeface="Arial"/>
                <a:cs typeface="Arial"/>
                <a:hlinkClick r:id="rId3"/>
              </a:rPr>
              <a:t>https://everymothercounts.org/wp-content/uploads/2019/03/Advancing-Birth-Justice-CBD-Models-as-Std-of-Care-3-25-19.pdf</a:t>
            </a:r>
            <a:r>
              <a:rPr lang="en-US">
                <a:latin typeface="Arial"/>
                <a:cs typeface="Arial"/>
              </a:rPr>
              <a:t> </a:t>
            </a:r>
            <a:endParaRPr lang="en-US"/>
          </a:p>
          <a:p>
            <a:r>
              <a:rPr lang="en-US">
                <a:hlinkClick r:id="rId4"/>
              </a:rPr>
              <a:t>Doula Medicaid Project - National Health Law Program</a:t>
            </a:r>
            <a:endParaRPr lang="en-US">
              <a:latin typeface="Arial"/>
              <a:cs typeface="Arial"/>
            </a:endParaRPr>
          </a:p>
          <a:p>
            <a:r>
              <a:rPr lang="en-US">
                <a:latin typeface="Arial"/>
                <a:cs typeface="Arial"/>
              </a:rPr>
              <a:t>Gruber, K.J., </a:t>
            </a:r>
            <a:r>
              <a:rPr lang="en-US" err="1">
                <a:latin typeface="Arial"/>
                <a:cs typeface="Arial"/>
              </a:rPr>
              <a:t>Cupito</a:t>
            </a:r>
            <a:r>
              <a:rPr lang="en-US">
                <a:latin typeface="Arial"/>
                <a:cs typeface="Arial"/>
              </a:rPr>
              <a:t>, S.H, Dobson, C.F. (2013) Impact of doulas on healthy birth outcomes. Journal of Perinat Education, Winter; 22(1):49-58. </a:t>
            </a:r>
            <a:endParaRPr lang="en-US"/>
          </a:p>
          <a:p>
            <a:r>
              <a:rPr lang="en-US" err="1">
                <a:latin typeface="Arial"/>
                <a:cs typeface="Arial"/>
              </a:rPr>
              <a:t>Kozhimannil</a:t>
            </a:r>
            <a:r>
              <a:rPr lang="en-US">
                <a:latin typeface="Arial"/>
                <a:cs typeface="Arial"/>
              </a:rPr>
              <a:t>, K.B. (2016) et al., Modeling the Cost-Effectiveness of Doula Care Associated with Reductions in Preterm Birth and Cesarean Delivery, Birth 43(1): 20-7 </a:t>
            </a:r>
            <a:endParaRPr lang="en-US"/>
          </a:p>
          <a:p>
            <a:r>
              <a:rPr lang="en-US">
                <a:hlinkClick r:id="rId5"/>
              </a:rPr>
              <a:t>Mother Infant Health &amp; Equity Improvement Plan: Year Three Highlights – 2022 </a:t>
            </a:r>
            <a:endParaRPr lang="en-US">
              <a:latin typeface="Arial"/>
              <a:cs typeface="Arial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2414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CB230-88CB-0910-5F14-9274C285D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"/>
            <a:ext cx="10515599" cy="132556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</a:rPr>
              <a:t>Thank you!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134968-2BF2-3374-84F4-E42B20D51F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MDHHS Doula Initiative </a:t>
            </a:r>
          </a:p>
          <a:p>
            <a:pPr marL="0" indent="0" algn="ctr">
              <a:buNone/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MDHHS-MIDoula@michigan.gov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/>
          </a:p>
          <a:p>
            <a:pPr marL="0" indent="0" algn="ctr">
              <a:buNone/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Questions, feedback, recommendations are welcome!</a:t>
            </a:r>
          </a:p>
        </p:txBody>
      </p:sp>
    </p:spTree>
    <p:extLst>
      <p:ext uri="{BB962C8B-B14F-4D97-AF65-F5344CB8AC3E}">
        <p14:creationId xmlns:p14="http://schemas.microsoft.com/office/powerpoint/2010/main" val="3006277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DE88E29-69D6-7D73-966F-F4021C542F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62989" y="67325"/>
            <a:ext cx="9466021" cy="5280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047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A932A-6AA0-3FC3-B686-4EE9B6182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A Doula?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948168-B628-BB3F-EB82-9C6837570D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kern="100"/>
              <a:t>Doulas are trained professionals also known as birth workers</a:t>
            </a:r>
          </a:p>
          <a:p>
            <a:pPr marL="800100" lv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kern="100"/>
              <a:t>Help families navigate pregnancy, birth and the postpartum period</a:t>
            </a:r>
          </a:p>
          <a:p>
            <a:pPr marL="800100" lv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kern="100"/>
              <a:t>Advocate for safe, healthy and positive experiences</a:t>
            </a:r>
          </a:p>
          <a:p>
            <a:pPr marL="800100" lv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kern="100"/>
              <a:t>Provide non-clinical 1:1 emotional, physical, and informational support</a:t>
            </a:r>
            <a:endParaRPr lang="en-US"/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endParaRPr lang="en-US" kern="100">
              <a:ea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2800" kern="100">
                <a:effectLst/>
                <a:ea typeface="Calibri" panose="020F0502020204030204" pitchFamily="34" charset="0"/>
              </a:rPr>
              <a:t>Doula services have been shown to positively impact social determinants of health, support birth equity and decrease existing health and racial disparities.</a:t>
            </a:r>
            <a:r>
              <a:rPr lang="en-US" kern="100">
                <a:ea typeface="Calibri" panose="020F0502020204030204" pitchFamily="34" charset="0"/>
              </a:rPr>
              <a:t> </a:t>
            </a:r>
            <a:endParaRPr lang="en-US" sz="2800" kern="100">
              <a:effectLst/>
              <a:ea typeface="Calibri" panose="020F0502020204030204" pitchFamily="34" charset="0"/>
            </a:endParaRPr>
          </a:p>
          <a:p>
            <a:pPr marL="457200" lvl="1" indent="0">
              <a:buNone/>
            </a:pP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935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ollage of two people&#10;&#10;Description automatically generated">
            <a:extLst>
              <a:ext uri="{FF2B5EF4-FFF2-40B4-BE49-F238E27FC236}">
                <a16:creationId xmlns:a16="http://schemas.microsoft.com/office/drawing/2014/main" id="{0798527B-C8D4-ADC6-FB0E-8526193C99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955" y="0"/>
            <a:ext cx="7428090" cy="557106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1FEDCF6-7721-E615-3698-D2B43615E6C8}"/>
              </a:ext>
            </a:extLst>
          </p:cNvPr>
          <p:cNvSpPr txBox="1"/>
          <p:nvPr/>
        </p:nvSpPr>
        <p:spPr>
          <a:xfrm>
            <a:off x="9542584" y="6318737"/>
            <a:ext cx="3094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Source: </a:t>
            </a:r>
            <a:r>
              <a:rPr lang="pt-BR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quotesgram.com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750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5B52E2-5D3C-D64C-DFF9-B88A51430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631" y="1441938"/>
            <a:ext cx="7080738" cy="3974124"/>
          </a:xfrm>
        </p:spPr>
        <p:txBody>
          <a:bodyPr>
            <a:normAutofit/>
          </a:bodyPr>
          <a:lstStyle/>
          <a:p>
            <a:r>
              <a:rPr lang="en-US" sz="5400">
                <a:solidFill>
                  <a:schemeClr val="bg1">
                    <a:lumMod val="95000"/>
                    <a:lumOff val="5000"/>
                  </a:schemeClr>
                </a:solidFill>
              </a:rPr>
              <a:t>Doula Connection</a:t>
            </a:r>
          </a:p>
        </p:txBody>
      </p:sp>
    </p:spTree>
    <p:extLst>
      <p:ext uri="{BB962C8B-B14F-4D97-AF65-F5344CB8AC3E}">
        <p14:creationId xmlns:p14="http://schemas.microsoft.com/office/powerpoint/2010/main" val="25867216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5E9E8-D42A-FD67-8FA8-C2121DD52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Doula Practice Models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E40FE937-1A8E-66EF-1D44-923FBCCCB90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41747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C7982-A49A-D025-FDDB-8BC0CC0C6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Doulas – Birth Doula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1607B3-265A-5928-1D21-7B146196E5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6969369" cy="4586898"/>
          </a:xfrm>
        </p:spPr>
        <p:txBody>
          <a:bodyPr>
            <a:normAutofit fontScale="92500" lnSpcReduction="20000"/>
          </a:bodyPr>
          <a:lstStyle/>
          <a:p>
            <a:r>
              <a:rPr lang="en-US" sz="2200"/>
              <a:t>Prenatal visits </a:t>
            </a:r>
          </a:p>
          <a:p>
            <a:pPr lvl="1"/>
            <a:r>
              <a:rPr lang="en-US" sz="2000"/>
              <a:t>Birthing person and birth support person expectations</a:t>
            </a:r>
          </a:p>
          <a:p>
            <a:pPr lvl="1"/>
            <a:r>
              <a:rPr lang="en-US" sz="2000"/>
              <a:t>Birth preferences, planning, explaining options</a:t>
            </a:r>
          </a:p>
          <a:p>
            <a:pPr lvl="1"/>
            <a:r>
              <a:rPr lang="en-US" sz="2000"/>
              <a:t>Childbirth education </a:t>
            </a:r>
          </a:p>
          <a:p>
            <a:pPr lvl="1"/>
            <a:r>
              <a:rPr lang="en-US" sz="2000"/>
              <a:t>Attend prenatal visits with birthing person</a:t>
            </a:r>
          </a:p>
          <a:p>
            <a:r>
              <a:rPr lang="en-US" sz="2200"/>
              <a:t>Attend entire labor/birth and early postpartum </a:t>
            </a:r>
          </a:p>
          <a:p>
            <a:pPr lvl="1"/>
            <a:r>
              <a:rPr lang="en-US" sz="2000"/>
              <a:t>On call two weeks prior and two weeks after estimated due date</a:t>
            </a:r>
          </a:p>
          <a:p>
            <a:pPr lvl="1"/>
            <a:r>
              <a:rPr lang="en-US" sz="2000"/>
              <a:t>When on call, doulas must be prepared to meet with laboring client within one hour </a:t>
            </a:r>
          </a:p>
          <a:p>
            <a:pPr lvl="1"/>
            <a:r>
              <a:rPr lang="en-US" sz="2000"/>
              <a:t>Partner support </a:t>
            </a:r>
          </a:p>
          <a:p>
            <a:r>
              <a:rPr lang="en-US" sz="2200"/>
              <a:t>Postpartum visits </a:t>
            </a:r>
          </a:p>
          <a:p>
            <a:pPr lvl="1"/>
            <a:r>
              <a:rPr lang="en-US" sz="2000"/>
              <a:t>Breastfeeding assistance</a:t>
            </a:r>
          </a:p>
          <a:p>
            <a:pPr lvl="1"/>
            <a:r>
              <a:rPr lang="en-US" sz="2000"/>
              <a:t>Newborn care – what to expect, bathing, calming techniques, understanding baby cues, etc.</a:t>
            </a:r>
          </a:p>
          <a:p>
            <a:pPr lvl="1"/>
            <a:r>
              <a:rPr lang="en-US" sz="2000"/>
              <a:t>Referrals </a:t>
            </a:r>
          </a:p>
          <a:p>
            <a:endParaRPr lang="en-US" sz="2400"/>
          </a:p>
          <a:p>
            <a:pPr marL="457200" lvl="1" indent="0">
              <a:buNone/>
            </a:pPr>
            <a:endParaRPr lang="en-US" sz="1800"/>
          </a:p>
          <a:p>
            <a:pPr lvl="1"/>
            <a:endParaRPr lang="en-US" sz="1800"/>
          </a:p>
          <a:p>
            <a:pPr lvl="1"/>
            <a:endParaRPr lang="en-US" sz="1800"/>
          </a:p>
          <a:p>
            <a:endParaRPr lang="en-US" sz="240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D81415-9702-AF11-40B3-BC396FD931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07568" y="1825625"/>
            <a:ext cx="4196863" cy="4351338"/>
          </a:xfrm>
        </p:spPr>
        <p:txBody>
          <a:bodyPr>
            <a:normAutofit fontScale="92500" lnSpcReduction="20000"/>
          </a:bodyPr>
          <a:lstStyle/>
          <a:p>
            <a:r>
              <a:rPr lang="en-US"/>
              <a:t>Number of clients</a:t>
            </a:r>
          </a:p>
          <a:p>
            <a:pPr lvl="1"/>
            <a:r>
              <a:rPr lang="en-US" sz="2800"/>
              <a:t>2 – 3 births per month </a:t>
            </a:r>
          </a:p>
          <a:p>
            <a:pPr lvl="1"/>
            <a:endParaRPr lang="en-US" sz="2800"/>
          </a:p>
          <a:p>
            <a:pPr marL="457200" lvl="1" indent="0">
              <a:buNone/>
            </a:pPr>
            <a:endParaRPr lang="en-US" sz="2800"/>
          </a:p>
          <a:p>
            <a:r>
              <a:rPr lang="en-US"/>
              <a:t>Length of Service</a:t>
            </a:r>
          </a:p>
          <a:p>
            <a:pPr lvl="1"/>
            <a:r>
              <a:rPr lang="en-US" sz="2800"/>
              <a:t>Birth is unpredictable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3332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68f20e4-3596-47d6-99bd-2252733845b8">
      <Terms xmlns="http://schemas.microsoft.com/office/infopath/2007/PartnerControls"/>
    </lcf76f155ced4ddcb4097134ff3c332f>
    <TaxCatchAll xmlns="b9075303-ab58-46ce-b286-c280830ded4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B62F1755CE7A409888393F6E479B21" ma:contentTypeVersion="12" ma:contentTypeDescription="Create a new document." ma:contentTypeScope="" ma:versionID="02c3389b85ad85d904426aa547d622f9">
  <xsd:schema xmlns:xsd="http://www.w3.org/2001/XMLSchema" xmlns:xs="http://www.w3.org/2001/XMLSchema" xmlns:p="http://schemas.microsoft.com/office/2006/metadata/properties" xmlns:ns2="d68f20e4-3596-47d6-99bd-2252733845b8" xmlns:ns3="b9075303-ab58-46ce-b286-c280830ded42" targetNamespace="http://schemas.microsoft.com/office/2006/metadata/properties" ma:root="true" ma:fieldsID="18690ac59e69129bcf705821b3e0a011" ns2:_="" ns3:_="">
    <xsd:import namespace="d68f20e4-3596-47d6-99bd-2252733845b8"/>
    <xsd:import namespace="b9075303-ab58-46ce-b286-c280830ded4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8f20e4-3596-47d6-99bd-2252733845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c0d83692-8000-456c-81e0-753272234f0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075303-ab58-46ce-b286-c280830ded42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c14b98b2-6905-4c67-a9f7-a2bd8fb3061c}" ma:internalName="TaxCatchAll" ma:showField="CatchAllData" ma:web="b9075303-ab58-46ce-b286-c280830ded4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352D83C-18C1-479F-99FC-608D316E7C14}">
  <ds:schemaRefs>
    <ds:schemaRef ds:uri="http://purl.org/dc/elements/1.1/"/>
    <ds:schemaRef ds:uri="http://schemas.microsoft.com/office/2006/metadata/properties"/>
    <ds:schemaRef ds:uri="b9075303-ab58-46ce-b286-c280830ded42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d68f20e4-3596-47d6-99bd-2252733845b8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3C025E6F-3E50-4E10-BC95-30D9B4B33FE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C7764DD-3218-4350-AD18-292F4C3D0415}">
  <ds:schemaRefs>
    <ds:schemaRef ds:uri="b9075303-ab58-46ce-b286-c280830ded42"/>
    <ds:schemaRef ds:uri="d68f20e4-3596-47d6-99bd-2252733845b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1865</Words>
  <Application>Microsoft Office PowerPoint</Application>
  <PresentationFormat>Widescreen</PresentationFormat>
  <Paragraphs>409</Paragraphs>
  <Slides>39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Calibri</vt:lpstr>
      <vt:lpstr>Wingdings</vt:lpstr>
      <vt:lpstr>Office Theme</vt:lpstr>
      <vt:lpstr>1_Office Theme</vt:lpstr>
      <vt:lpstr> MDHHS Doula Initiative </vt:lpstr>
      <vt:lpstr>Presentation Outline</vt:lpstr>
      <vt:lpstr>Introductions – Doula Specialists</vt:lpstr>
      <vt:lpstr>PowerPoint Presentation</vt:lpstr>
      <vt:lpstr>What Is A Doula?</vt:lpstr>
      <vt:lpstr>PowerPoint Presentation</vt:lpstr>
      <vt:lpstr>Doula Connection</vt:lpstr>
      <vt:lpstr>Doula Practice Models</vt:lpstr>
      <vt:lpstr>Types of Doulas – Birth Doula  </vt:lpstr>
      <vt:lpstr>Types of Doulas – Postpartum Doula  </vt:lpstr>
      <vt:lpstr>Types of Doulas – Community-Based Doula </vt:lpstr>
      <vt:lpstr>Types of Doulas – Specialty </vt:lpstr>
      <vt:lpstr>Doula Provider Considerations</vt:lpstr>
      <vt:lpstr>Medicaid Doula Policy </vt:lpstr>
      <vt:lpstr>Setting the Stage</vt:lpstr>
      <vt:lpstr>Reimbursement Structure </vt:lpstr>
      <vt:lpstr>MDHHS Doula Initiative </vt:lpstr>
      <vt:lpstr>Doula Initiative </vt:lpstr>
      <vt:lpstr>Doula Initiative Funding</vt:lpstr>
      <vt:lpstr>Doula Registry Publication</vt:lpstr>
      <vt:lpstr>Doula Registry </vt:lpstr>
      <vt:lpstr>Michigan Doula Advisory Council (DAC)</vt:lpstr>
      <vt:lpstr>Sponsored Doula Trainings </vt:lpstr>
      <vt:lpstr>Continuing Education </vt:lpstr>
      <vt:lpstr>Engagement and Technical Assistance </vt:lpstr>
      <vt:lpstr>MDHHS Doula Initiative   Vision for the Future   </vt:lpstr>
      <vt:lpstr>Partnerships</vt:lpstr>
      <vt:lpstr>Doula Practice – Lived Experience</vt:lpstr>
      <vt:lpstr>Doula Policy Implementation   Preliminary Claims Review  January 1, 2023 – September 1, 2023</vt:lpstr>
      <vt:lpstr>Preliminary Claims Review January 1, 2023 – September 1, 2023</vt:lpstr>
      <vt:lpstr>Year One Lessons Learned</vt:lpstr>
      <vt:lpstr>Lessons Learned</vt:lpstr>
      <vt:lpstr>MIHP Provider – Doula Collaboration</vt:lpstr>
      <vt:lpstr>MIHP Provider Collaboration with Doulas </vt:lpstr>
      <vt:lpstr>Doula Connection</vt:lpstr>
      <vt:lpstr>Discussion with Families </vt:lpstr>
      <vt:lpstr>Questions? Recommendations? </vt:lpstr>
      <vt:lpstr>Sources 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here.</dc:title>
  <dc:creator>Lee, Vong</dc:creator>
  <cp:lastModifiedBy>Detwiler, Joni (DHHS)</cp:lastModifiedBy>
  <cp:revision>2</cp:revision>
  <dcterms:created xsi:type="dcterms:W3CDTF">2023-02-06T16:32:06Z</dcterms:created>
  <dcterms:modified xsi:type="dcterms:W3CDTF">2023-12-13T16:13:25Z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a2fed65-62e7-46ea-af74-187e0c17143a_Enabled">
    <vt:lpwstr>true</vt:lpwstr>
  </property>
  <property fmtid="{D5CDD505-2E9C-101B-9397-08002B2CF9AE}" pid="3" name="MSIP_Label_3a2fed65-62e7-46ea-af74-187e0c17143a_SetDate">
    <vt:lpwstr>2023-03-21T16:21:15Z</vt:lpwstr>
  </property>
  <property fmtid="{D5CDD505-2E9C-101B-9397-08002B2CF9AE}" pid="4" name="MSIP_Label_3a2fed65-62e7-46ea-af74-187e0c17143a_Method">
    <vt:lpwstr>Privileged</vt:lpwstr>
  </property>
  <property fmtid="{D5CDD505-2E9C-101B-9397-08002B2CF9AE}" pid="5" name="MSIP_Label_3a2fed65-62e7-46ea-af74-187e0c17143a_Name">
    <vt:lpwstr>3a2fed65-62e7-46ea-af74-187e0c17143a</vt:lpwstr>
  </property>
  <property fmtid="{D5CDD505-2E9C-101B-9397-08002B2CF9AE}" pid="6" name="MSIP_Label_3a2fed65-62e7-46ea-af74-187e0c17143a_SiteId">
    <vt:lpwstr>d5fb7087-3777-42ad-966a-892ef47225d1</vt:lpwstr>
  </property>
  <property fmtid="{D5CDD505-2E9C-101B-9397-08002B2CF9AE}" pid="7" name="MSIP_Label_3a2fed65-62e7-46ea-af74-187e0c17143a_ActionId">
    <vt:lpwstr>58ac1235-80af-4f2d-b87b-9b7eea05dab5</vt:lpwstr>
  </property>
  <property fmtid="{D5CDD505-2E9C-101B-9397-08002B2CF9AE}" pid="8" name="MSIP_Label_3a2fed65-62e7-46ea-af74-187e0c17143a_ContentBits">
    <vt:lpwstr>0</vt:lpwstr>
  </property>
  <property fmtid="{D5CDD505-2E9C-101B-9397-08002B2CF9AE}" pid="9" name="ContentTypeId">
    <vt:lpwstr>0x01010082B62F1755CE7A409888393F6E479B21</vt:lpwstr>
  </property>
  <property fmtid="{D5CDD505-2E9C-101B-9397-08002B2CF9AE}" pid="10" name="MediaServiceImageTags">
    <vt:lpwstr/>
  </property>
</Properties>
</file>