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66" r:id="rId4"/>
  </p:sldMasterIdLst>
  <p:notesMasterIdLst>
    <p:notesMasterId r:id="rId67"/>
  </p:notesMasterIdLst>
  <p:sldIdLst>
    <p:sldId id="266" r:id="rId5"/>
    <p:sldId id="267" r:id="rId6"/>
    <p:sldId id="268" r:id="rId7"/>
    <p:sldId id="270" r:id="rId8"/>
    <p:sldId id="271" r:id="rId9"/>
    <p:sldId id="272" r:id="rId10"/>
    <p:sldId id="273" r:id="rId11"/>
    <p:sldId id="274" r:id="rId12"/>
    <p:sldId id="275" r:id="rId13"/>
    <p:sldId id="329" r:id="rId14"/>
    <p:sldId id="321" r:id="rId15"/>
    <p:sldId id="320" r:id="rId16"/>
    <p:sldId id="276" r:id="rId17"/>
    <p:sldId id="277" r:id="rId18"/>
    <p:sldId id="278" r:id="rId19"/>
    <p:sldId id="279" r:id="rId20"/>
    <p:sldId id="280" r:id="rId21"/>
    <p:sldId id="281" r:id="rId22"/>
    <p:sldId id="282" r:id="rId23"/>
    <p:sldId id="331" r:id="rId24"/>
    <p:sldId id="283" r:id="rId25"/>
    <p:sldId id="339" r:id="rId26"/>
    <p:sldId id="284" r:id="rId27"/>
    <p:sldId id="285" r:id="rId28"/>
    <p:sldId id="330" r:id="rId29"/>
    <p:sldId id="322" r:id="rId30"/>
    <p:sldId id="323" r:id="rId31"/>
    <p:sldId id="286" r:id="rId32"/>
    <p:sldId id="287" r:id="rId33"/>
    <p:sldId id="289" r:id="rId34"/>
    <p:sldId id="290" r:id="rId35"/>
    <p:sldId id="291" r:id="rId36"/>
    <p:sldId id="292" r:id="rId37"/>
    <p:sldId id="293" r:id="rId38"/>
    <p:sldId id="294" r:id="rId39"/>
    <p:sldId id="295" r:id="rId40"/>
    <p:sldId id="317" r:id="rId41"/>
    <p:sldId id="296" r:id="rId42"/>
    <p:sldId id="333" r:id="rId43"/>
    <p:sldId id="334" r:id="rId44"/>
    <p:sldId id="335" r:id="rId45"/>
    <p:sldId id="336" r:id="rId46"/>
    <p:sldId id="337" r:id="rId47"/>
    <p:sldId id="338" r:id="rId48"/>
    <p:sldId id="302" r:id="rId49"/>
    <p:sldId id="303" r:id="rId50"/>
    <p:sldId id="304" r:id="rId51"/>
    <p:sldId id="305" r:id="rId52"/>
    <p:sldId id="306" r:id="rId53"/>
    <p:sldId id="332" r:id="rId54"/>
    <p:sldId id="308" r:id="rId55"/>
    <p:sldId id="309" r:id="rId56"/>
    <p:sldId id="327" r:id="rId57"/>
    <p:sldId id="310" r:id="rId58"/>
    <p:sldId id="311" r:id="rId59"/>
    <p:sldId id="312" r:id="rId60"/>
    <p:sldId id="313" r:id="rId61"/>
    <p:sldId id="314" r:id="rId62"/>
    <p:sldId id="326" r:id="rId63"/>
    <p:sldId id="315" r:id="rId64"/>
    <p:sldId id="328" r:id="rId65"/>
    <p:sldId id="316" r:id="rId66"/>
  </p:sldIdLst>
  <p:sldSz cx="12192000" cy="6858000"/>
  <p:notesSz cx="6858000" cy="9144000"/>
  <p:embeddedFontLst>
    <p:embeddedFont>
      <p:font typeface="Avenir Next LT Pro" panose="020B0504020202020204" pitchFamily="34" charset="0"/>
      <p:regular r:id="rId68"/>
      <p:bold r:id="rId69"/>
      <p:italic r:id="rId70"/>
      <p:boldItalic r:id="rId71"/>
    </p:embeddedFont>
    <p:embeddedFont>
      <p:font typeface="Gill Sans" panose="020B0604020202020204" charset="0"/>
      <p:regular r:id="rId72"/>
      <p:bold r:id="rId73"/>
    </p:embeddedFont>
    <p:embeddedFont>
      <p:font typeface="Mulish" panose="020B0604020202020204" charset="0"/>
      <p:regular r:id="rId74"/>
      <p:bold r:id="rId75"/>
      <p:italic r:id="rId76"/>
      <p:boldItalic r:id="rId77"/>
    </p:embeddedFont>
    <p:embeddedFont>
      <p:font typeface="Segoe UI" panose="020B0502040204020203" pitchFamily="34" charset="0"/>
      <p:regular r:id="rId78"/>
      <p:bold r:id="rId79"/>
      <p:italic r:id="rId80"/>
      <p:boldItalic r:id="rId8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831601A-1034-271C-6C7D-7978B10C5A8F}" name="Kinkhabwala, Vishal (DHHS-Contractor)" initials="VK" userId="S::KinkhabwalaV@michigan.gov::d1d419c9-3b99-4cfc-bb48-7488a52cd460" providerId="AD"/>
  <p188:author id="{3298DC4D-8C5B-2E96-ED72-F6ABAAB9AD11}" name="Wesorick, Nicole (DHHS-Contractor)" initials="NW" userId="S::WesorickN@michigan.gov::bd8ec8d7-d6d7-4296-91eb-506ac2ccc1a6" providerId="AD"/>
  <p188:author id="{6BFD1258-086E-7011-873D-1D1B2326C2A6}" name="Wong, Teresa (DHHS)" initials="WT(" userId="S::WongT@michigan.gov::dd343235-b3b1-4157-b4d0-e2a2e1ff1a19" providerId="AD"/>
  <p188:author id="{48AFA17E-7BF3-2DCF-71CD-EA89C790A4D7}" name="Pasch, Shelby (DHHS-Contractor)" initials="P(" userId="S::paschs@michigan.gov::7b93ed16-ff5b-4811-8bdb-d98e88106692" providerId="AD"/>
  <p188:author id="{0866A7A6-AC7C-177E-9259-A17D95372923}" name="Kinkhabwala, Vishal (DHHS-Contractor)" initials="K(" userId="S::kinkhabwalav@michigan.gov::d1d419c9-3b99-4cfc-bb48-7488a52cd46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69DD"/>
    <a:srgbClr val="00B0F0"/>
    <a:srgbClr val="E37FAC"/>
    <a:srgbClr val="D092A7"/>
    <a:srgbClr val="F5E4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5751DC-3E6B-4ECE-82B7-01F8C159C5EA}" v="878" dt="2024-06-13T14:52:46.3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272" autoAdjust="0"/>
  </p:normalViewPr>
  <p:slideViewPr>
    <p:cSldViewPr snapToGrid="0">
      <p:cViewPr varScale="1">
        <p:scale>
          <a:sx n="90" d="100"/>
          <a:sy n="90" d="100"/>
        </p:scale>
        <p:origin x="75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font" Target="fonts/font1.fntdata"/><Relationship Id="rId76" Type="http://schemas.openxmlformats.org/officeDocument/2006/relationships/font" Target="fonts/font9.fntdata"/><Relationship Id="rId84"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font" Target="fonts/font7.fntdata"/><Relationship Id="rId79" Type="http://schemas.openxmlformats.org/officeDocument/2006/relationships/font" Target="fonts/font12.fntdata"/><Relationship Id="rId87" Type="http://schemas.microsoft.com/office/2018/10/relationships/authors" Target="author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presProps" Target="presProps.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font" Target="fonts/font2.fntdata"/><Relationship Id="rId77" Type="http://schemas.openxmlformats.org/officeDocument/2006/relationships/font" Target="fonts/font10.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5.fntdata"/><Relationship Id="rId80" Type="http://schemas.openxmlformats.org/officeDocument/2006/relationships/font" Target="fonts/font13.fntdata"/><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font" Target="fonts/font3.fntdata"/><Relationship Id="rId75" Type="http://schemas.openxmlformats.org/officeDocument/2006/relationships/font" Target="fonts/font8.fntdata"/><Relationship Id="rId8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font" Target="fonts/font6.fntdata"/><Relationship Id="rId78" Type="http://schemas.openxmlformats.org/officeDocument/2006/relationships/font" Target="fonts/font11.fntdata"/><Relationship Id="rId81" Type="http://schemas.openxmlformats.org/officeDocument/2006/relationships/font" Target="fonts/font14.fntdata"/><Relationship Id="rId86"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oleObject" Target="file:///C:\Users\EstibeiroV\Desktop\Death%20Rat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wongt\AppData\Local\Microsoft\Windows\INetCache\Content.Outlook\9TNV5GCU\WeTreatHepC_MedicaidSummary_0531202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wongt\AppData\Local\Microsoft\Windows\INetCache\Content.Outlook\9TNV5GCU\WeTreatHepC_MedicaidSummary_05312024.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wongt\AppData\Local\Microsoft\Windows\INetCache\Content.Outlook\9TNV5GCU\WeTreatHepC_MedicaidSummary_05312024.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wongt\AppData\Local\Microsoft\Windows\INetCache\Content.Outlook\9TNV5GCU\WeTreatHepC_MedicaidSummary_05312024.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wongt\AppData\Local\Microsoft\Windows\INetCache\Content.Outlook\9TNV5GCU\WeTreatHepC_MedicaidSummary_05312024.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Monsterrat"/>
                <a:ea typeface="+mn-ea"/>
                <a:cs typeface="+mn-cs"/>
              </a:defRPr>
            </a:pPr>
            <a:r>
              <a:rPr lang="en-US" sz="1400" b="1"/>
              <a:t>Hepatitis C Death Rates per 100,000 population for the State of Michigan from 2016-2022</a:t>
            </a: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onsterrat"/>
              <a:ea typeface="+mn-ea"/>
              <a:cs typeface="+mn-cs"/>
            </a:defRPr>
          </a:pPr>
          <a:endParaRPr lang="en-US"/>
        </a:p>
      </c:txPr>
    </c:title>
    <c:autoTitleDeleted val="0"/>
    <c:plotArea>
      <c:layout/>
      <c:barChart>
        <c:barDir val="col"/>
        <c:grouping val="clustered"/>
        <c:varyColors val="0"/>
        <c:ser>
          <c:idx val="0"/>
          <c:order val="0"/>
          <c:tx>
            <c:strRef>
              <c:f>Sheet1!$B$20</c:f>
              <c:strCache>
                <c:ptCount val="1"/>
                <c:pt idx="0">
                  <c:v>Deaths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lumMod val="95000"/>
                      </a:schemeClr>
                    </a:solidFill>
                    <a:latin typeface="Monsterra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Sheet1!$A$21:$A$27</c:f>
              <c:numCache>
                <c:formatCode>General</c:formatCode>
                <c:ptCount val="7"/>
                <c:pt idx="0">
                  <c:v>2016</c:v>
                </c:pt>
                <c:pt idx="1">
                  <c:v>2017</c:v>
                </c:pt>
                <c:pt idx="2">
                  <c:v>2018</c:v>
                </c:pt>
                <c:pt idx="3">
                  <c:v>2019</c:v>
                </c:pt>
                <c:pt idx="4">
                  <c:v>2020</c:v>
                </c:pt>
                <c:pt idx="5">
                  <c:v>2021</c:v>
                </c:pt>
                <c:pt idx="6">
                  <c:v>2022</c:v>
                </c:pt>
              </c:numCache>
            </c:numRef>
          </c:cat>
          <c:val>
            <c:numRef>
              <c:f>Sheet1!$B$21:$B$27</c:f>
              <c:numCache>
                <c:formatCode>General</c:formatCode>
                <c:ptCount val="7"/>
                <c:pt idx="0">
                  <c:v>169</c:v>
                </c:pt>
                <c:pt idx="1">
                  <c:v>289</c:v>
                </c:pt>
                <c:pt idx="2">
                  <c:v>422</c:v>
                </c:pt>
                <c:pt idx="3">
                  <c:v>568</c:v>
                </c:pt>
                <c:pt idx="4">
                  <c:v>713</c:v>
                </c:pt>
                <c:pt idx="5">
                  <c:v>687</c:v>
                </c:pt>
                <c:pt idx="6">
                  <c:v>771</c:v>
                </c:pt>
              </c:numCache>
            </c:numRef>
          </c:val>
          <c:extLst>
            <c:ext xmlns:c16="http://schemas.microsoft.com/office/drawing/2014/chart" uri="{C3380CC4-5D6E-409C-BE32-E72D297353CC}">
              <c16:uniqueId val="{00000000-8EF1-4FA5-BDAA-E667ED88E045}"/>
            </c:ext>
          </c:extLst>
        </c:ser>
        <c:dLbls>
          <c:showLegendKey val="0"/>
          <c:showVal val="1"/>
          <c:showCatName val="0"/>
          <c:showSerName val="0"/>
          <c:showPercent val="0"/>
          <c:showBubbleSize val="0"/>
        </c:dLbls>
        <c:gapWidth val="150"/>
        <c:axId val="1774803136"/>
        <c:axId val="1311363136"/>
      </c:barChart>
      <c:lineChart>
        <c:grouping val="standard"/>
        <c:varyColors val="0"/>
        <c:ser>
          <c:idx val="1"/>
          <c:order val="1"/>
          <c:tx>
            <c:strRef>
              <c:f>Sheet1!$D$20</c:f>
              <c:strCache>
                <c:ptCount val="1"/>
                <c:pt idx="0">
                  <c:v>Death Rate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onsterra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Sheet1!$A$21:$A$27</c:f>
              <c:numCache>
                <c:formatCode>General</c:formatCode>
                <c:ptCount val="7"/>
                <c:pt idx="0">
                  <c:v>2016</c:v>
                </c:pt>
                <c:pt idx="1">
                  <c:v>2017</c:v>
                </c:pt>
                <c:pt idx="2">
                  <c:v>2018</c:v>
                </c:pt>
                <c:pt idx="3">
                  <c:v>2019</c:v>
                </c:pt>
                <c:pt idx="4">
                  <c:v>2020</c:v>
                </c:pt>
                <c:pt idx="5">
                  <c:v>2021</c:v>
                </c:pt>
                <c:pt idx="6">
                  <c:v>2022</c:v>
                </c:pt>
              </c:numCache>
            </c:numRef>
          </c:cat>
          <c:val>
            <c:numRef>
              <c:f>Sheet1!$D$21:$D$27</c:f>
              <c:numCache>
                <c:formatCode>0.00</c:formatCode>
                <c:ptCount val="7"/>
                <c:pt idx="0">
                  <c:v>1.7022048084767787</c:v>
                </c:pt>
                <c:pt idx="1">
                  <c:v>2.9009333276184615</c:v>
                </c:pt>
                <c:pt idx="2">
                  <c:v>4.2217245744886789</c:v>
                </c:pt>
                <c:pt idx="3">
                  <c:v>5.6874750484561858</c:v>
                </c:pt>
                <c:pt idx="4">
                  <c:v>7.1014740887329681</c:v>
                </c:pt>
                <c:pt idx="5">
                  <c:v>6.8425143042910923</c:v>
                </c:pt>
                <c:pt idx="6">
                  <c:v>7.6791536078725375</c:v>
                </c:pt>
              </c:numCache>
            </c:numRef>
          </c:val>
          <c:smooth val="0"/>
          <c:extLst>
            <c:ext xmlns:c16="http://schemas.microsoft.com/office/drawing/2014/chart" uri="{C3380CC4-5D6E-409C-BE32-E72D297353CC}">
              <c16:uniqueId val="{00000001-8EF1-4FA5-BDAA-E667ED88E045}"/>
            </c:ext>
          </c:extLst>
        </c:ser>
        <c:dLbls>
          <c:showLegendKey val="0"/>
          <c:showVal val="1"/>
          <c:showCatName val="0"/>
          <c:showSerName val="0"/>
          <c:showPercent val="0"/>
          <c:showBubbleSize val="0"/>
        </c:dLbls>
        <c:marker val="1"/>
        <c:smooth val="0"/>
        <c:axId val="1890666352"/>
        <c:axId val="1890663952"/>
      </c:lineChart>
      <c:catAx>
        <c:axId val="1774803136"/>
        <c:scaling>
          <c:orientation val="minMax"/>
        </c:scaling>
        <c:delete val="0"/>
        <c:axPos val="b"/>
        <c:title>
          <c:tx>
            <c:rich>
              <a:bodyPr rot="0" spcFirstLastPara="1" vertOverflow="ellipsis" vert="horz" wrap="square" anchor="ctr" anchorCtr="1"/>
              <a:lstStyle/>
              <a:p>
                <a:pPr>
                  <a:defRPr sz="1400" b="0" i="0" u="none" strike="noStrike" kern="1200" baseline="0">
                    <a:solidFill>
                      <a:sysClr val="windowText" lastClr="000000"/>
                    </a:solidFill>
                    <a:latin typeface="Monsterrat"/>
                    <a:ea typeface="+mn-ea"/>
                    <a:cs typeface="+mn-cs"/>
                  </a:defRPr>
                </a:pPr>
                <a:r>
                  <a:rPr lang="en-US" sz="1400"/>
                  <a:t>Year</a:t>
                </a:r>
              </a:p>
            </c:rich>
          </c:tx>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onsterra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onsterrat"/>
                <a:ea typeface="+mn-ea"/>
                <a:cs typeface="+mn-cs"/>
              </a:defRPr>
            </a:pPr>
            <a:endParaRPr lang="en-US"/>
          </a:p>
        </c:txPr>
        <c:crossAx val="1311363136"/>
        <c:crosses val="autoZero"/>
        <c:auto val="1"/>
        <c:lblAlgn val="ctr"/>
        <c:lblOffset val="100"/>
        <c:noMultiLvlLbl val="0"/>
      </c:catAx>
      <c:valAx>
        <c:axId val="1311363136"/>
        <c:scaling>
          <c:orientation val="minMax"/>
        </c:scaling>
        <c:delete val="0"/>
        <c:axPos val="l"/>
        <c:title>
          <c:tx>
            <c:rich>
              <a:bodyPr rot="-5400000" spcFirstLastPara="1" vertOverflow="ellipsis" vert="horz" wrap="square" anchor="ctr" anchorCtr="1"/>
              <a:lstStyle/>
              <a:p>
                <a:pPr>
                  <a:defRPr sz="1400" b="0" i="0" u="none" strike="noStrike" kern="1200" baseline="0">
                    <a:solidFill>
                      <a:sysClr val="windowText" lastClr="000000"/>
                    </a:solidFill>
                    <a:latin typeface="Monsterrat"/>
                    <a:ea typeface="+mn-ea"/>
                    <a:cs typeface="+mn-cs"/>
                  </a:defRPr>
                </a:pPr>
                <a:r>
                  <a:rPr lang="en-US" sz="1400"/>
                  <a:t>Death Counts</a:t>
                </a:r>
              </a:p>
            </c:rich>
          </c:tx>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Monsterra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onsterrat"/>
                <a:ea typeface="+mn-ea"/>
                <a:cs typeface="+mn-cs"/>
              </a:defRPr>
            </a:pPr>
            <a:endParaRPr lang="en-US"/>
          </a:p>
        </c:txPr>
        <c:crossAx val="1774803136"/>
        <c:crosses val="autoZero"/>
        <c:crossBetween val="between"/>
      </c:valAx>
      <c:valAx>
        <c:axId val="1890663952"/>
        <c:scaling>
          <c:orientation val="minMax"/>
        </c:scaling>
        <c:delete val="0"/>
        <c:axPos val="r"/>
        <c:title>
          <c:tx>
            <c:rich>
              <a:bodyPr rot="-5400000" spcFirstLastPara="1" vertOverflow="ellipsis" vert="horz" wrap="square" anchor="ctr" anchorCtr="1"/>
              <a:lstStyle/>
              <a:p>
                <a:pPr>
                  <a:defRPr sz="1400" b="0" i="0" u="none" strike="noStrike" kern="1200" baseline="0">
                    <a:solidFill>
                      <a:sysClr val="windowText" lastClr="000000"/>
                    </a:solidFill>
                    <a:latin typeface="Monsterrat"/>
                    <a:ea typeface="+mn-ea"/>
                    <a:cs typeface="+mn-cs"/>
                  </a:defRPr>
                </a:pPr>
                <a:r>
                  <a:rPr lang="en-US" sz="1400"/>
                  <a:t>Death Rate per 100K population</a:t>
                </a:r>
              </a:p>
            </c:rich>
          </c:tx>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Monsterrat"/>
                  <a:ea typeface="+mn-ea"/>
                  <a:cs typeface="+mn-cs"/>
                </a:defRPr>
              </a:pPr>
              <a:endParaRPr lang="en-US"/>
            </a:p>
          </c:txPr>
        </c:title>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onsterrat"/>
                <a:ea typeface="+mn-ea"/>
                <a:cs typeface="+mn-cs"/>
              </a:defRPr>
            </a:pPr>
            <a:endParaRPr lang="en-US"/>
          </a:p>
        </c:txPr>
        <c:crossAx val="1890666352"/>
        <c:crosses val="max"/>
        <c:crossBetween val="between"/>
      </c:valAx>
      <c:catAx>
        <c:axId val="1890666352"/>
        <c:scaling>
          <c:orientation val="minMax"/>
        </c:scaling>
        <c:delete val="1"/>
        <c:axPos val="b"/>
        <c:numFmt formatCode="General" sourceLinked="1"/>
        <c:majorTickMark val="out"/>
        <c:minorTickMark val="none"/>
        <c:tickLblPos val="nextTo"/>
        <c:crossAx val="189066395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onsterrat"/>
              <a:ea typeface="+mn-ea"/>
              <a:cs typeface="+mn-cs"/>
            </a:defRPr>
          </a:pPr>
          <a:endParaRPr lang="en-US"/>
        </a:p>
      </c:txPr>
    </c:legend>
    <c:plotVisOnly val="1"/>
    <c:dispBlanksAs val="gap"/>
    <c:showDLblsOverMax val="0"/>
  </c:chart>
  <c:spPr>
    <a:solidFill>
      <a:schemeClr val="bg1"/>
    </a:solidFill>
    <a:ln w="9525" cap="flat" cmpd="sng" algn="ctr">
      <a:solidFill>
        <a:schemeClr val="tx1"/>
      </a:solidFill>
      <a:round/>
    </a:ln>
    <a:effectLst/>
  </c:spPr>
  <c:txPr>
    <a:bodyPr/>
    <a:lstStyle/>
    <a:p>
      <a:pPr>
        <a:defRPr sz="1600">
          <a:solidFill>
            <a:sysClr val="windowText" lastClr="000000"/>
          </a:solidFill>
          <a:latin typeface="Monsterrat"/>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Screening!$B$1</c:f>
              <c:strCache>
                <c:ptCount val="1"/>
                <c:pt idx="0">
                  <c:v>Beneficiaries_Tested</c:v>
                </c:pt>
              </c:strCache>
            </c:strRef>
          </c:tx>
          <c:spPr>
            <a:solidFill>
              <a:schemeClr val="accent1"/>
            </a:solidFill>
            <a:ln>
              <a:noFill/>
            </a:ln>
            <a:effectLst/>
          </c:spPr>
          <c:invertIfNegative val="0"/>
          <c:cat>
            <c:numRef>
              <c:f>Screening!$A$2:$A$77</c:f>
              <c:numCache>
                <c:formatCode>[$-409]mmm\-yy;@</c:formatCode>
                <c:ptCount val="76"/>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pt idx="36">
                  <c:v>44197</c:v>
                </c:pt>
                <c:pt idx="37">
                  <c:v>44228</c:v>
                </c:pt>
                <c:pt idx="38">
                  <c:v>44256</c:v>
                </c:pt>
                <c:pt idx="39">
                  <c:v>44287</c:v>
                </c:pt>
                <c:pt idx="40">
                  <c:v>44317</c:v>
                </c:pt>
                <c:pt idx="41">
                  <c:v>44348</c:v>
                </c:pt>
                <c:pt idx="42">
                  <c:v>44378</c:v>
                </c:pt>
                <c:pt idx="43">
                  <c:v>44409</c:v>
                </c:pt>
                <c:pt idx="44">
                  <c:v>44440</c:v>
                </c:pt>
                <c:pt idx="45">
                  <c:v>44470</c:v>
                </c:pt>
                <c:pt idx="46">
                  <c:v>44501</c:v>
                </c:pt>
                <c:pt idx="47">
                  <c:v>44531</c:v>
                </c:pt>
                <c:pt idx="48">
                  <c:v>44562</c:v>
                </c:pt>
                <c:pt idx="49">
                  <c:v>44593</c:v>
                </c:pt>
                <c:pt idx="50">
                  <c:v>44621</c:v>
                </c:pt>
                <c:pt idx="51">
                  <c:v>44652</c:v>
                </c:pt>
                <c:pt idx="52">
                  <c:v>44682</c:v>
                </c:pt>
                <c:pt idx="53">
                  <c:v>44713</c:v>
                </c:pt>
                <c:pt idx="54">
                  <c:v>44743</c:v>
                </c:pt>
                <c:pt idx="55">
                  <c:v>44774</c:v>
                </c:pt>
                <c:pt idx="56">
                  <c:v>44805</c:v>
                </c:pt>
                <c:pt idx="57">
                  <c:v>44835</c:v>
                </c:pt>
                <c:pt idx="58">
                  <c:v>44866</c:v>
                </c:pt>
                <c:pt idx="59">
                  <c:v>44896</c:v>
                </c:pt>
                <c:pt idx="60">
                  <c:v>44927</c:v>
                </c:pt>
                <c:pt idx="61">
                  <c:v>44958</c:v>
                </c:pt>
                <c:pt idx="62">
                  <c:v>44986</c:v>
                </c:pt>
                <c:pt idx="63">
                  <c:v>45017</c:v>
                </c:pt>
                <c:pt idx="64">
                  <c:v>45047</c:v>
                </c:pt>
                <c:pt idx="65">
                  <c:v>45078</c:v>
                </c:pt>
                <c:pt idx="66">
                  <c:v>45108</c:v>
                </c:pt>
                <c:pt idx="67">
                  <c:v>45139</c:v>
                </c:pt>
                <c:pt idx="68">
                  <c:v>45170</c:v>
                </c:pt>
                <c:pt idx="69">
                  <c:v>45200</c:v>
                </c:pt>
                <c:pt idx="70">
                  <c:v>45231</c:v>
                </c:pt>
                <c:pt idx="71">
                  <c:v>45261</c:v>
                </c:pt>
                <c:pt idx="72">
                  <c:v>45292</c:v>
                </c:pt>
                <c:pt idx="73">
                  <c:v>45323</c:v>
                </c:pt>
                <c:pt idx="74">
                  <c:v>45352</c:v>
                </c:pt>
                <c:pt idx="75">
                  <c:v>45383</c:v>
                </c:pt>
              </c:numCache>
            </c:numRef>
          </c:cat>
          <c:val>
            <c:numRef>
              <c:f>Screening!$B$2:$B$77</c:f>
              <c:numCache>
                <c:formatCode>General</c:formatCode>
                <c:ptCount val="76"/>
                <c:pt idx="0">
                  <c:v>10848</c:v>
                </c:pt>
                <c:pt idx="1">
                  <c:v>9835</c:v>
                </c:pt>
                <c:pt idx="2">
                  <c:v>10971</c:v>
                </c:pt>
                <c:pt idx="3">
                  <c:v>10529</c:v>
                </c:pt>
                <c:pt idx="4">
                  <c:v>10944</c:v>
                </c:pt>
                <c:pt idx="5">
                  <c:v>9801</c:v>
                </c:pt>
                <c:pt idx="6">
                  <c:v>9896</c:v>
                </c:pt>
                <c:pt idx="7">
                  <c:v>10710</c:v>
                </c:pt>
                <c:pt idx="8">
                  <c:v>9455</c:v>
                </c:pt>
                <c:pt idx="9">
                  <c:v>10803</c:v>
                </c:pt>
                <c:pt idx="10">
                  <c:v>9148</c:v>
                </c:pt>
                <c:pt idx="11">
                  <c:v>8176</c:v>
                </c:pt>
                <c:pt idx="12">
                  <c:v>10912</c:v>
                </c:pt>
                <c:pt idx="13">
                  <c:v>9695</c:v>
                </c:pt>
                <c:pt idx="14">
                  <c:v>10506</c:v>
                </c:pt>
                <c:pt idx="15">
                  <c:v>10673</c:v>
                </c:pt>
                <c:pt idx="16">
                  <c:v>10256</c:v>
                </c:pt>
                <c:pt idx="17">
                  <c:v>9238</c:v>
                </c:pt>
                <c:pt idx="18">
                  <c:v>9890</c:v>
                </c:pt>
                <c:pt idx="19">
                  <c:v>10122</c:v>
                </c:pt>
                <c:pt idx="20">
                  <c:v>9638</c:v>
                </c:pt>
                <c:pt idx="21">
                  <c:v>10802</c:v>
                </c:pt>
                <c:pt idx="22">
                  <c:v>8536</c:v>
                </c:pt>
                <c:pt idx="23">
                  <c:v>8373</c:v>
                </c:pt>
                <c:pt idx="24">
                  <c:v>10546</c:v>
                </c:pt>
                <c:pt idx="25">
                  <c:v>9465</c:v>
                </c:pt>
                <c:pt idx="26">
                  <c:v>7088</c:v>
                </c:pt>
                <c:pt idx="27">
                  <c:v>3129</c:v>
                </c:pt>
                <c:pt idx="28">
                  <c:v>5045</c:v>
                </c:pt>
                <c:pt idx="29">
                  <c:v>10072</c:v>
                </c:pt>
                <c:pt idx="30">
                  <c:v>12525</c:v>
                </c:pt>
                <c:pt idx="31">
                  <c:v>13213</c:v>
                </c:pt>
                <c:pt idx="32">
                  <c:v>14210</c:v>
                </c:pt>
                <c:pt idx="33">
                  <c:v>15041</c:v>
                </c:pt>
                <c:pt idx="34">
                  <c:v>12829</c:v>
                </c:pt>
                <c:pt idx="35">
                  <c:v>13312</c:v>
                </c:pt>
                <c:pt idx="36">
                  <c:v>15034</c:v>
                </c:pt>
                <c:pt idx="37">
                  <c:v>14934</c:v>
                </c:pt>
                <c:pt idx="38">
                  <c:v>17513</c:v>
                </c:pt>
                <c:pt idx="39">
                  <c:v>15173</c:v>
                </c:pt>
                <c:pt idx="40">
                  <c:v>14408</c:v>
                </c:pt>
                <c:pt idx="41">
                  <c:v>16029</c:v>
                </c:pt>
                <c:pt idx="42">
                  <c:v>16408</c:v>
                </c:pt>
                <c:pt idx="43">
                  <c:v>16676</c:v>
                </c:pt>
                <c:pt idx="44">
                  <c:v>15656</c:v>
                </c:pt>
                <c:pt idx="45">
                  <c:v>15284</c:v>
                </c:pt>
                <c:pt idx="46">
                  <c:v>14610</c:v>
                </c:pt>
                <c:pt idx="47">
                  <c:v>13782</c:v>
                </c:pt>
                <c:pt idx="48">
                  <c:v>14752</c:v>
                </c:pt>
                <c:pt idx="49">
                  <c:v>14641</c:v>
                </c:pt>
                <c:pt idx="50">
                  <c:v>19121</c:v>
                </c:pt>
                <c:pt idx="51">
                  <c:v>17527</c:v>
                </c:pt>
                <c:pt idx="52">
                  <c:v>18251</c:v>
                </c:pt>
                <c:pt idx="53">
                  <c:v>18868</c:v>
                </c:pt>
                <c:pt idx="54">
                  <c:v>17010</c:v>
                </c:pt>
                <c:pt idx="55">
                  <c:v>19908</c:v>
                </c:pt>
                <c:pt idx="56">
                  <c:v>18482</c:v>
                </c:pt>
                <c:pt idx="57">
                  <c:v>17932</c:v>
                </c:pt>
                <c:pt idx="58">
                  <c:v>17103</c:v>
                </c:pt>
                <c:pt idx="59">
                  <c:v>16218</c:v>
                </c:pt>
                <c:pt idx="60">
                  <c:v>20428</c:v>
                </c:pt>
                <c:pt idx="61">
                  <c:v>18557</c:v>
                </c:pt>
                <c:pt idx="62">
                  <c:v>20898</c:v>
                </c:pt>
                <c:pt idx="63">
                  <c:v>18541</c:v>
                </c:pt>
                <c:pt idx="64">
                  <c:v>20466</c:v>
                </c:pt>
                <c:pt idx="65">
                  <c:v>19443</c:v>
                </c:pt>
                <c:pt idx="66">
                  <c:v>17788</c:v>
                </c:pt>
                <c:pt idx="67">
                  <c:v>19559</c:v>
                </c:pt>
                <c:pt idx="68">
                  <c:v>16761</c:v>
                </c:pt>
                <c:pt idx="69">
                  <c:v>17522</c:v>
                </c:pt>
                <c:pt idx="70">
                  <c:v>15986</c:v>
                </c:pt>
                <c:pt idx="71">
                  <c:v>14567</c:v>
                </c:pt>
                <c:pt idx="72">
                  <c:v>16840</c:v>
                </c:pt>
                <c:pt idx="73">
                  <c:v>16060</c:v>
                </c:pt>
                <c:pt idx="74">
                  <c:v>14237</c:v>
                </c:pt>
                <c:pt idx="75">
                  <c:v>13815</c:v>
                </c:pt>
              </c:numCache>
            </c:numRef>
          </c:val>
          <c:extLst>
            <c:ext xmlns:c16="http://schemas.microsoft.com/office/drawing/2014/chart" uri="{C3380CC4-5D6E-409C-BE32-E72D297353CC}">
              <c16:uniqueId val="{00000000-B604-48E9-A35C-19A75BC3E898}"/>
            </c:ext>
          </c:extLst>
        </c:ser>
        <c:dLbls>
          <c:showLegendKey val="0"/>
          <c:showVal val="0"/>
          <c:showCatName val="0"/>
          <c:showSerName val="0"/>
          <c:showPercent val="0"/>
          <c:showBubbleSize val="0"/>
        </c:dLbls>
        <c:gapWidth val="219"/>
        <c:overlap val="-27"/>
        <c:axId val="1335481888"/>
        <c:axId val="1335481056"/>
      </c:barChart>
      <c:dateAx>
        <c:axId val="1335481888"/>
        <c:scaling>
          <c:orientation val="minMax"/>
        </c:scaling>
        <c:delete val="0"/>
        <c:axPos val="b"/>
        <c:numFmt formatCode="[$-409]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35481056"/>
        <c:crosses val="autoZero"/>
        <c:auto val="1"/>
        <c:lblOffset val="100"/>
        <c:baseTimeUnit val="months"/>
      </c:dateAx>
      <c:valAx>
        <c:axId val="13354810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354818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treatment_month!$B$1</c:f>
              <c:strCache>
                <c:ptCount val="1"/>
                <c:pt idx="0">
                  <c:v>treatment_started</c:v>
                </c:pt>
              </c:strCache>
            </c:strRef>
          </c:tx>
          <c:spPr>
            <a:solidFill>
              <a:schemeClr val="accent1"/>
            </a:solidFill>
            <a:ln>
              <a:noFill/>
            </a:ln>
            <a:effectLst/>
          </c:spPr>
          <c:invertIfNegative val="0"/>
          <c:cat>
            <c:numRef>
              <c:f>treatment_month!$A$2:$A$77</c:f>
              <c:numCache>
                <c:formatCode>[$-409]mmm\-yy;@</c:formatCode>
                <c:ptCount val="76"/>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pt idx="36">
                  <c:v>44197</c:v>
                </c:pt>
                <c:pt idx="37">
                  <c:v>44228</c:v>
                </c:pt>
                <c:pt idx="38">
                  <c:v>44256</c:v>
                </c:pt>
                <c:pt idx="39">
                  <c:v>44287</c:v>
                </c:pt>
                <c:pt idx="40">
                  <c:v>44317</c:v>
                </c:pt>
                <c:pt idx="41">
                  <c:v>44348</c:v>
                </c:pt>
                <c:pt idx="42">
                  <c:v>44378</c:v>
                </c:pt>
                <c:pt idx="43">
                  <c:v>44409</c:v>
                </c:pt>
                <c:pt idx="44">
                  <c:v>44440</c:v>
                </c:pt>
                <c:pt idx="45">
                  <c:v>44470</c:v>
                </c:pt>
                <c:pt idx="46">
                  <c:v>44501</c:v>
                </c:pt>
                <c:pt idx="47">
                  <c:v>44531</c:v>
                </c:pt>
                <c:pt idx="48">
                  <c:v>44562</c:v>
                </c:pt>
                <c:pt idx="49">
                  <c:v>44593</c:v>
                </c:pt>
                <c:pt idx="50">
                  <c:v>44621</c:v>
                </c:pt>
                <c:pt idx="51">
                  <c:v>44652</c:v>
                </c:pt>
                <c:pt idx="52">
                  <c:v>44682</c:v>
                </c:pt>
                <c:pt idx="53">
                  <c:v>44713</c:v>
                </c:pt>
                <c:pt idx="54">
                  <c:v>44743</c:v>
                </c:pt>
                <c:pt idx="55">
                  <c:v>44774</c:v>
                </c:pt>
                <c:pt idx="56">
                  <c:v>44805</c:v>
                </c:pt>
                <c:pt idx="57">
                  <c:v>44835</c:v>
                </c:pt>
                <c:pt idx="58">
                  <c:v>44866</c:v>
                </c:pt>
                <c:pt idx="59">
                  <c:v>44896</c:v>
                </c:pt>
                <c:pt idx="60">
                  <c:v>44927</c:v>
                </c:pt>
                <c:pt idx="61">
                  <c:v>44958</c:v>
                </c:pt>
                <c:pt idx="62">
                  <c:v>44986</c:v>
                </c:pt>
                <c:pt idx="63">
                  <c:v>45017</c:v>
                </c:pt>
                <c:pt idx="64">
                  <c:v>45047</c:v>
                </c:pt>
                <c:pt idx="65">
                  <c:v>45078</c:v>
                </c:pt>
                <c:pt idx="66">
                  <c:v>45108</c:v>
                </c:pt>
                <c:pt idx="67">
                  <c:v>45139</c:v>
                </c:pt>
                <c:pt idx="68">
                  <c:v>45170</c:v>
                </c:pt>
                <c:pt idx="69">
                  <c:v>45200</c:v>
                </c:pt>
                <c:pt idx="70">
                  <c:v>45231</c:v>
                </c:pt>
                <c:pt idx="71">
                  <c:v>45261</c:v>
                </c:pt>
                <c:pt idx="72">
                  <c:v>45292</c:v>
                </c:pt>
                <c:pt idx="73">
                  <c:v>45323</c:v>
                </c:pt>
                <c:pt idx="74">
                  <c:v>45352</c:v>
                </c:pt>
                <c:pt idx="75">
                  <c:v>45383</c:v>
                </c:pt>
              </c:numCache>
            </c:numRef>
          </c:cat>
          <c:val>
            <c:numRef>
              <c:f>treatment_month!$B$2:$B$77</c:f>
              <c:numCache>
                <c:formatCode>General</c:formatCode>
                <c:ptCount val="76"/>
                <c:pt idx="0">
                  <c:v>296</c:v>
                </c:pt>
                <c:pt idx="1">
                  <c:v>151</c:v>
                </c:pt>
                <c:pt idx="2">
                  <c:v>150</c:v>
                </c:pt>
                <c:pt idx="3">
                  <c:v>139</c:v>
                </c:pt>
                <c:pt idx="4">
                  <c:v>135</c:v>
                </c:pt>
                <c:pt idx="5">
                  <c:v>125</c:v>
                </c:pt>
                <c:pt idx="6">
                  <c:v>120</c:v>
                </c:pt>
                <c:pt idx="7">
                  <c:v>107</c:v>
                </c:pt>
                <c:pt idx="8">
                  <c:v>87</c:v>
                </c:pt>
                <c:pt idx="9">
                  <c:v>159</c:v>
                </c:pt>
                <c:pt idx="10">
                  <c:v>129</c:v>
                </c:pt>
                <c:pt idx="11">
                  <c:v>110</c:v>
                </c:pt>
                <c:pt idx="12">
                  <c:v>145</c:v>
                </c:pt>
                <c:pt idx="13">
                  <c:v>122</c:v>
                </c:pt>
                <c:pt idx="14">
                  <c:v>128</c:v>
                </c:pt>
                <c:pt idx="15">
                  <c:v>140</c:v>
                </c:pt>
                <c:pt idx="16">
                  <c:v>130</c:v>
                </c:pt>
                <c:pt idx="17">
                  <c:v>99</c:v>
                </c:pt>
                <c:pt idx="18">
                  <c:v>102</c:v>
                </c:pt>
                <c:pt idx="19">
                  <c:v>113</c:v>
                </c:pt>
                <c:pt idx="20">
                  <c:v>92</c:v>
                </c:pt>
                <c:pt idx="21">
                  <c:v>287</c:v>
                </c:pt>
                <c:pt idx="22">
                  <c:v>226</c:v>
                </c:pt>
                <c:pt idx="23">
                  <c:v>222</c:v>
                </c:pt>
                <c:pt idx="24">
                  <c:v>198</c:v>
                </c:pt>
                <c:pt idx="25">
                  <c:v>170</c:v>
                </c:pt>
                <c:pt idx="26">
                  <c:v>181</c:v>
                </c:pt>
                <c:pt idx="27">
                  <c:v>124</c:v>
                </c:pt>
                <c:pt idx="28">
                  <c:v>83</c:v>
                </c:pt>
                <c:pt idx="29">
                  <c:v>109</c:v>
                </c:pt>
                <c:pt idx="30">
                  <c:v>114</c:v>
                </c:pt>
                <c:pt idx="31">
                  <c:v>124</c:v>
                </c:pt>
                <c:pt idx="32">
                  <c:v>121</c:v>
                </c:pt>
                <c:pt idx="33">
                  <c:v>175</c:v>
                </c:pt>
                <c:pt idx="34">
                  <c:v>129</c:v>
                </c:pt>
                <c:pt idx="35">
                  <c:v>129</c:v>
                </c:pt>
                <c:pt idx="36">
                  <c:v>121</c:v>
                </c:pt>
                <c:pt idx="37">
                  <c:v>124</c:v>
                </c:pt>
                <c:pt idx="38">
                  <c:v>129</c:v>
                </c:pt>
                <c:pt idx="39">
                  <c:v>232</c:v>
                </c:pt>
                <c:pt idx="40">
                  <c:v>173</c:v>
                </c:pt>
                <c:pt idx="41">
                  <c:v>176</c:v>
                </c:pt>
                <c:pt idx="42">
                  <c:v>150</c:v>
                </c:pt>
                <c:pt idx="43">
                  <c:v>189</c:v>
                </c:pt>
                <c:pt idx="44">
                  <c:v>149</c:v>
                </c:pt>
                <c:pt idx="45">
                  <c:v>167</c:v>
                </c:pt>
                <c:pt idx="46">
                  <c:v>138</c:v>
                </c:pt>
                <c:pt idx="47">
                  <c:v>125</c:v>
                </c:pt>
                <c:pt idx="48">
                  <c:v>153</c:v>
                </c:pt>
                <c:pt idx="49">
                  <c:v>131</c:v>
                </c:pt>
                <c:pt idx="50">
                  <c:v>181</c:v>
                </c:pt>
                <c:pt idx="51">
                  <c:v>205</c:v>
                </c:pt>
                <c:pt idx="52">
                  <c:v>174</c:v>
                </c:pt>
                <c:pt idx="53">
                  <c:v>178</c:v>
                </c:pt>
                <c:pt idx="54">
                  <c:v>126</c:v>
                </c:pt>
                <c:pt idx="55">
                  <c:v>177</c:v>
                </c:pt>
                <c:pt idx="56">
                  <c:v>154</c:v>
                </c:pt>
                <c:pt idx="57">
                  <c:v>171</c:v>
                </c:pt>
                <c:pt idx="58">
                  <c:v>161</c:v>
                </c:pt>
                <c:pt idx="59">
                  <c:v>158</c:v>
                </c:pt>
                <c:pt idx="60">
                  <c:v>157</c:v>
                </c:pt>
                <c:pt idx="61">
                  <c:v>152</c:v>
                </c:pt>
                <c:pt idx="62">
                  <c:v>194</c:v>
                </c:pt>
                <c:pt idx="63">
                  <c:v>176</c:v>
                </c:pt>
                <c:pt idx="64">
                  <c:v>174</c:v>
                </c:pt>
                <c:pt idx="65">
                  <c:v>156</c:v>
                </c:pt>
                <c:pt idx="66">
                  <c:v>144</c:v>
                </c:pt>
                <c:pt idx="67">
                  <c:v>156</c:v>
                </c:pt>
                <c:pt idx="68">
                  <c:v>122</c:v>
                </c:pt>
                <c:pt idx="69">
                  <c:v>144</c:v>
                </c:pt>
                <c:pt idx="70">
                  <c:v>136</c:v>
                </c:pt>
                <c:pt idx="71">
                  <c:v>126</c:v>
                </c:pt>
                <c:pt idx="72">
                  <c:v>120</c:v>
                </c:pt>
                <c:pt idx="73">
                  <c:v>152</c:v>
                </c:pt>
                <c:pt idx="74">
                  <c:v>123</c:v>
                </c:pt>
                <c:pt idx="75">
                  <c:v>136</c:v>
                </c:pt>
              </c:numCache>
            </c:numRef>
          </c:val>
          <c:extLst>
            <c:ext xmlns:c16="http://schemas.microsoft.com/office/drawing/2014/chart" uri="{C3380CC4-5D6E-409C-BE32-E72D297353CC}">
              <c16:uniqueId val="{00000000-6F15-48E0-B7EC-358D1EF35FC9}"/>
            </c:ext>
          </c:extLst>
        </c:ser>
        <c:dLbls>
          <c:showLegendKey val="0"/>
          <c:showVal val="0"/>
          <c:showCatName val="0"/>
          <c:showSerName val="0"/>
          <c:showPercent val="0"/>
          <c:showBubbleSize val="0"/>
        </c:dLbls>
        <c:gapWidth val="219"/>
        <c:overlap val="-27"/>
        <c:axId val="1600484240"/>
        <c:axId val="1600476752"/>
      </c:barChart>
      <c:dateAx>
        <c:axId val="1600484240"/>
        <c:scaling>
          <c:orientation val="minMax"/>
        </c:scaling>
        <c:delete val="0"/>
        <c:axPos val="b"/>
        <c:numFmt formatCode="[$-409]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00476752"/>
        <c:crosses val="autoZero"/>
        <c:auto val="1"/>
        <c:lblOffset val="100"/>
        <c:baseTimeUnit val="months"/>
      </c:dateAx>
      <c:valAx>
        <c:axId val="16004767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004842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prescribers_quarter!$B$1</c:f>
              <c:strCache>
                <c:ptCount val="1"/>
                <c:pt idx="0">
                  <c:v>treatment_started</c:v>
                </c:pt>
              </c:strCache>
            </c:strRef>
          </c:tx>
          <c:spPr>
            <a:solidFill>
              <a:schemeClr val="accent1"/>
            </a:solidFill>
            <a:ln>
              <a:noFill/>
            </a:ln>
            <a:effectLst/>
          </c:spPr>
          <c:invertIfNegative val="0"/>
          <c:cat>
            <c:strRef>
              <c:f>prescribers_quarter!$A$2:$A$27</c:f>
              <c:strCache>
                <c:ptCount val="26"/>
                <c:pt idx="0">
                  <c:v>2018Q1</c:v>
                </c:pt>
                <c:pt idx="1">
                  <c:v>2018Q2</c:v>
                </c:pt>
                <c:pt idx="2">
                  <c:v>2018Q3</c:v>
                </c:pt>
                <c:pt idx="3">
                  <c:v>2018Q4</c:v>
                </c:pt>
                <c:pt idx="4">
                  <c:v>2019Q1</c:v>
                </c:pt>
                <c:pt idx="5">
                  <c:v>2019Q2</c:v>
                </c:pt>
                <c:pt idx="6">
                  <c:v>2019Q3</c:v>
                </c:pt>
                <c:pt idx="7">
                  <c:v>2019Q4</c:v>
                </c:pt>
                <c:pt idx="8">
                  <c:v>2020Q1</c:v>
                </c:pt>
                <c:pt idx="9">
                  <c:v>2020Q2</c:v>
                </c:pt>
                <c:pt idx="10">
                  <c:v>2020Q3</c:v>
                </c:pt>
                <c:pt idx="11">
                  <c:v>2020Q4</c:v>
                </c:pt>
                <c:pt idx="12">
                  <c:v>2021Q1</c:v>
                </c:pt>
                <c:pt idx="13">
                  <c:v>2021Q2</c:v>
                </c:pt>
                <c:pt idx="14">
                  <c:v>2021Q3</c:v>
                </c:pt>
                <c:pt idx="15">
                  <c:v>2021Q4</c:v>
                </c:pt>
                <c:pt idx="16">
                  <c:v>2022Q1</c:v>
                </c:pt>
                <c:pt idx="17">
                  <c:v>2022Q2</c:v>
                </c:pt>
                <c:pt idx="18">
                  <c:v>2022Q3</c:v>
                </c:pt>
                <c:pt idx="19">
                  <c:v>2022Q4</c:v>
                </c:pt>
                <c:pt idx="20">
                  <c:v>2023Q1</c:v>
                </c:pt>
                <c:pt idx="21">
                  <c:v>2023Q2</c:v>
                </c:pt>
                <c:pt idx="22">
                  <c:v>2023Q3</c:v>
                </c:pt>
                <c:pt idx="23">
                  <c:v>2023Q4</c:v>
                </c:pt>
                <c:pt idx="24">
                  <c:v>2024Q1</c:v>
                </c:pt>
                <c:pt idx="25">
                  <c:v>2024Q2</c:v>
                </c:pt>
              </c:strCache>
            </c:strRef>
          </c:cat>
          <c:val>
            <c:numRef>
              <c:f>prescribers_quarter!$B$2:$B$27</c:f>
              <c:numCache>
                <c:formatCode>General</c:formatCode>
                <c:ptCount val="26"/>
                <c:pt idx="0">
                  <c:v>215</c:v>
                </c:pt>
                <c:pt idx="1">
                  <c:v>166</c:v>
                </c:pt>
                <c:pt idx="2">
                  <c:v>144</c:v>
                </c:pt>
                <c:pt idx="3">
                  <c:v>166</c:v>
                </c:pt>
                <c:pt idx="4">
                  <c:v>165</c:v>
                </c:pt>
                <c:pt idx="5">
                  <c:v>153</c:v>
                </c:pt>
                <c:pt idx="6">
                  <c:v>146</c:v>
                </c:pt>
                <c:pt idx="7">
                  <c:v>236</c:v>
                </c:pt>
                <c:pt idx="8">
                  <c:v>195</c:v>
                </c:pt>
                <c:pt idx="9">
                  <c:v>152</c:v>
                </c:pt>
                <c:pt idx="10">
                  <c:v>161</c:v>
                </c:pt>
                <c:pt idx="11">
                  <c:v>187</c:v>
                </c:pt>
                <c:pt idx="12">
                  <c:v>159</c:v>
                </c:pt>
                <c:pt idx="13">
                  <c:v>212</c:v>
                </c:pt>
                <c:pt idx="14">
                  <c:v>230</c:v>
                </c:pt>
                <c:pt idx="15">
                  <c:v>216</c:v>
                </c:pt>
                <c:pt idx="16">
                  <c:v>228</c:v>
                </c:pt>
                <c:pt idx="17">
                  <c:v>257</c:v>
                </c:pt>
                <c:pt idx="18">
                  <c:v>227</c:v>
                </c:pt>
                <c:pt idx="19">
                  <c:v>241</c:v>
                </c:pt>
                <c:pt idx="20">
                  <c:v>269</c:v>
                </c:pt>
                <c:pt idx="21">
                  <c:v>278</c:v>
                </c:pt>
                <c:pt idx="22">
                  <c:v>239</c:v>
                </c:pt>
                <c:pt idx="23">
                  <c:v>242</c:v>
                </c:pt>
                <c:pt idx="24">
                  <c:v>237</c:v>
                </c:pt>
                <c:pt idx="25">
                  <c:v>109</c:v>
                </c:pt>
              </c:numCache>
            </c:numRef>
          </c:val>
          <c:extLst>
            <c:ext xmlns:c16="http://schemas.microsoft.com/office/drawing/2014/chart" uri="{C3380CC4-5D6E-409C-BE32-E72D297353CC}">
              <c16:uniqueId val="{00000000-7FC0-4A1C-94E9-B5F68431A22B}"/>
            </c:ext>
          </c:extLst>
        </c:ser>
        <c:dLbls>
          <c:showLegendKey val="0"/>
          <c:showVal val="0"/>
          <c:showCatName val="0"/>
          <c:showSerName val="0"/>
          <c:showPercent val="0"/>
          <c:showBubbleSize val="0"/>
        </c:dLbls>
        <c:gapWidth val="219"/>
        <c:overlap val="-27"/>
        <c:axId val="1601865424"/>
        <c:axId val="1601867088"/>
      </c:barChart>
      <c:catAx>
        <c:axId val="1601865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01867088"/>
        <c:crosses val="autoZero"/>
        <c:auto val="1"/>
        <c:lblAlgn val="ctr"/>
        <c:lblOffset val="100"/>
        <c:noMultiLvlLbl val="0"/>
      </c:catAx>
      <c:valAx>
        <c:axId val="16018670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018654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newprescribers_month!$C$1</c:f>
              <c:strCache>
                <c:ptCount val="1"/>
                <c:pt idx="0">
                  <c:v>total_prescriber</c:v>
                </c:pt>
              </c:strCache>
            </c:strRef>
          </c:tx>
          <c:spPr>
            <a:solidFill>
              <a:schemeClr val="accent1"/>
            </a:solidFill>
            <a:ln>
              <a:noFill/>
            </a:ln>
            <a:effectLst/>
          </c:spPr>
          <c:invertIfNegative val="0"/>
          <c:cat>
            <c:numRef>
              <c:f>newprescribers_month!$A$2:$A$77</c:f>
              <c:numCache>
                <c:formatCode>[$-409]mmm\-yy;@</c:formatCode>
                <c:ptCount val="76"/>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pt idx="36">
                  <c:v>44197</c:v>
                </c:pt>
                <c:pt idx="37">
                  <c:v>44228</c:v>
                </c:pt>
                <c:pt idx="38">
                  <c:v>44256</c:v>
                </c:pt>
                <c:pt idx="39">
                  <c:v>44287</c:v>
                </c:pt>
                <c:pt idx="40">
                  <c:v>44317</c:v>
                </c:pt>
                <c:pt idx="41">
                  <c:v>44348</c:v>
                </c:pt>
                <c:pt idx="42">
                  <c:v>44378</c:v>
                </c:pt>
                <c:pt idx="43">
                  <c:v>44409</c:v>
                </c:pt>
                <c:pt idx="44">
                  <c:v>44440</c:v>
                </c:pt>
                <c:pt idx="45">
                  <c:v>44470</c:v>
                </c:pt>
                <c:pt idx="46">
                  <c:v>44501</c:v>
                </c:pt>
                <c:pt idx="47">
                  <c:v>44531</c:v>
                </c:pt>
                <c:pt idx="48">
                  <c:v>44562</c:v>
                </c:pt>
                <c:pt idx="49">
                  <c:v>44593</c:v>
                </c:pt>
                <c:pt idx="50">
                  <c:v>44621</c:v>
                </c:pt>
                <c:pt idx="51">
                  <c:v>44652</c:v>
                </c:pt>
                <c:pt idx="52">
                  <c:v>44682</c:v>
                </c:pt>
                <c:pt idx="53">
                  <c:v>44713</c:v>
                </c:pt>
                <c:pt idx="54">
                  <c:v>44743</c:v>
                </c:pt>
                <c:pt idx="55">
                  <c:v>44774</c:v>
                </c:pt>
                <c:pt idx="56">
                  <c:v>44805</c:v>
                </c:pt>
                <c:pt idx="57">
                  <c:v>44835</c:v>
                </c:pt>
                <c:pt idx="58">
                  <c:v>44866</c:v>
                </c:pt>
                <c:pt idx="59">
                  <c:v>44896</c:v>
                </c:pt>
                <c:pt idx="60">
                  <c:v>44927</c:v>
                </c:pt>
                <c:pt idx="61">
                  <c:v>44958</c:v>
                </c:pt>
                <c:pt idx="62">
                  <c:v>44986</c:v>
                </c:pt>
                <c:pt idx="63">
                  <c:v>45017</c:v>
                </c:pt>
                <c:pt idx="64">
                  <c:v>45047</c:v>
                </c:pt>
                <c:pt idx="65">
                  <c:v>45078</c:v>
                </c:pt>
                <c:pt idx="66">
                  <c:v>45108</c:v>
                </c:pt>
                <c:pt idx="67">
                  <c:v>45139</c:v>
                </c:pt>
                <c:pt idx="68">
                  <c:v>45170</c:v>
                </c:pt>
                <c:pt idx="69">
                  <c:v>45200</c:v>
                </c:pt>
                <c:pt idx="70">
                  <c:v>45231</c:v>
                </c:pt>
                <c:pt idx="71">
                  <c:v>45261</c:v>
                </c:pt>
                <c:pt idx="72">
                  <c:v>45292</c:v>
                </c:pt>
                <c:pt idx="73">
                  <c:v>45323</c:v>
                </c:pt>
                <c:pt idx="74">
                  <c:v>45352</c:v>
                </c:pt>
                <c:pt idx="75">
                  <c:v>45383</c:v>
                </c:pt>
              </c:numCache>
            </c:numRef>
          </c:cat>
          <c:val>
            <c:numRef>
              <c:f>newprescribers_month!$C$2:$C$77</c:f>
              <c:numCache>
                <c:formatCode>General</c:formatCode>
                <c:ptCount val="76"/>
                <c:pt idx="0">
                  <c:v>144</c:v>
                </c:pt>
                <c:pt idx="1">
                  <c:v>179</c:v>
                </c:pt>
                <c:pt idx="2">
                  <c:v>215</c:v>
                </c:pt>
                <c:pt idx="3">
                  <c:v>235</c:v>
                </c:pt>
                <c:pt idx="4">
                  <c:v>256</c:v>
                </c:pt>
                <c:pt idx="5">
                  <c:v>273</c:v>
                </c:pt>
                <c:pt idx="6">
                  <c:v>281</c:v>
                </c:pt>
                <c:pt idx="7">
                  <c:v>293</c:v>
                </c:pt>
                <c:pt idx="8">
                  <c:v>307</c:v>
                </c:pt>
                <c:pt idx="9">
                  <c:v>319</c:v>
                </c:pt>
                <c:pt idx="10">
                  <c:v>330</c:v>
                </c:pt>
                <c:pt idx="11">
                  <c:v>341</c:v>
                </c:pt>
                <c:pt idx="12">
                  <c:v>351</c:v>
                </c:pt>
                <c:pt idx="13">
                  <c:v>362</c:v>
                </c:pt>
                <c:pt idx="14">
                  <c:v>373</c:v>
                </c:pt>
                <c:pt idx="15">
                  <c:v>382</c:v>
                </c:pt>
                <c:pt idx="16">
                  <c:v>390</c:v>
                </c:pt>
                <c:pt idx="17">
                  <c:v>394</c:v>
                </c:pt>
                <c:pt idx="18">
                  <c:v>405</c:v>
                </c:pt>
                <c:pt idx="19">
                  <c:v>415</c:v>
                </c:pt>
                <c:pt idx="20">
                  <c:v>423</c:v>
                </c:pt>
                <c:pt idx="21">
                  <c:v>443</c:v>
                </c:pt>
                <c:pt idx="22">
                  <c:v>457</c:v>
                </c:pt>
                <c:pt idx="23">
                  <c:v>473</c:v>
                </c:pt>
                <c:pt idx="24">
                  <c:v>484</c:v>
                </c:pt>
                <c:pt idx="25">
                  <c:v>491</c:v>
                </c:pt>
                <c:pt idx="26">
                  <c:v>500</c:v>
                </c:pt>
                <c:pt idx="27">
                  <c:v>509</c:v>
                </c:pt>
                <c:pt idx="28">
                  <c:v>514</c:v>
                </c:pt>
                <c:pt idx="29">
                  <c:v>521</c:v>
                </c:pt>
                <c:pt idx="30">
                  <c:v>529</c:v>
                </c:pt>
                <c:pt idx="31">
                  <c:v>541</c:v>
                </c:pt>
                <c:pt idx="32">
                  <c:v>548</c:v>
                </c:pt>
                <c:pt idx="33">
                  <c:v>552</c:v>
                </c:pt>
                <c:pt idx="34">
                  <c:v>557</c:v>
                </c:pt>
                <c:pt idx="35">
                  <c:v>567</c:v>
                </c:pt>
                <c:pt idx="36">
                  <c:v>574</c:v>
                </c:pt>
                <c:pt idx="37">
                  <c:v>582</c:v>
                </c:pt>
                <c:pt idx="38">
                  <c:v>587</c:v>
                </c:pt>
                <c:pt idx="39">
                  <c:v>597</c:v>
                </c:pt>
                <c:pt idx="40">
                  <c:v>614</c:v>
                </c:pt>
                <c:pt idx="41">
                  <c:v>625</c:v>
                </c:pt>
                <c:pt idx="42">
                  <c:v>638</c:v>
                </c:pt>
                <c:pt idx="43">
                  <c:v>656</c:v>
                </c:pt>
                <c:pt idx="44">
                  <c:v>683</c:v>
                </c:pt>
                <c:pt idx="45">
                  <c:v>703</c:v>
                </c:pt>
                <c:pt idx="46">
                  <c:v>726</c:v>
                </c:pt>
                <c:pt idx="47">
                  <c:v>741</c:v>
                </c:pt>
                <c:pt idx="48">
                  <c:v>756</c:v>
                </c:pt>
                <c:pt idx="49">
                  <c:v>771</c:v>
                </c:pt>
                <c:pt idx="50">
                  <c:v>791</c:v>
                </c:pt>
                <c:pt idx="51">
                  <c:v>816</c:v>
                </c:pt>
                <c:pt idx="52">
                  <c:v>836</c:v>
                </c:pt>
                <c:pt idx="53">
                  <c:v>847</c:v>
                </c:pt>
                <c:pt idx="54">
                  <c:v>862</c:v>
                </c:pt>
                <c:pt idx="55">
                  <c:v>882</c:v>
                </c:pt>
                <c:pt idx="56">
                  <c:v>896</c:v>
                </c:pt>
                <c:pt idx="57">
                  <c:v>910</c:v>
                </c:pt>
                <c:pt idx="58">
                  <c:v>926</c:v>
                </c:pt>
                <c:pt idx="59">
                  <c:v>937</c:v>
                </c:pt>
                <c:pt idx="60">
                  <c:v>960</c:v>
                </c:pt>
                <c:pt idx="61">
                  <c:v>972</c:v>
                </c:pt>
                <c:pt idx="62">
                  <c:v>996</c:v>
                </c:pt>
                <c:pt idx="63">
                  <c:v>1016</c:v>
                </c:pt>
                <c:pt idx="64">
                  <c:v>1033</c:v>
                </c:pt>
                <c:pt idx="65">
                  <c:v>1053</c:v>
                </c:pt>
                <c:pt idx="66">
                  <c:v>1069</c:v>
                </c:pt>
                <c:pt idx="67">
                  <c:v>1090</c:v>
                </c:pt>
                <c:pt idx="68">
                  <c:v>1106</c:v>
                </c:pt>
                <c:pt idx="69">
                  <c:v>1119</c:v>
                </c:pt>
                <c:pt idx="70">
                  <c:v>1139</c:v>
                </c:pt>
                <c:pt idx="71">
                  <c:v>1152</c:v>
                </c:pt>
                <c:pt idx="72">
                  <c:v>1165</c:v>
                </c:pt>
                <c:pt idx="73">
                  <c:v>1179</c:v>
                </c:pt>
                <c:pt idx="74">
                  <c:v>1193</c:v>
                </c:pt>
                <c:pt idx="75">
                  <c:v>1219</c:v>
                </c:pt>
              </c:numCache>
            </c:numRef>
          </c:val>
          <c:extLst>
            <c:ext xmlns:c16="http://schemas.microsoft.com/office/drawing/2014/chart" uri="{C3380CC4-5D6E-409C-BE32-E72D297353CC}">
              <c16:uniqueId val="{00000000-93B0-445D-8B3F-BA5358AD4505}"/>
            </c:ext>
          </c:extLst>
        </c:ser>
        <c:dLbls>
          <c:showLegendKey val="0"/>
          <c:showVal val="0"/>
          <c:showCatName val="0"/>
          <c:showSerName val="0"/>
          <c:showPercent val="0"/>
          <c:showBubbleSize val="0"/>
        </c:dLbls>
        <c:gapWidth val="219"/>
        <c:overlap val="-27"/>
        <c:axId val="1740809568"/>
        <c:axId val="1740810400"/>
      </c:barChart>
      <c:dateAx>
        <c:axId val="1740809568"/>
        <c:scaling>
          <c:orientation val="minMax"/>
        </c:scaling>
        <c:delete val="0"/>
        <c:axPos val="b"/>
        <c:numFmt formatCode="[$-409]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40810400"/>
        <c:crosses val="autoZero"/>
        <c:auto val="1"/>
        <c:lblOffset val="100"/>
        <c:baseTimeUnit val="months"/>
        <c:majorUnit val="1"/>
        <c:majorTimeUnit val="months"/>
      </c:dateAx>
      <c:valAx>
        <c:axId val="17408104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40809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pregnancy_tested_month!$B$1</c:f>
              <c:strCache>
                <c:ptCount val="1"/>
                <c:pt idx="0">
                  <c:v>Beneficiaries_Tested</c:v>
                </c:pt>
              </c:strCache>
            </c:strRef>
          </c:tx>
          <c:spPr>
            <a:solidFill>
              <a:schemeClr val="accent1"/>
            </a:solidFill>
            <a:ln>
              <a:noFill/>
            </a:ln>
            <a:effectLst/>
          </c:spPr>
          <c:invertIfNegative val="0"/>
          <c:cat>
            <c:numRef>
              <c:f>pregnancy_tested_month!$A$3:$A$88</c:f>
              <c:numCache>
                <c:formatCode>[$-409]mmm\-yy;@</c:formatCode>
                <c:ptCount val="86"/>
                <c:pt idx="0">
                  <c:v>42795</c:v>
                </c:pt>
                <c:pt idx="1">
                  <c:v>42826</c:v>
                </c:pt>
                <c:pt idx="2">
                  <c:v>42856</c:v>
                </c:pt>
                <c:pt idx="3">
                  <c:v>42887</c:v>
                </c:pt>
                <c:pt idx="4">
                  <c:v>42917</c:v>
                </c:pt>
                <c:pt idx="5">
                  <c:v>42948</c:v>
                </c:pt>
                <c:pt idx="6">
                  <c:v>42979</c:v>
                </c:pt>
                <c:pt idx="7">
                  <c:v>43009</c:v>
                </c:pt>
                <c:pt idx="8">
                  <c:v>43040</c:v>
                </c:pt>
                <c:pt idx="9">
                  <c:v>43070</c:v>
                </c:pt>
                <c:pt idx="10">
                  <c:v>43101</c:v>
                </c:pt>
                <c:pt idx="11">
                  <c:v>43132</c:v>
                </c:pt>
                <c:pt idx="12">
                  <c:v>43160</c:v>
                </c:pt>
                <c:pt idx="13">
                  <c:v>43191</c:v>
                </c:pt>
                <c:pt idx="14">
                  <c:v>43221</c:v>
                </c:pt>
                <c:pt idx="15">
                  <c:v>43252</c:v>
                </c:pt>
                <c:pt idx="16">
                  <c:v>43282</c:v>
                </c:pt>
                <c:pt idx="17">
                  <c:v>43313</c:v>
                </c:pt>
                <c:pt idx="18">
                  <c:v>43344</c:v>
                </c:pt>
                <c:pt idx="19">
                  <c:v>43374</c:v>
                </c:pt>
                <c:pt idx="20">
                  <c:v>43405</c:v>
                </c:pt>
                <c:pt idx="21">
                  <c:v>43435</c:v>
                </c:pt>
                <c:pt idx="22">
                  <c:v>43466</c:v>
                </c:pt>
                <c:pt idx="23">
                  <c:v>43497</c:v>
                </c:pt>
                <c:pt idx="24">
                  <c:v>43525</c:v>
                </c:pt>
                <c:pt idx="25">
                  <c:v>43556</c:v>
                </c:pt>
                <c:pt idx="26">
                  <c:v>43586</c:v>
                </c:pt>
                <c:pt idx="27">
                  <c:v>43617</c:v>
                </c:pt>
                <c:pt idx="28">
                  <c:v>43647</c:v>
                </c:pt>
                <c:pt idx="29">
                  <c:v>43678</c:v>
                </c:pt>
                <c:pt idx="30">
                  <c:v>43709</c:v>
                </c:pt>
                <c:pt idx="31">
                  <c:v>43739</c:v>
                </c:pt>
                <c:pt idx="32">
                  <c:v>43770</c:v>
                </c:pt>
                <c:pt idx="33">
                  <c:v>43800</c:v>
                </c:pt>
                <c:pt idx="34">
                  <c:v>43831</c:v>
                </c:pt>
                <c:pt idx="35">
                  <c:v>43862</c:v>
                </c:pt>
                <c:pt idx="36">
                  <c:v>43891</c:v>
                </c:pt>
                <c:pt idx="37">
                  <c:v>43922</c:v>
                </c:pt>
                <c:pt idx="38">
                  <c:v>43952</c:v>
                </c:pt>
                <c:pt idx="39">
                  <c:v>43983</c:v>
                </c:pt>
                <c:pt idx="40">
                  <c:v>44013</c:v>
                </c:pt>
                <c:pt idx="41">
                  <c:v>44044</c:v>
                </c:pt>
                <c:pt idx="42">
                  <c:v>44075</c:v>
                </c:pt>
                <c:pt idx="43">
                  <c:v>44105</c:v>
                </c:pt>
                <c:pt idx="44">
                  <c:v>44136</c:v>
                </c:pt>
                <c:pt idx="45">
                  <c:v>44166</c:v>
                </c:pt>
                <c:pt idx="46">
                  <c:v>44197</c:v>
                </c:pt>
                <c:pt idx="47">
                  <c:v>44228</c:v>
                </c:pt>
                <c:pt idx="48">
                  <c:v>44256</c:v>
                </c:pt>
                <c:pt idx="49">
                  <c:v>44287</c:v>
                </c:pt>
                <c:pt idx="50">
                  <c:v>44317</c:v>
                </c:pt>
                <c:pt idx="51">
                  <c:v>44348</c:v>
                </c:pt>
                <c:pt idx="52">
                  <c:v>44378</c:v>
                </c:pt>
                <c:pt idx="53">
                  <c:v>44409</c:v>
                </c:pt>
                <c:pt idx="54">
                  <c:v>44440</c:v>
                </c:pt>
                <c:pt idx="55">
                  <c:v>44470</c:v>
                </c:pt>
                <c:pt idx="56">
                  <c:v>44501</c:v>
                </c:pt>
                <c:pt idx="57">
                  <c:v>44531</c:v>
                </c:pt>
                <c:pt idx="58">
                  <c:v>44562</c:v>
                </c:pt>
                <c:pt idx="59">
                  <c:v>44593</c:v>
                </c:pt>
                <c:pt idx="60">
                  <c:v>44621</c:v>
                </c:pt>
                <c:pt idx="61">
                  <c:v>44652</c:v>
                </c:pt>
                <c:pt idx="62">
                  <c:v>44682</c:v>
                </c:pt>
                <c:pt idx="63">
                  <c:v>44713</c:v>
                </c:pt>
                <c:pt idx="64">
                  <c:v>44743</c:v>
                </c:pt>
                <c:pt idx="65">
                  <c:v>44774</c:v>
                </c:pt>
                <c:pt idx="66">
                  <c:v>44805</c:v>
                </c:pt>
                <c:pt idx="67">
                  <c:v>44835</c:v>
                </c:pt>
                <c:pt idx="68">
                  <c:v>44866</c:v>
                </c:pt>
                <c:pt idx="69">
                  <c:v>44896</c:v>
                </c:pt>
                <c:pt idx="70">
                  <c:v>44927</c:v>
                </c:pt>
                <c:pt idx="71">
                  <c:v>44958</c:v>
                </c:pt>
                <c:pt idx="72">
                  <c:v>44986</c:v>
                </c:pt>
                <c:pt idx="73">
                  <c:v>45017</c:v>
                </c:pt>
                <c:pt idx="74">
                  <c:v>45047</c:v>
                </c:pt>
                <c:pt idx="75">
                  <c:v>45078</c:v>
                </c:pt>
                <c:pt idx="76">
                  <c:v>45108</c:v>
                </c:pt>
                <c:pt idx="77">
                  <c:v>45139</c:v>
                </c:pt>
                <c:pt idx="78">
                  <c:v>45170</c:v>
                </c:pt>
                <c:pt idx="79">
                  <c:v>45200</c:v>
                </c:pt>
                <c:pt idx="80">
                  <c:v>45231</c:v>
                </c:pt>
                <c:pt idx="81">
                  <c:v>45261</c:v>
                </c:pt>
                <c:pt idx="82">
                  <c:v>45292</c:v>
                </c:pt>
                <c:pt idx="83">
                  <c:v>45323</c:v>
                </c:pt>
                <c:pt idx="84">
                  <c:v>45352</c:v>
                </c:pt>
                <c:pt idx="85">
                  <c:v>45383</c:v>
                </c:pt>
              </c:numCache>
            </c:numRef>
          </c:cat>
          <c:val>
            <c:numRef>
              <c:f>pregnancy_tested_month!$B$3:$B$88</c:f>
              <c:numCache>
                <c:formatCode>#,##0</c:formatCode>
                <c:ptCount val="86"/>
                <c:pt idx="0" formatCode="General">
                  <c:v>2</c:v>
                </c:pt>
                <c:pt idx="1">
                  <c:v>13</c:v>
                </c:pt>
                <c:pt idx="2" formatCode="General">
                  <c:v>67</c:v>
                </c:pt>
                <c:pt idx="3" formatCode="General">
                  <c:v>157</c:v>
                </c:pt>
                <c:pt idx="4" formatCode="General">
                  <c:v>221</c:v>
                </c:pt>
                <c:pt idx="5" formatCode="General">
                  <c:v>309</c:v>
                </c:pt>
                <c:pt idx="6" formatCode="General">
                  <c:v>236</c:v>
                </c:pt>
                <c:pt idx="7" formatCode="General">
                  <c:v>337</c:v>
                </c:pt>
                <c:pt idx="8" formatCode="General">
                  <c:v>330</c:v>
                </c:pt>
                <c:pt idx="9" formatCode="General">
                  <c:v>298</c:v>
                </c:pt>
                <c:pt idx="10" formatCode="General">
                  <c:v>490</c:v>
                </c:pt>
                <c:pt idx="11" formatCode="General">
                  <c:v>411</c:v>
                </c:pt>
                <c:pt idx="12" formatCode="General">
                  <c:v>436</c:v>
                </c:pt>
                <c:pt idx="13" formatCode="General">
                  <c:v>430</c:v>
                </c:pt>
                <c:pt idx="14" formatCode="General">
                  <c:v>454</c:v>
                </c:pt>
                <c:pt idx="15" formatCode="General">
                  <c:v>420</c:v>
                </c:pt>
                <c:pt idx="16" formatCode="General">
                  <c:v>423</c:v>
                </c:pt>
                <c:pt idx="17" formatCode="General">
                  <c:v>452</c:v>
                </c:pt>
                <c:pt idx="18" formatCode="General">
                  <c:v>324</c:v>
                </c:pt>
                <c:pt idx="19" formatCode="General">
                  <c:v>402</c:v>
                </c:pt>
                <c:pt idx="20" formatCode="General">
                  <c:v>406</c:v>
                </c:pt>
                <c:pt idx="21" formatCode="General">
                  <c:v>394</c:v>
                </c:pt>
                <c:pt idx="22" formatCode="General">
                  <c:v>537</c:v>
                </c:pt>
                <c:pt idx="23" formatCode="General">
                  <c:v>449</c:v>
                </c:pt>
                <c:pt idx="24" formatCode="General">
                  <c:v>487</c:v>
                </c:pt>
                <c:pt idx="25" formatCode="General">
                  <c:v>452</c:v>
                </c:pt>
                <c:pt idx="26" formatCode="General">
                  <c:v>499</c:v>
                </c:pt>
                <c:pt idx="27" formatCode="General">
                  <c:v>422</c:v>
                </c:pt>
                <c:pt idx="28" formatCode="General">
                  <c:v>473</c:v>
                </c:pt>
                <c:pt idx="29" formatCode="General">
                  <c:v>496</c:v>
                </c:pt>
                <c:pt idx="30" formatCode="General">
                  <c:v>476</c:v>
                </c:pt>
                <c:pt idx="31" formatCode="General">
                  <c:v>476</c:v>
                </c:pt>
                <c:pt idx="32" formatCode="General">
                  <c:v>406</c:v>
                </c:pt>
                <c:pt idx="33" formatCode="General">
                  <c:v>412</c:v>
                </c:pt>
                <c:pt idx="34" formatCode="General">
                  <c:v>526</c:v>
                </c:pt>
                <c:pt idx="35" formatCode="General">
                  <c:v>459</c:v>
                </c:pt>
                <c:pt idx="36" formatCode="General">
                  <c:v>438</c:v>
                </c:pt>
                <c:pt idx="37" formatCode="General">
                  <c:v>417</c:v>
                </c:pt>
                <c:pt idx="38" formatCode="General">
                  <c:v>522</c:v>
                </c:pt>
                <c:pt idx="39" formatCode="General">
                  <c:v>689</c:v>
                </c:pt>
                <c:pt idx="40" formatCode="General">
                  <c:v>749</c:v>
                </c:pt>
                <c:pt idx="41" formatCode="General">
                  <c:v>789</c:v>
                </c:pt>
                <c:pt idx="42" formatCode="General">
                  <c:v>899</c:v>
                </c:pt>
                <c:pt idx="43" formatCode="General">
                  <c:v>994</c:v>
                </c:pt>
                <c:pt idx="44" formatCode="General">
                  <c:v>971</c:v>
                </c:pt>
                <c:pt idx="45" formatCode="General">
                  <c:v>1113</c:v>
                </c:pt>
                <c:pt idx="46" formatCode="General">
                  <c:v>1151</c:v>
                </c:pt>
                <c:pt idx="47" formatCode="General">
                  <c:v>1084</c:v>
                </c:pt>
                <c:pt idx="48" formatCode="General">
                  <c:v>1238</c:v>
                </c:pt>
                <c:pt idx="49" formatCode="General">
                  <c:v>1081</c:v>
                </c:pt>
                <c:pt idx="50" formatCode="General">
                  <c:v>934</c:v>
                </c:pt>
                <c:pt idx="51" formatCode="General">
                  <c:v>1089</c:v>
                </c:pt>
                <c:pt idx="52" formatCode="General">
                  <c:v>1019</c:v>
                </c:pt>
                <c:pt idx="53" formatCode="General">
                  <c:v>1168</c:v>
                </c:pt>
                <c:pt idx="54" formatCode="General">
                  <c:v>1258</c:v>
                </c:pt>
                <c:pt idx="55" formatCode="General">
                  <c:v>1213</c:v>
                </c:pt>
                <c:pt idx="56" formatCode="General">
                  <c:v>1222</c:v>
                </c:pt>
                <c:pt idx="57" formatCode="General">
                  <c:v>1287</c:v>
                </c:pt>
                <c:pt idx="58" formatCode="General">
                  <c:v>1374</c:v>
                </c:pt>
                <c:pt idx="59" formatCode="General">
                  <c:v>1298</c:v>
                </c:pt>
                <c:pt idx="60" formatCode="General">
                  <c:v>1563</c:v>
                </c:pt>
                <c:pt idx="61" formatCode="General">
                  <c:v>1480</c:v>
                </c:pt>
                <c:pt idx="62" formatCode="General">
                  <c:v>1555</c:v>
                </c:pt>
                <c:pt idx="63" formatCode="General">
                  <c:v>1535</c:v>
                </c:pt>
                <c:pt idx="64" formatCode="General">
                  <c:v>1434</c:v>
                </c:pt>
                <c:pt idx="65" formatCode="General">
                  <c:v>1600</c:v>
                </c:pt>
                <c:pt idx="66" formatCode="General">
                  <c:v>1452</c:v>
                </c:pt>
                <c:pt idx="67" formatCode="General">
                  <c:v>1336</c:v>
                </c:pt>
                <c:pt idx="68" formatCode="General">
                  <c:v>1418</c:v>
                </c:pt>
                <c:pt idx="69" formatCode="General">
                  <c:v>1382</c:v>
                </c:pt>
                <c:pt idx="70" formatCode="General">
                  <c:v>1611</c:v>
                </c:pt>
                <c:pt idx="71" formatCode="General">
                  <c:v>1461</c:v>
                </c:pt>
                <c:pt idx="72" formatCode="General">
                  <c:v>1560</c:v>
                </c:pt>
                <c:pt idx="73" formatCode="General">
                  <c:v>1320</c:v>
                </c:pt>
                <c:pt idx="74" formatCode="General">
                  <c:v>1424</c:v>
                </c:pt>
                <c:pt idx="75" formatCode="General">
                  <c:v>1406</c:v>
                </c:pt>
                <c:pt idx="76" formatCode="General">
                  <c:v>1260</c:v>
                </c:pt>
                <c:pt idx="77" formatCode="General">
                  <c:v>1390</c:v>
                </c:pt>
                <c:pt idx="78" formatCode="General">
                  <c:v>1119</c:v>
                </c:pt>
                <c:pt idx="79" formatCode="General">
                  <c:v>772</c:v>
                </c:pt>
                <c:pt idx="80" formatCode="General">
                  <c:v>420</c:v>
                </c:pt>
                <c:pt idx="81" formatCode="General">
                  <c:v>255</c:v>
                </c:pt>
                <c:pt idx="82" formatCode="General">
                  <c:v>214</c:v>
                </c:pt>
                <c:pt idx="83" formatCode="General">
                  <c:v>102</c:v>
                </c:pt>
                <c:pt idx="84" formatCode="General">
                  <c:v>50</c:v>
                </c:pt>
                <c:pt idx="85" formatCode="General">
                  <c:v>12</c:v>
                </c:pt>
              </c:numCache>
            </c:numRef>
          </c:val>
          <c:extLst>
            <c:ext xmlns:c16="http://schemas.microsoft.com/office/drawing/2014/chart" uri="{C3380CC4-5D6E-409C-BE32-E72D297353CC}">
              <c16:uniqueId val="{00000000-20BA-41A5-8095-AF8429A72D6B}"/>
            </c:ext>
          </c:extLst>
        </c:ser>
        <c:dLbls>
          <c:showLegendKey val="0"/>
          <c:showVal val="0"/>
          <c:showCatName val="0"/>
          <c:showSerName val="0"/>
          <c:showPercent val="0"/>
          <c:showBubbleSize val="0"/>
        </c:dLbls>
        <c:gapWidth val="219"/>
        <c:overlap val="-27"/>
        <c:axId val="1530277648"/>
        <c:axId val="1530279728"/>
      </c:barChart>
      <c:dateAx>
        <c:axId val="1530277648"/>
        <c:scaling>
          <c:orientation val="minMax"/>
        </c:scaling>
        <c:delete val="0"/>
        <c:axPos val="b"/>
        <c:numFmt formatCode="[$-409]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30279728"/>
        <c:crosses val="autoZero"/>
        <c:auto val="1"/>
        <c:lblOffset val="100"/>
        <c:baseTimeUnit val="months"/>
      </c:dateAx>
      <c:valAx>
        <c:axId val="15302797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302776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1" Type="http://schemas.openxmlformats.org/officeDocument/2006/relationships/hyperlink" Target="mailto:MDHHS-DIS@Michigan.gov"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mailto:MDHHS-DIS@Michigan.gov" TargetMode="Externa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F1F91F-26CA-4899-ACEE-6DFCDCF2BC18}" type="doc">
      <dgm:prSet loTypeId="urn:microsoft.com/office/officeart/2005/8/layout/vList2" loCatId="list" qsTypeId="urn:microsoft.com/office/officeart/2005/8/quickstyle/simple5" qsCatId="simple" csTypeId="urn:microsoft.com/office/officeart/2005/8/colors/accent2_2" csCatId="accent2" phldr="1"/>
      <dgm:spPr/>
      <dgm:t>
        <a:bodyPr/>
        <a:lstStyle/>
        <a:p>
          <a:endParaRPr lang="en-US"/>
        </a:p>
      </dgm:t>
    </dgm:pt>
    <dgm:pt modelId="{774FE886-DA2E-441B-8445-D816AC58A068}">
      <dgm:prSet custT="1"/>
      <dgm:spPr/>
      <dgm:t>
        <a:bodyPr/>
        <a:lstStyle/>
        <a:p>
          <a:r>
            <a:rPr lang="en-US" sz="3600" b="1" i="0">
              <a:solidFill>
                <a:schemeClr val="accent5">
                  <a:lumMod val="75000"/>
                </a:schemeClr>
              </a:solidFill>
            </a:rPr>
            <a:t>YES!</a:t>
          </a:r>
          <a:endParaRPr lang="en-US" sz="3600">
            <a:solidFill>
              <a:schemeClr val="accent5">
                <a:lumMod val="75000"/>
              </a:schemeClr>
            </a:solidFill>
          </a:endParaRPr>
        </a:p>
      </dgm:t>
    </dgm:pt>
    <dgm:pt modelId="{6FB05368-75AE-452C-8D08-59F432837766}" type="parTrans" cxnId="{94E0FB18-CB52-42D9-B8C4-DD126353754B}">
      <dgm:prSet/>
      <dgm:spPr/>
      <dgm:t>
        <a:bodyPr/>
        <a:lstStyle/>
        <a:p>
          <a:endParaRPr lang="en-US"/>
        </a:p>
      </dgm:t>
    </dgm:pt>
    <dgm:pt modelId="{09377AA9-DDCD-484B-B898-631EFEE2F0BA}" type="sibTrans" cxnId="{94E0FB18-CB52-42D9-B8C4-DD126353754B}">
      <dgm:prSet/>
      <dgm:spPr/>
      <dgm:t>
        <a:bodyPr/>
        <a:lstStyle/>
        <a:p>
          <a:endParaRPr lang="en-US"/>
        </a:p>
      </dgm:t>
    </dgm:pt>
    <dgm:pt modelId="{CAF451CC-64A1-4796-A100-4AD36A2417FB}">
      <dgm:prSet/>
      <dgm:spPr/>
      <dgm:t>
        <a:bodyPr/>
        <a:lstStyle/>
        <a:p>
          <a:r>
            <a:rPr lang="en-US" b="0" i="0"/>
            <a:t>If your client wants extra support to obtain HCV testing, linkage to care, and treatment please reach out to us</a:t>
          </a:r>
          <a:endParaRPr lang="en-US"/>
        </a:p>
      </dgm:t>
    </dgm:pt>
    <dgm:pt modelId="{0FB39330-961B-4744-AFBB-38BEA58799E8}" type="parTrans" cxnId="{EBFFB036-DDFC-414F-B4A8-557C85B7221D}">
      <dgm:prSet/>
      <dgm:spPr/>
      <dgm:t>
        <a:bodyPr/>
        <a:lstStyle/>
        <a:p>
          <a:endParaRPr lang="en-US"/>
        </a:p>
      </dgm:t>
    </dgm:pt>
    <dgm:pt modelId="{BB4EF80D-DFEA-4D3D-A536-EDF467BBC322}" type="sibTrans" cxnId="{EBFFB036-DDFC-414F-B4A8-557C85B7221D}">
      <dgm:prSet/>
      <dgm:spPr/>
      <dgm:t>
        <a:bodyPr/>
        <a:lstStyle/>
        <a:p>
          <a:endParaRPr lang="en-US"/>
        </a:p>
      </dgm:t>
    </dgm:pt>
    <dgm:pt modelId="{40648E16-2479-459F-A3F5-36688EBB3305}">
      <dgm:prSet/>
      <dgm:spPr/>
      <dgm:t>
        <a:bodyPr/>
        <a:lstStyle/>
        <a:p>
          <a:r>
            <a:rPr lang="en-US" b="0" i="0"/>
            <a:t>Client can self refer</a:t>
          </a:r>
          <a:endParaRPr lang="en-US"/>
        </a:p>
      </dgm:t>
    </dgm:pt>
    <dgm:pt modelId="{6F06F5B3-4BF3-4495-8E0E-03C2DEDFACCB}" type="parTrans" cxnId="{3E3B49A4-D9B3-4408-B8E9-0568D54FED7C}">
      <dgm:prSet/>
      <dgm:spPr/>
      <dgm:t>
        <a:bodyPr/>
        <a:lstStyle/>
        <a:p>
          <a:endParaRPr lang="en-US"/>
        </a:p>
      </dgm:t>
    </dgm:pt>
    <dgm:pt modelId="{85D9DFA3-7ABA-49B8-A14C-5269E082DDD5}" type="sibTrans" cxnId="{3E3B49A4-D9B3-4408-B8E9-0568D54FED7C}">
      <dgm:prSet/>
      <dgm:spPr/>
      <dgm:t>
        <a:bodyPr/>
        <a:lstStyle/>
        <a:p>
          <a:endParaRPr lang="en-US"/>
        </a:p>
      </dgm:t>
    </dgm:pt>
    <dgm:pt modelId="{26D096C2-DD58-4714-BF28-92DAB1DF2A4A}">
      <dgm:prSet/>
      <dgm:spPr/>
      <dgm:t>
        <a:bodyPr/>
        <a:lstStyle/>
        <a:p>
          <a:r>
            <a:rPr lang="en-US" b="0" i="0"/>
            <a:t>Email or call us at </a:t>
          </a:r>
          <a:r>
            <a:rPr lang="en-US" b="0" i="0">
              <a:hlinkClick xmlns:r="http://schemas.openxmlformats.org/officeDocument/2006/relationships" r:id="rId1"/>
            </a:rPr>
            <a:t>MDHHS-DIS@Michigan.gov</a:t>
          </a:r>
          <a:r>
            <a:rPr lang="en-US" b="0" i="0"/>
            <a:t>, 517-582-2224</a:t>
          </a:r>
          <a:endParaRPr lang="en-US"/>
        </a:p>
      </dgm:t>
    </dgm:pt>
    <dgm:pt modelId="{A6363D69-D0AC-4034-8B14-A77891ED4BFA}" type="parTrans" cxnId="{DF351C3C-7B4F-4E27-B044-3C73117CC937}">
      <dgm:prSet/>
      <dgm:spPr/>
      <dgm:t>
        <a:bodyPr/>
        <a:lstStyle/>
        <a:p>
          <a:endParaRPr lang="en-US"/>
        </a:p>
      </dgm:t>
    </dgm:pt>
    <dgm:pt modelId="{BFEDE07A-8CC5-4939-921C-DD65DC944FA3}" type="sibTrans" cxnId="{DF351C3C-7B4F-4E27-B044-3C73117CC937}">
      <dgm:prSet/>
      <dgm:spPr/>
      <dgm:t>
        <a:bodyPr/>
        <a:lstStyle/>
        <a:p>
          <a:endParaRPr lang="en-US"/>
        </a:p>
      </dgm:t>
    </dgm:pt>
    <dgm:pt modelId="{E33F3B3F-04A6-4AC5-A10B-58BB5F93BC9E}">
      <dgm:prSet/>
      <dgm:spPr/>
      <dgm:t>
        <a:bodyPr/>
        <a:lstStyle/>
        <a:p>
          <a:r>
            <a:rPr lang="en-US" b="0" i="0"/>
            <a:t>Provide MDSS ID if applicable, along with your contact information and a brief description of client needs/barriers, and we will reach out to them. Please send email encrypted if contains personal identifiable/health information (PII/PHI) due to no MDSS ID</a:t>
          </a:r>
          <a:endParaRPr lang="en-US"/>
        </a:p>
      </dgm:t>
    </dgm:pt>
    <dgm:pt modelId="{E8B5530D-1775-4C89-944F-90DA5E3E0CC5}" type="parTrans" cxnId="{8292DAD8-B218-49E0-AFEC-207542C6CE30}">
      <dgm:prSet/>
      <dgm:spPr/>
      <dgm:t>
        <a:bodyPr/>
        <a:lstStyle/>
        <a:p>
          <a:endParaRPr lang="en-US"/>
        </a:p>
      </dgm:t>
    </dgm:pt>
    <dgm:pt modelId="{28B20CAD-AE3F-4933-8B7F-8FE5286AFB16}" type="sibTrans" cxnId="{8292DAD8-B218-49E0-AFEC-207542C6CE30}">
      <dgm:prSet/>
      <dgm:spPr/>
      <dgm:t>
        <a:bodyPr/>
        <a:lstStyle/>
        <a:p>
          <a:endParaRPr lang="en-US"/>
        </a:p>
      </dgm:t>
    </dgm:pt>
    <dgm:pt modelId="{520BE0C2-F74A-4B7B-B68A-86EED0482CB4}" type="pres">
      <dgm:prSet presAssocID="{F4F1F91F-26CA-4899-ACEE-6DFCDCF2BC18}" presName="linear" presStyleCnt="0">
        <dgm:presLayoutVars>
          <dgm:animLvl val="lvl"/>
          <dgm:resizeHandles val="exact"/>
        </dgm:presLayoutVars>
      </dgm:prSet>
      <dgm:spPr/>
    </dgm:pt>
    <dgm:pt modelId="{8D436274-FB2D-4BE6-BDFE-E0202D335BEF}" type="pres">
      <dgm:prSet presAssocID="{774FE886-DA2E-441B-8445-D816AC58A068}" presName="parentText" presStyleLbl="node1" presStyleIdx="0" presStyleCnt="1">
        <dgm:presLayoutVars>
          <dgm:chMax val="0"/>
          <dgm:bulletEnabled val="1"/>
        </dgm:presLayoutVars>
      </dgm:prSet>
      <dgm:spPr/>
    </dgm:pt>
    <dgm:pt modelId="{A9219FD4-255E-4A8F-826C-DF8AC72A5677}" type="pres">
      <dgm:prSet presAssocID="{774FE886-DA2E-441B-8445-D816AC58A068}" presName="childText" presStyleLbl="revTx" presStyleIdx="0" presStyleCnt="1">
        <dgm:presLayoutVars>
          <dgm:bulletEnabled val="1"/>
        </dgm:presLayoutVars>
      </dgm:prSet>
      <dgm:spPr/>
    </dgm:pt>
  </dgm:ptLst>
  <dgm:cxnLst>
    <dgm:cxn modelId="{94E0FB18-CB52-42D9-B8C4-DD126353754B}" srcId="{F4F1F91F-26CA-4899-ACEE-6DFCDCF2BC18}" destId="{774FE886-DA2E-441B-8445-D816AC58A068}" srcOrd="0" destOrd="0" parTransId="{6FB05368-75AE-452C-8D08-59F432837766}" sibTransId="{09377AA9-DDCD-484B-B898-631EFEE2F0BA}"/>
    <dgm:cxn modelId="{DD69EC31-0A67-49CE-91A3-84C0A7A5161A}" type="presOf" srcId="{E33F3B3F-04A6-4AC5-A10B-58BB5F93BC9E}" destId="{A9219FD4-255E-4A8F-826C-DF8AC72A5677}" srcOrd="0" destOrd="3" presId="urn:microsoft.com/office/officeart/2005/8/layout/vList2"/>
    <dgm:cxn modelId="{6C669D36-4F65-40A2-883C-0D5220169249}" type="presOf" srcId="{26D096C2-DD58-4714-BF28-92DAB1DF2A4A}" destId="{A9219FD4-255E-4A8F-826C-DF8AC72A5677}" srcOrd="0" destOrd="2" presId="urn:microsoft.com/office/officeart/2005/8/layout/vList2"/>
    <dgm:cxn modelId="{EBFFB036-DDFC-414F-B4A8-557C85B7221D}" srcId="{774FE886-DA2E-441B-8445-D816AC58A068}" destId="{CAF451CC-64A1-4796-A100-4AD36A2417FB}" srcOrd="0" destOrd="0" parTransId="{0FB39330-961B-4744-AFBB-38BEA58799E8}" sibTransId="{BB4EF80D-DFEA-4D3D-A536-EDF467BBC322}"/>
    <dgm:cxn modelId="{F41DC039-6338-4625-8547-1452178E4E04}" type="presOf" srcId="{40648E16-2479-459F-A3F5-36688EBB3305}" destId="{A9219FD4-255E-4A8F-826C-DF8AC72A5677}" srcOrd="0" destOrd="1" presId="urn:microsoft.com/office/officeart/2005/8/layout/vList2"/>
    <dgm:cxn modelId="{DF351C3C-7B4F-4E27-B044-3C73117CC937}" srcId="{774FE886-DA2E-441B-8445-D816AC58A068}" destId="{26D096C2-DD58-4714-BF28-92DAB1DF2A4A}" srcOrd="2" destOrd="0" parTransId="{A6363D69-D0AC-4034-8B14-A77891ED4BFA}" sibTransId="{BFEDE07A-8CC5-4939-921C-DD65DC944FA3}"/>
    <dgm:cxn modelId="{DD6B539D-1D1C-491F-9F26-73EF684A04C9}" type="presOf" srcId="{CAF451CC-64A1-4796-A100-4AD36A2417FB}" destId="{A9219FD4-255E-4A8F-826C-DF8AC72A5677}" srcOrd="0" destOrd="0" presId="urn:microsoft.com/office/officeart/2005/8/layout/vList2"/>
    <dgm:cxn modelId="{3E3B49A4-D9B3-4408-B8E9-0568D54FED7C}" srcId="{774FE886-DA2E-441B-8445-D816AC58A068}" destId="{40648E16-2479-459F-A3F5-36688EBB3305}" srcOrd="1" destOrd="0" parTransId="{6F06F5B3-4BF3-4495-8E0E-03C2DEDFACCB}" sibTransId="{85D9DFA3-7ABA-49B8-A14C-5269E082DDD5}"/>
    <dgm:cxn modelId="{6C2F29B3-A5A8-44A8-8DCC-26E124360750}" type="presOf" srcId="{774FE886-DA2E-441B-8445-D816AC58A068}" destId="{8D436274-FB2D-4BE6-BDFE-E0202D335BEF}" srcOrd="0" destOrd="0" presId="urn:microsoft.com/office/officeart/2005/8/layout/vList2"/>
    <dgm:cxn modelId="{F9285BC4-57FA-4B09-9BAE-81A87AADBF80}" type="presOf" srcId="{F4F1F91F-26CA-4899-ACEE-6DFCDCF2BC18}" destId="{520BE0C2-F74A-4B7B-B68A-86EED0482CB4}" srcOrd="0" destOrd="0" presId="urn:microsoft.com/office/officeart/2005/8/layout/vList2"/>
    <dgm:cxn modelId="{8292DAD8-B218-49E0-AFEC-207542C6CE30}" srcId="{26D096C2-DD58-4714-BF28-92DAB1DF2A4A}" destId="{E33F3B3F-04A6-4AC5-A10B-58BB5F93BC9E}" srcOrd="0" destOrd="0" parTransId="{E8B5530D-1775-4C89-944F-90DA5E3E0CC5}" sibTransId="{28B20CAD-AE3F-4933-8B7F-8FE5286AFB16}"/>
    <dgm:cxn modelId="{0578CD86-4F6C-4AC0-A271-CFE5B5BCA866}" type="presParOf" srcId="{520BE0C2-F74A-4B7B-B68A-86EED0482CB4}" destId="{8D436274-FB2D-4BE6-BDFE-E0202D335BEF}" srcOrd="0" destOrd="0" presId="urn:microsoft.com/office/officeart/2005/8/layout/vList2"/>
    <dgm:cxn modelId="{EF62AC98-455B-4A92-AAC2-DDA5C4A6B8BF}" type="presParOf" srcId="{520BE0C2-F74A-4B7B-B68A-86EED0482CB4}" destId="{A9219FD4-255E-4A8F-826C-DF8AC72A5677}"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436274-FB2D-4BE6-BDFE-E0202D335BEF}">
      <dsp:nvSpPr>
        <dsp:cNvPr id="0" name=""/>
        <dsp:cNvSpPr/>
      </dsp:nvSpPr>
      <dsp:spPr>
        <a:xfrm>
          <a:off x="0" y="193638"/>
          <a:ext cx="10359483" cy="842400"/>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1" i="0" kern="1200">
              <a:solidFill>
                <a:schemeClr val="accent5">
                  <a:lumMod val="75000"/>
                </a:schemeClr>
              </a:solidFill>
            </a:rPr>
            <a:t>YES!</a:t>
          </a:r>
          <a:endParaRPr lang="en-US" sz="3600" kern="1200">
            <a:solidFill>
              <a:schemeClr val="accent5">
                <a:lumMod val="75000"/>
              </a:schemeClr>
            </a:solidFill>
          </a:endParaRPr>
        </a:p>
      </dsp:txBody>
      <dsp:txXfrm>
        <a:off x="41123" y="234761"/>
        <a:ext cx="10277237" cy="760154"/>
      </dsp:txXfrm>
    </dsp:sp>
    <dsp:sp modelId="{A9219FD4-255E-4A8F-826C-DF8AC72A5677}">
      <dsp:nvSpPr>
        <dsp:cNvPr id="0" name=""/>
        <dsp:cNvSpPr/>
      </dsp:nvSpPr>
      <dsp:spPr>
        <a:xfrm>
          <a:off x="0" y="1036038"/>
          <a:ext cx="10359483" cy="2980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8914"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US" sz="2500" b="0" i="0" kern="1200"/>
            <a:t>If your client wants extra support to obtain HCV testing, linkage to care, and treatment please reach out to us</a:t>
          </a:r>
          <a:endParaRPr lang="en-US" sz="2500" kern="1200"/>
        </a:p>
        <a:p>
          <a:pPr marL="228600" lvl="1" indent="-228600" algn="l" defTabSz="1111250">
            <a:lnSpc>
              <a:spcPct val="90000"/>
            </a:lnSpc>
            <a:spcBef>
              <a:spcPct val="0"/>
            </a:spcBef>
            <a:spcAft>
              <a:spcPct val="20000"/>
            </a:spcAft>
            <a:buChar char="•"/>
          </a:pPr>
          <a:r>
            <a:rPr lang="en-US" sz="2500" b="0" i="0" kern="1200"/>
            <a:t>Client can self refer</a:t>
          </a:r>
          <a:endParaRPr lang="en-US" sz="2500" kern="1200"/>
        </a:p>
        <a:p>
          <a:pPr marL="228600" lvl="1" indent="-228600" algn="l" defTabSz="1111250">
            <a:lnSpc>
              <a:spcPct val="90000"/>
            </a:lnSpc>
            <a:spcBef>
              <a:spcPct val="0"/>
            </a:spcBef>
            <a:spcAft>
              <a:spcPct val="20000"/>
            </a:spcAft>
            <a:buChar char="•"/>
          </a:pPr>
          <a:r>
            <a:rPr lang="en-US" sz="2500" b="0" i="0" kern="1200"/>
            <a:t>Email or call us at </a:t>
          </a:r>
          <a:r>
            <a:rPr lang="en-US" sz="2500" b="0" i="0" kern="1200">
              <a:hlinkClick xmlns:r="http://schemas.openxmlformats.org/officeDocument/2006/relationships" r:id="rId1"/>
            </a:rPr>
            <a:t>MDHHS-DIS@Michigan.gov</a:t>
          </a:r>
          <a:r>
            <a:rPr lang="en-US" sz="2500" b="0" i="0" kern="1200"/>
            <a:t>, 517-582-2224</a:t>
          </a:r>
          <a:endParaRPr lang="en-US" sz="2500" kern="1200"/>
        </a:p>
        <a:p>
          <a:pPr marL="457200" lvl="2" indent="-228600" algn="l" defTabSz="1111250">
            <a:lnSpc>
              <a:spcPct val="90000"/>
            </a:lnSpc>
            <a:spcBef>
              <a:spcPct val="0"/>
            </a:spcBef>
            <a:spcAft>
              <a:spcPct val="20000"/>
            </a:spcAft>
            <a:buChar char="•"/>
          </a:pPr>
          <a:r>
            <a:rPr lang="en-US" sz="2500" b="0" i="0" kern="1200"/>
            <a:t>Provide MDSS ID if applicable, along with your contact information and a brief description of client needs/barriers, and we will reach out to them. Please send email encrypted if contains personal identifiable/health information (PII/PHI) due to no MDSS ID</a:t>
          </a:r>
          <a:endParaRPr lang="en-US" sz="2500" kern="1200"/>
        </a:p>
      </dsp:txBody>
      <dsp:txXfrm>
        <a:off x="0" y="1036038"/>
        <a:ext cx="10359483" cy="29808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
        <p:cNvGrpSpPr/>
        <p:nvPr/>
      </p:nvGrpSpPr>
      <p:grpSpPr>
        <a:xfrm>
          <a:off x="0" y="0"/>
          <a:ext cx="0" cy="0"/>
          <a:chOff x="0" y="0"/>
          <a:chExt cx="0" cy="0"/>
        </a:xfrm>
      </p:grpSpPr>
      <p:sp>
        <p:nvSpPr>
          <p:cNvPr id="796" name="Google Shape;79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7" name="Google Shape;79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2" name="Google Shape;84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57087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2" name="Google Shape;84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839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0"/>
        <p:cNvGrpSpPr/>
        <p:nvPr/>
      </p:nvGrpSpPr>
      <p:grpSpPr>
        <a:xfrm>
          <a:off x="0" y="0"/>
          <a:ext cx="0" cy="0"/>
          <a:chOff x="0" y="0"/>
          <a:chExt cx="0" cy="0"/>
        </a:xfrm>
      </p:grpSpPr>
      <p:sp>
        <p:nvSpPr>
          <p:cNvPr id="891" name="Google Shape;891;g2b8ca83b6d5_8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2" name="Google Shape;892;g2b8ca83b6d5_8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6"/>
        <p:cNvGrpSpPr/>
        <p:nvPr/>
      </p:nvGrpSpPr>
      <p:grpSpPr>
        <a:xfrm>
          <a:off x="0" y="0"/>
          <a:ext cx="0" cy="0"/>
          <a:chOff x="0" y="0"/>
          <a:chExt cx="0" cy="0"/>
        </a:xfrm>
      </p:grpSpPr>
      <p:sp>
        <p:nvSpPr>
          <p:cNvPr id="897" name="Google Shape;897;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8" name="Google Shape;89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2"/>
        <p:cNvGrpSpPr/>
        <p:nvPr/>
      </p:nvGrpSpPr>
      <p:grpSpPr>
        <a:xfrm>
          <a:off x="0" y="0"/>
          <a:ext cx="0" cy="0"/>
          <a:chOff x="0" y="0"/>
          <a:chExt cx="0" cy="0"/>
        </a:xfrm>
      </p:grpSpPr>
      <p:sp>
        <p:nvSpPr>
          <p:cNvPr id="903" name="Google Shape;903;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4" name="Google Shape;90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4"/>
        <p:cNvGrpSpPr/>
        <p:nvPr/>
      </p:nvGrpSpPr>
      <p:grpSpPr>
        <a:xfrm>
          <a:off x="0" y="0"/>
          <a:ext cx="0" cy="0"/>
          <a:chOff x="0" y="0"/>
          <a:chExt cx="0" cy="0"/>
        </a:xfrm>
      </p:grpSpPr>
      <p:sp>
        <p:nvSpPr>
          <p:cNvPr id="915" name="Google Shape;915;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6" name="Google Shape;91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1"/>
        <p:cNvGrpSpPr/>
        <p:nvPr/>
      </p:nvGrpSpPr>
      <p:grpSpPr>
        <a:xfrm>
          <a:off x="0" y="0"/>
          <a:ext cx="0" cy="0"/>
          <a:chOff x="0" y="0"/>
          <a:chExt cx="0" cy="0"/>
        </a:xfrm>
      </p:grpSpPr>
      <p:sp>
        <p:nvSpPr>
          <p:cNvPr id="922" name="Google Shape;922;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3" name="Google Shape;92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9"/>
        <p:cNvGrpSpPr/>
        <p:nvPr/>
      </p:nvGrpSpPr>
      <p:grpSpPr>
        <a:xfrm>
          <a:off x="0" y="0"/>
          <a:ext cx="0" cy="0"/>
          <a:chOff x="0" y="0"/>
          <a:chExt cx="0" cy="0"/>
        </a:xfrm>
      </p:grpSpPr>
      <p:sp>
        <p:nvSpPr>
          <p:cNvPr id="930" name="Google Shape;930;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1" name="Google Shape;93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Google Shape;93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8" name="Google Shape;938;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9" name="Google Shape;939;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5"/>
        <p:cNvGrpSpPr/>
        <p:nvPr/>
      </p:nvGrpSpPr>
      <p:grpSpPr>
        <a:xfrm>
          <a:off x="0" y="0"/>
          <a:ext cx="0" cy="0"/>
          <a:chOff x="0" y="0"/>
          <a:chExt cx="0" cy="0"/>
        </a:xfrm>
      </p:grpSpPr>
      <p:sp>
        <p:nvSpPr>
          <p:cNvPr id="946" name="Google Shape;94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7" name="Google Shape;94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endParaRPr lang="en-US" dirty="0"/>
          </a:p>
        </p:txBody>
      </p:sp>
      <p:sp>
        <p:nvSpPr>
          <p:cNvPr id="948" name="Google Shape;948;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5" name="Google Shape;80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5"/>
        <p:cNvGrpSpPr/>
        <p:nvPr/>
      </p:nvGrpSpPr>
      <p:grpSpPr>
        <a:xfrm>
          <a:off x="0" y="0"/>
          <a:ext cx="0" cy="0"/>
          <a:chOff x="0" y="0"/>
          <a:chExt cx="0" cy="0"/>
        </a:xfrm>
      </p:grpSpPr>
      <p:sp>
        <p:nvSpPr>
          <p:cNvPr id="946" name="Google Shape;94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7" name="Google Shape;94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r>
              <a:rPr lang="en-US" dirty="0"/>
              <a:t>We recently started looking into Michigan hepatitis C mortality rates by matching EDRS to our confirmed hepatitis C cases in MDSS (hep C had to be a cause of death on the death cert) and the rate of deaths attributable to chronic hep C has increased by 35% from 2016-2022</a:t>
            </a:r>
          </a:p>
        </p:txBody>
      </p:sp>
      <p:sp>
        <p:nvSpPr>
          <p:cNvPr id="948" name="Google Shape;948;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extLst>
      <p:ext uri="{BB962C8B-B14F-4D97-AF65-F5344CB8AC3E}">
        <p14:creationId xmlns:p14="http://schemas.microsoft.com/office/powerpoint/2010/main" val="23030112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8" name="Google Shape;101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4"/>
        <p:cNvGrpSpPr/>
        <p:nvPr/>
      </p:nvGrpSpPr>
      <p:grpSpPr>
        <a:xfrm>
          <a:off x="0" y="0"/>
          <a:ext cx="0" cy="0"/>
          <a:chOff x="0" y="0"/>
          <a:chExt cx="0" cy="0"/>
        </a:xfrm>
      </p:grpSpPr>
      <p:sp>
        <p:nvSpPr>
          <p:cNvPr id="1025" name="Google Shape;102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6" name="Google Shape;1026;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7" name="Google Shape;1027;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972185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2"/>
        <p:cNvGrpSpPr/>
        <p:nvPr/>
      </p:nvGrpSpPr>
      <p:grpSpPr>
        <a:xfrm>
          <a:off x="0" y="0"/>
          <a:ext cx="0" cy="0"/>
          <a:chOff x="0" y="0"/>
          <a:chExt cx="0" cy="0"/>
        </a:xfrm>
      </p:grpSpPr>
      <p:sp>
        <p:nvSpPr>
          <p:cNvPr id="1073" name="Google Shape;1073;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4" name="Google Shape;1074;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78641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2"/>
        <p:cNvGrpSpPr/>
        <p:nvPr/>
      </p:nvGrpSpPr>
      <p:grpSpPr>
        <a:xfrm>
          <a:off x="0" y="0"/>
          <a:ext cx="0" cy="0"/>
          <a:chOff x="0" y="0"/>
          <a:chExt cx="0" cy="0"/>
        </a:xfrm>
      </p:grpSpPr>
      <p:sp>
        <p:nvSpPr>
          <p:cNvPr id="1073" name="Google Shape;1073;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4" name="Google Shape;1074;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68806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4"/>
        <p:cNvGrpSpPr/>
        <p:nvPr/>
      </p:nvGrpSpPr>
      <p:grpSpPr>
        <a:xfrm>
          <a:off x="0" y="0"/>
          <a:ext cx="0" cy="0"/>
          <a:chOff x="0" y="0"/>
          <a:chExt cx="0" cy="0"/>
        </a:xfrm>
      </p:grpSpPr>
      <p:sp>
        <p:nvSpPr>
          <p:cNvPr id="1035" name="Google Shape;1035;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36" name="Google Shape;103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0" name="Google Shape;1050;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6"/>
        <p:cNvGrpSpPr/>
        <p:nvPr/>
      </p:nvGrpSpPr>
      <p:grpSpPr>
        <a:xfrm>
          <a:off x="0" y="0"/>
          <a:ext cx="0" cy="0"/>
          <a:chOff x="0" y="0"/>
          <a:chExt cx="0" cy="0"/>
        </a:xfrm>
      </p:grpSpPr>
      <p:sp>
        <p:nvSpPr>
          <p:cNvPr id="1067" name="Google Shape;1067;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8" name="Google Shape;106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2"/>
        <p:cNvGrpSpPr/>
        <p:nvPr/>
      </p:nvGrpSpPr>
      <p:grpSpPr>
        <a:xfrm>
          <a:off x="0" y="0"/>
          <a:ext cx="0" cy="0"/>
          <a:chOff x="0" y="0"/>
          <a:chExt cx="0" cy="0"/>
        </a:xfrm>
      </p:grpSpPr>
      <p:sp>
        <p:nvSpPr>
          <p:cNvPr id="1073" name="Google Shape;1073;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4" name="Google Shape;1074;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Google Shape;81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1" name="Google Shape;81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8"/>
        <p:cNvGrpSpPr/>
        <p:nvPr/>
      </p:nvGrpSpPr>
      <p:grpSpPr>
        <a:xfrm>
          <a:off x="0" y="0"/>
          <a:ext cx="0" cy="0"/>
          <a:chOff x="0" y="0"/>
          <a:chExt cx="0" cy="0"/>
        </a:xfrm>
      </p:grpSpPr>
      <p:sp>
        <p:nvSpPr>
          <p:cNvPr id="1079" name="Google Shape;1079;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0" name="Google Shape;1080;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1" name="Google Shape;1081;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5"/>
        <p:cNvGrpSpPr/>
        <p:nvPr/>
      </p:nvGrpSpPr>
      <p:grpSpPr>
        <a:xfrm>
          <a:off x="0" y="0"/>
          <a:ext cx="0" cy="0"/>
          <a:chOff x="0" y="0"/>
          <a:chExt cx="0" cy="0"/>
        </a:xfrm>
      </p:grpSpPr>
      <p:sp>
        <p:nvSpPr>
          <p:cNvPr id="1086" name="Google Shape;1086;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7" name="Google Shape;1087;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8" name="Google Shape;1088;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4"/>
        <p:cNvGrpSpPr/>
        <p:nvPr/>
      </p:nvGrpSpPr>
      <p:grpSpPr>
        <a:xfrm>
          <a:off x="0" y="0"/>
          <a:ext cx="0" cy="0"/>
          <a:chOff x="0" y="0"/>
          <a:chExt cx="0" cy="0"/>
        </a:xfrm>
      </p:grpSpPr>
      <p:sp>
        <p:nvSpPr>
          <p:cNvPr id="1095" name="Google Shape;1095;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6" name="Google Shape;1096;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8"/>
        <p:cNvGrpSpPr/>
        <p:nvPr/>
      </p:nvGrpSpPr>
      <p:grpSpPr>
        <a:xfrm>
          <a:off x="0" y="0"/>
          <a:ext cx="0" cy="0"/>
          <a:chOff x="0" y="0"/>
          <a:chExt cx="0" cy="0"/>
        </a:xfrm>
      </p:grpSpPr>
      <p:sp>
        <p:nvSpPr>
          <p:cNvPr id="1109" name="Google Shape;1109;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0" name="Google Shape;1110;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4"/>
        <p:cNvGrpSpPr/>
        <p:nvPr/>
      </p:nvGrpSpPr>
      <p:grpSpPr>
        <a:xfrm>
          <a:off x="0" y="0"/>
          <a:ext cx="0" cy="0"/>
          <a:chOff x="0" y="0"/>
          <a:chExt cx="0" cy="0"/>
        </a:xfrm>
      </p:grpSpPr>
      <p:sp>
        <p:nvSpPr>
          <p:cNvPr id="1115" name="Google Shape;1115;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6" name="Google Shape;1116;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0"/>
        <p:cNvGrpSpPr/>
        <p:nvPr/>
      </p:nvGrpSpPr>
      <p:grpSpPr>
        <a:xfrm>
          <a:off x="0" y="0"/>
          <a:ext cx="0" cy="0"/>
          <a:chOff x="0" y="0"/>
          <a:chExt cx="0" cy="0"/>
        </a:xfrm>
      </p:grpSpPr>
      <p:sp>
        <p:nvSpPr>
          <p:cNvPr id="1121" name="Google Shape;1121;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2" name="Google Shape;1122;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3" name="Google Shape;1123;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7"/>
        <p:cNvGrpSpPr/>
        <p:nvPr/>
      </p:nvGrpSpPr>
      <p:grpSpPr>
        <a:xfrm>
          <a:off x="0" y="0"/>
          <a:ext cx="0" cy="0"/>
          <a:chOff x="0" y="0"/>
          <a:chExt cx="0" cy="0"/>
        </a:xfrm>
      </p:grpSpPr>
      <p:sp>
        <p:nvSpPr>
          <p:cNvPr id="1128" name="Google Shape;1128;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9" name="Google Shape;1129;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66027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4"/>
        <p:cNvGrpSpPr/>
        <p:nvPr/>
      </p:nvGrpSpPr>
      <p:grpSpPr>
        <a:xfrm>
          <a:off x="0" y="0"/>
          <a:ext cx="0" cy="0"/>
          <a:chOff x="0" y="0"/>
          <a:chExt cx="0" cy="0"/>
        </a:xfrm>
      </p:grpSpPr>
      <p:sp>
        <p:nvSpPr>
          <p:cNvPr id="1135" name="Google Shape;1135;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6" name="Google Shape;1136;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7" name="Google Shape;1137;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extLst>
      <p:ext uri="{BB962C8B-B14F-4D97-AF65-F5344CB8AC3E}">
        <p14:creationId xmlns:p14="http://schemas.microsoft.com/office/powerpoint/2010/main" val="14237919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2"/>
        <p:cNvGrpSpPr/>
        <p:nvPr/>
      </p:nvGrpSpPr>
      <p:grpSpPr>
        <a:xfrm>
          <a:off x="0" y="0"/>
          <a:ext cx="0" cy="0"/>
          <a:chOff x="0" y="0"/>
          <a:chExt cx="0" cy="0"/>
        </a:xfrm>
      </p:grpSpPr>
      <p:sp>
        <p:nvSpPr>
          <p:cNvPr id="1143" name="Google Shape;1143;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4" name="Google Shape;1144;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5" name="Google Shape;1145;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extLst>
      <p:ext uri="{BB962C8B-B14F-4D97-AF65-F5344CB8AC3E}">
        <p14:creationId xmlns:p14="http://schemas.microsoft.com/office/powerpoint/2010/main" val="15684265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0"/>
        <p:cNvGrpSpPr/>
        <p:nvPr/>
      </p:nvGrpSpPr>
      <p:grpSpPr>
        <a:xfrm>
          <a:off x="0" y="0"/>
          <a:ext cx="0" cy="0"/>
          <a:chOff x="0" y="0"/>
          <a:chExt cx="0" cy="0"/>
        </a:xfrm>
      </p:grpSpPr>
      <p:sp>
        <p:nvSpPr>
          <p:cNvPr id="1151" name="Google Shape;1151;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2" name="Google Shape;1152;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3957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0" name="Google Shape;83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7"/>
        <p:cNvGrpSpPr/>
        <p:nvPr/>
      </p:nvGrpSpPr>
      <p:grpSpPr>
        <a:xfrm>
          <a:off x="0" y="0"/>
          <a:ext cx="0" cy="0"/>
          <a:chOff x="0" y="0"/>
          <a:chExt cx="0" cy="0"/>
        </a:xfrm>
      </p:grpSpPr>
      <p:sp>
        <p:nvSpPr>
          <p:cNvPr id="1158" name="Google Shape;1158;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9" name="Google Shape;1159;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82708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009390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4"/>
        <p:cNvGrpSpPr/>
        <p:nvPr/>
      </p:nvGrpSpPr>
      <p:grpSpPr>
        <a:xfrm>
          <a:off x="0" y="0"/>
          <a:ext cx="0" cy="0"/>
          <a:chOff x="0" y="0"/>
          <a:chExt cx="0" cy="0"/>
        </a:xfrm>
      </p:grpSpPr>
      <p:sp>
        <p:nvSpPr>
          <p:cNvPr id="1165" name="Google Shape;1165;g2b99185a388_1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6" name="Google Shape;1166;g2b99185a388_1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1"/>
        <p:cNvGrpSpPr/>
        <p:nvPr/>
      </p:nvGrpSpPr>
      <p:grpSpPr>
        <a:xfrm>
          <a:off x="0" y="0"/>
          <a:ext cx="0" cy="0"/>
          <a:chOff x="0" y="0"/>
          <a:chExt cx="0" cy="0"/>
        </a:xfrm>
      </p:grpSpPr>
      <p:sp>
        <p:nvSpPr>
          <p:cNvPr id="1172" name="Google Shape;1172;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3" name="Google Shape;1173;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7"/>
        <p:cNvGrpSpPr/>
        <p:nvPr/>
      </p:nvGrpSpPr>
      <p:grpSpPr>
        <a:xfrm>
          <a:off x="0" y="0"/>
          <a:ext cx="0" cy="0"/>
          <a:chOff x="0" y="0"/>
          <a:chExt cx="0" cy="0"/>
        </a:xfrm>
      </p:grpSpPr>
      <p:sp>
        <p:nvSpPr>
          <p:cNvPr id="1178" name="Google Shape;1178;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9" name="Google Shape;1179;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2"/>
        <p:cNvGrpSpPr/>
        <p:nvPr/>
      </p:nvGrpSpPr>
      <p:grpSpPr>
        <a:xfrm>
          <a:off x="0" y="0"/>
          <a:ext cx="0" cy="0"/>
          <a:chOff x="0" y="0"/>
          <a:chExt cx="0" cy="0"/>
        </a:xfrm>
      </p:grpSpPr>
      <p:sp>
        <p:nvSpPr>
          <p:cNvPr id="1183" name="Google Shape;1183;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4" name="Google Shape;1184;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8"/>
        <p:cNvGrpSpPr/>
        <p:nvPr/>
      </p:nvGrpSpPr>
      <p:grpSpPr>
        <a:xfrm>
          <a:off x="0" y="0"/>
          <a:ext cx="0" cy="0"/>
          <a:chOff x="0" y="0"/>
          <a:chExt cx="0" cy="0"/>
        </a:xfrm>
      </p:grpSpPr>
      <p:sp>
        <p:nvSpPr>
          <p:cNvPr id="1189" name="Google Shape;1189;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0" name="Google Shape;1190;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diagnosed with chronic HCV; (c) linked to HCV care; (d) liver disease assessed; (e) started on treatment in (year); (f) achieved sustained virological response (SVR) in (year); and (g) accessed chronic post-SVR care. </a:t>
            </a:r>
          </a:p>
          <a:p>
            <a:pPr marL="0" lvl="0" indent="0" algn="l" rtl="0">
              <a:spcBef>
                <a:spcPts val="0"/>
              </a:spcBef>
              <a:spcAft>
                <a:spcPts val="0"/>
              </a:spcAft>
              <a:buNone/>
            </a:pPr>
            <a:r>
              <a:rPr lang="en-US"/>
              <a:t>SVR12 – DIS assist with requesting lab order if needed, making sure lab received order, and reminding case to complete lab.</a:t>
            </a:r>
            <a:endParaRPr/>
          </a:p>
        </p:txBody>
      </p:sp>
      <p:sp>
        <p:nvSpPr>
          <p:cNvPr id="1191" name="Google Shape;1191;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49</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5"/>
        <p:cNvGrpSpPr/>
        <p:nvPr/>
      </p:nvGrpSpPr>
      <p:grpSpPr>
        <a:xfrm>
          <a:off x="0" y="0"/>
          <a:ext cx="0" cy="0"/>
          <a:chOff x="0" y="0"/>
          <a:chExt cx="0" cy="0"/>
        </a:xfrm>
      </p:grpSpPr>
      <p:sp>
        <p:nvSpPr>
          <p:cNvPr id="1216" name="Google Shape;1216;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indent="0"/>
            <a:r>
              <a:rPr lang="en-US"/>
              <a:t>Explain how we capture Mom cases – Identify Mom cases by a vital records match and our surveillance HCV cases. </a:t>
            </a:r>
          </a:p>
          <a:p>
            <a:pPr marL="0" indent="0"/>
            <a:r>
              <a:rPr lang="en-US"/>
              <a:t>Explain justice involved – following individuals who will be released from incarceration soon and has been identified as HCV+, may have started </a:t>
            </a:r>
            <a:r>
              <a:rPr lang="en-US" err="1"/>
              <a:t>tx</a:t>
            </a:r>
            <a:r>
              <a:rPr lang="en-US"/>
              <a:t> while incarcerated, and need f/u or need to be L2C.</a:t>
            </a:r>
          </a:p>
          <a:p>
            <a:pPr marL="0" lvl="0" indent="0" algn="l" rtl="0">
              <a:spcBef>
                <a:spcPts val="0"/>
              </a:spcBef>
              <a:spcAft>
                <a:spcPts val="0"/>
              </a:spcAft>
              <a:buNone/>
            </a:pPr>
            <a:r>
              <a:rPr lang="en-US"/>
              <a:t>GHOST – specimens tested and link cases with similar genomes. Assist w finding clusters and understand transmission patterns</a:t>
            </a:r>
          </a:p>
        </p:txBody>
      </p:sp>
      <p:sp>
        <p:nvSpPr>
          <p:cNvPr id="1217" name="Google Shape;1217;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36936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0"/>
        <p:cNvGrpSpPr/>
        <p:nvPr/>
      </p:nvGrpSpPr>
      <p:grpSpPr>
        <a:xfrm>
          <a:off x="0" y="0"/>
          <a:ext cx="0" cy="0"/>
          <a:chOff x="0" y="0"/>
          <a:chExt cx="0" cy="0"/>
        </a:xfrm>
      </p:grpSpPr>
      <p:sp>
        <p:nvSpPr>
          <p:cNvPr id="1251" name="Google Shape;1251;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2" name="Google Shape;1252;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1" indent="0" algn="l" rtl="0">
              <a:spcBef>
                <a:spcPts val="0"/>
              </a:spcBef>
              <a:spcAft>
                <a:spcPts val="0"/>
              </a:spcAft>
              <a:buNone/>
            </a:pPr>
            <a:r>
              <a:rPr lang="en-US" b="1" dirty="0"/>
              <a:t>Treatment in hospital: </a:t>
            </a:r>
            <a:r>
              <a:rPr lang="en-US" dirty="0"/>
              <a:t> HCV clinic integrated into a primary care center increases linkage to care for patients with chronic HCV.</a:t>
            </a:r>
            <a:endParaRPr dirty="0"/>
          </a:p>
          <a:p>
            <a:pPr marL="0" lvl="1" indent="0" algn="l" rtl="0">
              <a:spcBef>
                <a:spcPts val="0"/>
              </a:spcBef>
              <a:spcAft>
                <a:spcPts val="0"/>
              </a:spcAft>
              <a:buNone/>
            </a:pPr>
            <a:r>
              <a:rPr lang="en-US" b="1" dirty="0"/>
              <a:t>Insurance type</a:t>
            </a:r>
            <a:r>
              <a:rPr lang="en-US" dirty="0"/>
              <a:t>: Used to be that those with Medicaid  insurance were less likely to complete an evaluation and were less likely to be approved for treatment but with the WTHC initiative we are seeing that more so with those with private insurance. </a:t>
            </a:r>
            <a:endParaRPr dirty="0"/>
          </a:p>
          <a:p>
            <a:pPr marL="0" lvl="1" indent="0" algn="l" rtl="0">
              <a:spcBef>
                <a:spcPts val="0"/>
              </a:spcBef>
              <a:spcAft>
                <a:spcPts val="0"/>
              </a:spcAft>
              <a:buNone/>
            </a:pPr>
            <a:endParaRPr dirty="0"/>
          </a:p>
          <a:p>
            <a:pPr marL="457200" lvl="1" indent="0" algn="l" rtl="0">
              <a:spcBef>
                <a:spcPts val="0"/>
              </a:spcBef>
              <a:spcAft>
                <a:spcPts val="0"/>
              </a:spcAft>
              <a:buNone/>
            </a:pPr>
            <a:endParaRPr dirty="0"/>
          </a:p>
          <a:p>
            <a:pPr marL="0" lvl="0" indent="0" algn="l" rtl="0">
              <a:spcBef>
                <a:spcPts val="0"/>
              </a:spcBef>
              <a:spcAft>
                <a:spcPts val="0"/>
              </a:spcAft>
              <a:buNone/>
            </a:pPr>
            <a:endParaRPr dirty="0"/>
          </a:p>
        </p:txBody>
      </p:sp>
      <p:sp>
        <p:nvSpPr>
          <p:cNvPr id="1253" name="Google Shape;1253;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t>51</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5"/>
        <p:cNvGrpSpPr/>
        <p:nvPr/>
      </p:nvGrpSpPr>
      <p:grpSpPr>
        <a:xfrm>
          <a:off x="0" y="0"/>
          <a:ext cx="0" cy="0"/>
          <a:chOff x="0" y="0"/>
          <a:chExt cx="0" cy="0"/>
        </a:xfrm>
      </p:grpSpPr>
      <p:sp>
        <p:nvSpPr>
          <p:cNvPr id="1276" name="Google Shape;1276;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indent="0"/>
            <a:r>
              <a:rPr lang="en-US"/>
              <a:t>Need to order from specialty pharmacy, schedule delivery and refill delivery if not dispensed all at once.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a:effectLst/>
                <a:latin typeface="Segoe UI" panose="020B0502040204020203" pitchFamily="34" charset="0"/>
              </a:rPr>
              <a:t>From GB - Be sure to cover the most common misconceptions on HCV treatment and HCV in general</a:t>
            </a:r>
            <a:endParaRPr lang="en-US" sz="1800">
              <a:effectLst/>
              <a:latin typeface="Arial" panose="020B0604020202020204" pitchFamily="34" charset="0"/>
            </a:endParaRPr>
          </a:p>
          <a:p>
            <a:pPr marL="0" indent="0"/>
            <a:endParaRPr/>
          </a:p>
        </p:txBody>
      </p:sp>
      <p:sp>
        <p:nvSpPr>
          <p:cNvPr id="1277" name="Google Shape;1277;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g2b99185a388_1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CLICK for bottom 3 points to appear.</a:t>
            </a:r>
            <a:endParaRPr/>
          </a:p>
        </p:txBody>
      </p:sp>
      <p:sp>
        <p:nvSpPr>
          <p:cNvPr id="835" name="Google Shape;835;g2b99185a388_1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 –3 - reiterates why HCV education is important</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a:effectLst/>
                <a:latin typeface="Segoe UI" panose="020B0502040204020203" pitchFamily="34" charset="0"/>
              </a:rPr>
              <a:t>From GB - Be sure to cover the most common misconceptions on HCV treatment and HCV in general</a:t>
            </a:r>
            <a:endParaRPr lang="en-US" sz="1800">
              <a:effectLst/>
              <a:latin typeface="Arial" panose="020B0604020202020204" pitchFamily="34" charset="0"/>
            </a:endParaRPr>
          </a:p>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53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5030291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3"/>
        <p:cNvGrpSpPr/>
        <p:nvPr/>
      </p:nvGrpSpPr>
      <p:grpSpPr>
        <a:xfrm>
          <a:off x="0" y="0"/>
          <a:ext cx="0" cy="0"/>
          <a:chOff x="0" y="0"/>
          <a:chExt cx="0" cy="0"/>
        </a:xfrm>
      </p:grpSpPr>
      <p:sp>
        <p:nvSpPr>
          <p:cNvPr id="1284" name="Google Shape;1284;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5" name="Google Shape;1285;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US"/>
              <a:t>Inability to swallow pills</a:t>
            </a:r>
            <a:endParaRPr/>
          </a:p>
          <a:p>
            <a:pPr marL="628650" lvl="1" indent="-171450">
              <a:buClr>
                <a:schemeClr val="dk1"/>
              </a:buClr>
              <a:buSzPts val="1200"/>
              <a:buFont typeface="Arial"/>
              <a:buChar char="•"/>
            </a:pPr>
            <a:r>
              <a:rPr lang="en-US"/>
              <a:t>Providers recommending treatment at age 12, No liquid form of DAAs available, there is a pellet formulation now that can be sprinkled on non-acidic/liquid foods --&gt; peanut butter, </a:t>
            </a:r>
            <a:r>
              <a:rPr lang="en-US" err="1"/>
              <a:t>nutella</a:t>
            </a:r>
            <a:r>
              <a:rPr lang="en-US"/>
              <a:t>, frosting – take quickly, if dissolve - tastes bitter, don’t bite pellets. Practice taking ahead of time (use sprinkles?)</a:t>
            </a:r>
          </a:p>
          <a:p>
            <a:pPr marL="171450" lvl="0" indent="-171450" algn="l" rtl="0">
              <a:spcBef>
                <a:spcPts val="0"/>
              </a:spcBef>
              <a:spcAft>
                <a:spcPts val="0"/>
              </a:spcAft>
              <a:buClr>
                <a:schemeClr val="dk1"/>
              </a:buClr>
              <a:buSzPts val="1200"/>
              <a:buFont typeface="Arial"/>
              <a:buChar char="•"/>
            </a:pPr>
            <a:r>
              <a:rPr lang="en-US"/>
              <a:t>Disconnect between OBGYN, birthing hospital, and pediatrician </a:t>
            </a:r>
            <a:endParaRPr/>
          </a:p>
          <a:p>
            <a:pPr marL="628650" lvl="1" indent="-171450" algn="l" rtl="0">
              <a:spcBef>
                <a:spcPts val="0"/>
              </a:spcBef>
              <a:spcAft>
                <a:spcPts val="0"/>
              </a:spcAft>
              <a:buClr>
                <a:schemeClr val="dk1"/>
              </a:buClr>
              <a:buSzPts val="1200"/>
              <a:buFont typeface="Arial"/>
              <a:buChar char="•"/>
            </a:pPr>
            <a:r>
              <a:rPr lang="en-US"/>
              <a:t>OB doesn’t tell birthing </a:t>
            </a:r>
            <a:r>
              <a:rPr lang="en-US" err="1"/>
              <a:t>hosp</a:t>
            </a:r>
            <a:r>
              <a:rPr lang="en-US"/>
              <a:t> about HCV+ mom, birthing </a:t>
            </a:r>
            <a:r>
              <a:rPr lang="en-US" err="1"/>
              <a:t>hosp</a:t>
            </a:r>
            <a:r>
              <a:rPr lang="en-US"/>
              <a:t> doesn’t know about HCV, </a:t>
            </a:r>
            <a:endParaRPr/>
          </a:p>
          <a:p>
            <a:pPr marL="628650" lvl="1" indent="-95250" algn="l" rtl="0">
              <a:spcBef>
                <a:spcPts val="0"/>
              </a:spcBef>
              <a:spcAft>
                <a:spcPts val="0"/>
              </a:spcAft>
              <a:buClr>
                <a:schemeClr val="dk1"/>
              </a:buClr>
              <a:buSzPts val="1200"/>
              <a:buFont typeface="Arial"/>
              <a:buNone/>
            </a:pPr>
            <a:endParaRPr/>
          </a:p>
          <a:p>
            <a:pPr marL="171450" lvl="0" indent="-171450" algn="l" rtl="0">
              <a:spcBef>
                <a:spcPts val="0"/>
              </a:spcBef>
              <a:spcAft>
                <a:spcPts val="0"/>
              </a:spcAft>
              <a:buClr>
                <a:schemeClr val="dk1"/>
              </a:buClr>
              <a:buSzPts val="1200"/>
              <a:buFont typeface="Arial"/>
              <a:buChar char="•"/>
            </a:pPr>
            <a:r>
              <a:rPr lang="en-US"/>
              <a:t>Child may be with foster parents or adoptive parents</a:t>
            </a:r>
            <a:endParaRPr/>
          </a:p>
          <a:p>
            <a:pPr marL="628650" lvl="1" indent="-171450" algn="l" rtl="0">
              <a:spcBef>
                <a:spcPts val="0"/>
              </a:spcBef>
              <a:spcAft>
                <a:spcPts val="0"/>
              </a:spcAft>
              <a:buClr>
                <a:schemeClr val="dk1"/>
              </a:buClr>
              <a:buSzPts val="1200"/>
              <a:buFont typeface="Arial"/>
              <a:buChar char="•"/>
            </a:pPr>
            <a:r>
              <a:rPr lang="en-US"/>
              <a:t>Insurance coverage during guardianship process </a:t>
            </a:r>
            <a:endParaRPr/>
          </a:p>
          <a:p>
            <a:pPr marL="0" lvl="0" indent="0" algn="l" rtl="0">
              <a:spcBef>
                <a:spcPts val="0"/>
              </a:spcBef>
              <a:spcAft>
                <a:spcPts val="0"/>
              </a:spcAft>
              <a:buNone/>
            </a:pPr>
            <a:r>
              <a:rPr lang="en-US"/>
              <a:t>Peds cases might not be with birth parent, adoptive parents, foster parents</a:t>
            </a:r>
            <a:endParaRPr/>
          </a:p>
          <a:p>
            <a:pPr marL="0" lvl="0" indent="0" algn="l" rtl="0">
              <a:spcBef>
                <a:spcPts val="0"/>
              </a:spcBef>
              <a:spcAft>
                <a:spcPts val="0"/>
              </a:spcAft>
              <a:buNone/>
            </a:pPr>
            <a:r>
              <a:rPr lang="en-US"/>
              <a:t>Guardianship can be a reason for foster/adoption cases taking so long to get treatment. Insurance cannot cover the child until the guardianship process is confirmed and finalized.</a:t>
            </a:r>
            <a:endParaRPr/>
          </a:p>
        </p:txBody>
      </p:sp>
      <p:sp>
        <p:nvSpPr>
          <p:cNvPr id="1286" name="Google Shape;1286;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t>54</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0"/>
        <p:cNvGrpSpPr/>
        <p:nvPr/>
      </p:nvGrpSpPr>
      <p:grpSpPr>
        <a:xfrm>
          <a:off x="0" y="0"/>
          <a:ext cx="0" cy="0"/>
          <a:chOff x="0" y="0"/>
          <a:chExt cx="0" cy="0"/>
        </a:xfrm>
      </p:grpSpPr>
      <p:sp>
        <p:nvSpPr>
          <p:cNvPr id="1301" name="Google Shape;1301;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Provided providers with WTHC information/resources that they can treat rather than refer out</a:t>
            </a:r>
            <a:endParaRPr/>
          </a:p>
        </p:txBody>
      </p:sp>
      <p:sp>
        <p:nvSpPr>
          <p:cNvPr id="1302" name="Google Shape;1302;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8"/>
        <p:cNvGrpSpPr/>
        <p:nvPr/>
      </p:nvGrpSpPr>
      <p:grpSpPr>
        <a:xfrm>
          <a:off x="0" y="0"/>
          <a:ext cx="0" cy="0"/>
          <a:chOff x="0" y="0"/>
          <a:chExt cx="0" cy="0"/>
        </a:xfrm>
      </p:grpSpPr>
      <p:sp>
        <p:nvSpPr>
          <p:cNvPr id="1309" name="Google Shape;1309;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0" name="Google Shape;1310;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Works two jobs making it difficult to stay at shelter and to keep OBGYN apts. Uses Medicaid transportation </a:t>
            </a:r>
            <a:endParaRPr/>
          </a:p>
        </p:txBody>
      </p:sp>
      <p:sp>
        <p:nvSpPr>
          <p:cNvPr id="1311" name="Google Shape;1311;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56</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5"/>
        <p:cNvGrpSpPr/>
        <p:nvPr/>
      </p:nvGrpSpPr>
      <p:grpSpPr>
        <a:xfrm>
          <a:off x="0" y="0"/>
          <a:ext cx="0" cy="0"/>
          <a:chOff x="0" y="0"/>
          <a:chExt cx="0" cy="0"/>
        </a:xfrm>
      </p:grpSpPr>
      <p:sp>
        <p:nvSpPr>
          <p:cNvPr id="1316" name="Google Shape;1316;g2b943269d6a_1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7" name="Google Shape;1317;g2b943269d6a_1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Pediatrician unaware of HCV exposure – stigma in informing </a:t>
            </a:r>
            <a:r>
              <a:rPr lang="en-US" err="1"/>
              <a:t>pedi</a:t>
            </a:r>
            <a:r>
              <a:rPr lang="en-US"/>
              <a:t>, this is where DIS/support can step in to request HCV testing.</a:t>
            </a:r>
          </a:p>
          <a:p>
            <a:pPr marL="0" lvl="0" indent="0" algn="l" rtl="0">
              <a:spcBef>
                <a:spcPts val="0"/>
              </a:spcBef>
              <a:spcAft>
                <a:spcPts val="0"/>
              </a:spcAft>
              <a:buNone/>
            </a:pPr>
            <a:r>
              <a:rPr lang="en-US"/>
              <a:t>Case lost Medicaid due to income and is working to get health insurance, baby still has Medicaid/WIC</a:t>
            </a:r>
            <a:endParaRPr/>
          </a:p>
        </p:txBody>
      </p:sp>
      <p:sp>
        <p:nvSpPr>
          <p:cNvPr id="1318" name="Google Shape;1318;g2b943269d6a_1_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57</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2"/>
        <p:cNvGrpSpPr/>
        <p:nvPr/>
      </p:nvGrpSpPr>
      <p:grpSpPr>
        <a:xfrm>
          <a:off x="0" y="0"/>
          <a:ext cx="0" cy="0"/>
          <a:chOff x="0" y="0"/>
          <a:chExt cx="0" cy="0"/>
        </a:xfrm>
      </p:grpSpPr>
      <p:sp>
        <p:nvSpPr>
          <p:cNvPr id="1323" name="Google Shape;1323;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4" name="Google Shape;1324;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3"/>
        <p:cNvGrpSpPr/>
        <p:nvPr/>
      </p:nvGrpSpPr>
      <p:grpSpPr>
        <a:xfrm>
          <a:off x="0" y="0"/>
          <a:ext cx="0" cy="0"/>
          <a:chOff x="0" y="0"/>
          <a:chExt cx="0" cy="0"/>
        </a:xfrm>
      </p:grpSpPr>
      <p:sp>
        <p:nvSpPr>
          <p:cNvPr id="1334" name="Google Shape;1334;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5" name="Google Shape;1335;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6" name="Google Shape;1336;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60</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5"/>
        <p:cNvGrpSpPr/>
        <p:nvPr/>
      </p:nvGrpSpPr>
      <p:grpSpPr>
        <a:xfrm>
          <a:off x="0" y="0"/>
          <a:ext cx="0" cy="0"/>
          <a:chOff x="0" y="0"/>
          <a:chExt cx="0" cy="0"/>
        </a:xfrm>
      </p:grpSpPr>
      <p:sp>
        <p:nvSpPr>
          <p:cNvPr id="1346" name="Google Shape;1346;p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7" name="Google Shape;1347;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2" name="Google Shape;84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6"/>
        <p:cNvGrpSpPr/>
        <p:nvPr/>
      </p:nvGrpSpPr>
      <p:grpSpPr>
        <a:xfrm>
          <a:off x="0" y="0"/>
          <a:ext cx="0" cy="0"/>
          <a:chOff x="0" y="0"/>
          <a:chExt cx="0" cy="0"/>
        </a:xfrm>
      </p:grpSpPr>
      <p:sp>
        <p:nvSpPr>
          <p:cNvPr id="847" name="Google Shape;847;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48" name="Google Shape;84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8" name="Google Shape;85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9"/>
        <p:cNvGrpSpPr/>
        <p:nvPr/>
      </p:nvGrpSpPr>
      <p:grpSpPr>
        <a:xfrm>
          <a:off x="0" y="0"/>
          <a:ext cx="0" cy="0"/>
          <a:chOff x="0" y="0"/>
          <a:chExt cx="0" cy="0"/>
        </a:xfrm>
      </p:grpSpPr>
      <p:sp>
        <p:nvSpPr>
          <p:cNvPr id="870" name="Google Shape;87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1" name="Google Shape;87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FontTx/>
              <a:buChar char="-"/>
            </a:pPr>
            <a:r>
              <a:rPr lang="en-US"/>
              <a:t>CDC’s universal HCV testing recommendations were adopted by the American College of Obstetrician-Gynecologists (ACOG) and endorsed by the Society for Maternal-Fetal Medicine</a:t>
            </a:r>
          </a:p>
          <a:p>
            <a:pPr marL="0" lvl="0" indent="0" algn="l" rtl="0">
              <a:spcBef>
                <a:spcPts val="0"/>
              </a:spcBef>
              <a:spcAft>
                <a:spcPts val="0"/>
              </a:spcAft>
              <a:buFontTx/>
              <a:buNone/>
            </a:pPr>
            <a:endParaRPr lang="en-US"/>
          </a:p>
        </p:txBody>
      </p:sp>
      <p:sp>
        <p:nvSpPr>
          <p:cNvPr id="872" name="Google Shape;87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2"/>
          <p:cNvSpPr txBox="1">
            <a:spLocks noGrp="1"/>
          </p:cNvSpPr>
          <p:nvPr>
            <p:ph type="ctrTitle"/>
          </p:nvPr>
        </p:nvSpPr>
        <p:spPr>
          <a:xfrm>
            <a:off x="1524000" y="1033272"/>
            <a:ext cx="9144000" cy="2478024"/>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Clr>
                <a:schemeClr val="dk1"/>
              </a:buClr>
              <a:buSzPts val="4000"/>
              <a:buFont typeface="Avenir"/>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
          <p:cNvSpPr txBox="1">
            <a:spLocks noGrp="1"/>
          </p:cNvSpPr>
          <p:nvPr>
            <p:ph type="subTitle" idx="1"/>
          </p:nvPr>
        </p:nvSpPr>
        <p:spPr>
          <a:xfrm>
            <a:off x="1524000" y="3822192"/>
            <a:ext cx="9144000" cy="1435608"/>
          </a:xfrm>
          <a:prstGeom prst="rect">
            <a:avLst/>
          </a:prstGeom>
          <a:noFill/>
          <a:ln>
            <a:noFill/>
          </a:ln>
        </p:spPr>
        <p:txBody>
          <a:bodyPr spcFirstLastPara="1" wrap="square" lIns="0" tIns="0" rIns="0" bIns="0" anchor="t" anchorCtr="0">
            <a:normAutofit/>
          </a:bodyPr>
          <a:lstStyle>
            <a:lvl1pPr lvl="0" algn="ctr">
              <a:lnSpc>
                <a:spcPct val="150000"/>
              </a:lnSpc>
              <a:spcBef>
                <a:spcPts val="1000"/>
              </a:spcBef>
              <a:spcAft>
                <a:spcPts val="0"/>
              </a:spcAft>
              <a:buClr>
                <a:schemeClr val="dk1"/>
              </a:buClr>
              <a:buSzPts val="1600"/>
              <a:buNone/>
              <a:defRPr sz="1600" cap="none">
                <a:solidFill>
                  <a:schemeClr val="dk1"/>
                </a:solidFill>
              </a:defRPr>
            </a:lvl1pPr>
            <a:lvl2pPr lvl="1" algn="ctr">
              <a:lnSpc>
                <a:spcPct val="120000"/>
              </a:lnSpc>
              <a:spcBef>
                <a:spcPts val="500"/>
              </a:spcBef>
              <a:spcAft>
                <a:spcPts val="0"/>
              </a:spcAft>
              <a:buClr>
                <a:schemeClr val="dk1"/>
              </a:buClr>
              <a:buSzPts val="2000"/>
              <a:buNone/>
              <a:defRPr sz="2000"/>
            </a:lvl2pPr>
            <a:lvl3pPr lvl="2" algn="ctr">
              <a:lnSpc>
                <a:spcPct val="120000"/>
              </a:lnSpc>
              <a:spcBef>
                <a:spcPts val="500"/>
              </a:spcBef>
              <a:spcAft>
                <a:spcPts val="0"/>
              </a:spcAft>
              <a:buClr>
                <a:schemeClr val="dk1"/>
              </a:buClr>
              <a:buSzPts val="1800"/>
              <a:buNone/>
              <a:defRPr sz="1800"/>
            </a:lvl3pPr>
            <a:lvl4pPr lvl="3" algn="ctr">
              <a:lnSpc>
                <a:spcPct val="120000"/>
              </a:lnSpc>
              <a:spcBef>
                <a:spcPts val="500"/>
              </a:spcBef>
              <a:spcAft>
                <a:spcPts val="0"/>
              </a:spcAft>
              <a:buClr>
                <a:schemeClr val="dk1"/>
              </a:buClr>
              <a:buSzPts val="1600"/>
              <a:buNone/>
              <a:defRPr sz="1600"/>
            </a:lvl4pPr>
            <a:lvl5pPr lvl="4" algn="ctr">
              <a:lnSpc>
                <a:spcPct val="12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2"/>
          <p:cNvSpPr txBox="1">
            <a:spLocks noGrp="1"/>
          </p:cNvSpPr>
          <p:nvPr>
            <p:ph type="dt" idx="10"/>
          </p:nvPr>
        </p:nvSpPr>
        <p:spPr>
          <a:xfrm>
            <a:off x="7909560" y="6409944"/>
            <a:ext cx="3703320" cy="44805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ftr" idx="11"/>
          </p:nvPr>
        </p:nvSpPr>
        <p:spPr>
          <a:xfrm rot="5400000">
            <a:off x="-1828800" y="1911096"/>
            <a:ext cx="4114800" cy="4572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
          <p:cNvSpPr txBox="1">
            <a:spLocks noGrp="1"/>
          </p:cNvSpPr>
          <p:nvPr>
            <p:ph type="sldNum" idx="12"/>
          </p:nvPr>
        </p:nvSpPr>
        <p:spPr>
          <a:xfrm>
            <a:off x="11667744" y="6409944"/>
            <a:ext cx="438912" cy="44805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11"/>
          <p:cNvSpPr txBox="1">
            <a:spLocks noGrp="1"/>
          </p:cNvSpPr>
          <p:nvPr>
            <p:ph type="title"/>
          </p:nvPr>
        </p:nvSpPr>
        <p:spPr>
          <a:xfrm>
            <a:off x="1371600" y="795528"/>
            <a:ext cx="10241280" cy="1234440"/>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1"/>
          <p:cNvSpPr txBox="1">
            <a:spLocks noGrp="1"/>
          </p:cNvSpPr>
          <p:nvPr>
            <p:ph type="body" idx="1"/>
          </p:nvPr>
        </p:nvSpPr>
        <p:spPr>
          <a:xfrm rot="5400000">
            <a:off x="4512564" y="-1028700"/>
            <a:ext cx="3959352" cy="10241280"/>
          </a:xfrm>
          <a:prstGeom prst="rect">
            <a:avLst/>
          </a:prstGeom>
          <a:noFill/>
          <a:ln>
            <a:noFill/>
          </a:ln>
        </p:spPr>
        <p:txBody>
          <a:bodyPr spcFirstLastPara="1" wrap="square" lIns="0" tIns="0" rIns="0" bIns="0" anchor="t" anchorCtr="0">
            <a:normAutofit/>
          </a:bodyPr>
          <a:lstStyle>
            <a:lvl1pPr marL="457200" lvl="0" indent="-355600" algn="l">
              <a:lnSpc>
                <a:spcPct val="120000"/>
              </a:lnSpc>
              <a:spcBef>
                <a:spcPts val="1000"/>
              </a:spcBef>
              <a:spcAft>
                <a:spcPts val="0"/>
              </a:spcAft>
              <a:buClr>
                <a:schemeClr val="dk1"/>
              </a:buClr>
              <a:buSzPts val="2000"/>
              <a:buChar char="•"/>
              <a:defRPr>
                <a:latin typeface="Avenir"/>
                <a:ea typeface="Avenir"/>
                <a:cs typeface="Avenir"/>
                <a:sym typeface="Avenir"/>
              </a:defRPr>
            </a:lvl1pPr>
            <a:lvl2pPr marL="914400" lvl="1" indent="-355600" algn="l">
              <a:lnSpc>
                <a:spcPct val="120000"/>
              </a:lnSpc>
              <a:spcBef>
                <a:spcPts val="500"/>
              </a:spcBef>
              <a:spcAft>
                <a:spcPts val="0"/>
              </a:spcAft>
              <a:buClr>
                <a:schemeClr val="dk1"/>
              </a:buClr>
              <a:buSzPts val="2000"/>
              <a:buChar char="•"/>
              <a:defRPr>
                <a:latin typeface="Avenir"/>
                <a:ea typeface="Avenir"/>
                <a:cs typeface="Avenir"/>
                <a:sym typeface="Avenir"/>
              </a:defRPr>
            </a:lvl2pPr>
            <a:lvl3pPr marL="1371600" lvl="2" indent="-342900" algn="l">
              <a:lnSpc>
                <a:spcPct val="120000"/>
              </a:lnSpc>
              <a:spcBef>
                <a:spcPts val="500"/>
              </a:spcBef>
              <a:spcAft>
                <a:spcPts val="0"/>
              </a:spcAft>
              <a:buClr>
                <a:schemeClr val="dk1"/>
              </a:buClr>
              <a:buSzPts val="1800"/>
              <a:buChar char="•"/>
              <a:defRPr>
                <a:latin typeface="Avenir"/>
                <a:ea typeface="Avenir"/>
                <a:cs typeface="Avenir"/>
                <a:sym typeface="Avenir"/>
              </a:defRPr>
            </a:lvl3pPr>
            <a:lvl4pPr marL="1828800" lvl="3" indent="-330200" algn="l">
              <a:lnSpc>
                <a:spcPct val="120000"/>
              </a:lnSpc>
              <a:spcBef>
                <a:spcPts val="500"/>
              </a:spcBef>
              <a:spcAft>
                <a:spcPts val="0"/>
              </a:spcAft>
              <a:buClr>
                <a:schemeClr val="dk1"/>
              </a:buClr>
              <a:buSzPts val="1600"/>
              <a:buChar char="•"/>
              <a:defRPr>
                <a:latin typeface="Avenir"/>
                <a:ea typeface="Avenir"/>
                <a:cs typeface="Avenir"/>
                <a:sym typeface="Avenir"/>
              </a:defRPr>
            </a:lvl4pPr>
            <a:lvl5pPr marL="2286000" lvl="4" indent="-330200" algn="l">
              <a:lnSpc>
                <a:spcPct val="120000"/>
              </a:lnSpc>
              <a:spcBef>
                <a:spcPts val="500"/>
              </a:spcBef>
              <a:spcAft>
                <a:spcPts val="0"/>
              </a:spcAft>
              <a:buClr>
                <a:schemeClr val="dk1"/>
              </a:buClr>
              <a:buSzPts val="1600"/>
              <a:buChar char="•"/>
              <a:defRPr>
                <a:latin typeface="Avenir"/>
                <a:ea typeface="Avenir"/>
                <a:cs typeface="Avenir"/>
                <a:sym typeface="Aveni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1"/>
          <p:cNvSpPr txBox="1">
            <a:spLocks noGrp="1"/>
          </p:cNvSpPr>
          <p:nvPr>
            <p:ph type="dt" idx="10"/>
          </p:nvPr>
        </p:nvSpPr>
        <p:spPr>
          <a:xfrm>
            <a:off x="7909560" y="6409944"/>
            <a:ext cx="3703320" cy="44805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1"/>
          <p:cNvSpPr txBox="1">
            <a:spLocks noGrp="1"/>
          </p:cNvSpPr>
          <p:nvPr>
            <p:ph type="ftr" idx="11"/>
          </p:nvPr>
        </p:nvSpPr>
        <p:spPr>
          <a:xfrm rot="5400000">
            <a:off x="-1828800" y="1911096"/>
            <a:ext cx="4114800" cy="4572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1"/>
          <p:cNvSpPr txBox="1">
            <a:spLocks noGrp="1"/>
          </p:cNvSpPr>
          <p:nvPr>
            <p:ph type="sldNum" idx="12"/>
          </p:nvPr>
        </p:nvSpPr>
        <p:spPr>
          <a:xfrm>
            <a:off x="11667744" y="6409944"/>
            <a:ext cx="438912" cy="44805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12"/>
          <p:cNvSpPr txBox="1">
            <a:spLocks noGrp="1"/>
          </p:cNvSpPr>
          <p:nvPr>
            <p:ph type="title"/>
          </p:nvPr>
        </p:nvSpPr>
        <p:spPr>
          <a:xfrm rot="5400000">
            <a:off x="7614700" y="1949100"/>
            <a:ext cx="4849301" cy="2628900"/>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12"/>
          <p:cNvSpPr txBox="1">
            <a:spLocks noGrp="1"/>
          </p:cNvSpPr>
          <p:nvPr>
            <p:ph type="body" idx="1"/>
          </p:nvPr>
        </p:nvSpPr>
        <p:spPr>
          <a:xfrm rot="5400000">
            <a:off x="2286218" y="-598082"/>
            <a:ext cx="4849300" cy="7723265"/>
          </a:xfrm>
          <a:prstGeom prst="rect">
            <a:avLst/>
          </a:prstGeom>
          <a:noFill/>
          <a:ln>
            <a:noFill/>
          </a:ln>
        </p:spPr>
        <p:txBody>
          <a:bodyPr spcFirstLastPara="1" wrap="square" lIns="0" tIns="0" rIns="0" bIns="0" anchor="t" anchorCtr="0">
            <a:normAutofit/>
          </a:bodyPr>
          <a:lstStyle>
            <a:lvl1pPr marL="457200" lvl="0" indent="-355600" algn="l">
              <a:lnSpc>
                <a:spcPct val="120000"/>
              </a:lnSpc>
              <a:spcBef>
                <a:spcPts val="1000"/>
              </a:spcBef>
              <a:spcAft>
                <a:spcPts val="0"/>
              </a:spcAft>
              <a:buClr>
                <a:schemeClr val="dk1"/>
              </a:buClr>
              <a:buSzPts val="2000"/>
              <a:buChar char="•"/>
              <a:defRPr>
                <a:latin typeface="Avenir"/>
                <a:ea typeface="Avenir"/>
                <a:cs typeface="Avenir"/>
                <a:sym typeface="Avenir"/>
              </a:defRPr>
            </a:lvl1pPr>
            <a:lvl2pPr marL="914400" lvl="1" indent="-355600" algn="l">
              <a:lnSpc>
                <a:spcPct val="120000"/>
              </a:lnSpc>
              <a:spcBef>
                <a:spcPts val="500"/>
              </a:spcBef>
              <a:spcAft>
                <a:spcPts val="0"/>
              </a:spcAft>
              <a:buClr>
                <a:schemeClr val="dk1"/>
              </a:buClr>
              <a:buSzPts val="2000"/>
              <a:buChar char="•"/>
              <a:defRPr>
                <a:latin typeface="Avenir"/>
                <a:ea typeface="Avenir"/>
                <a:cs typeface="Avenir"/>
                <a:sym typeface="Avenir"/>
              </a:defRPr>
            </a:lvl2pPr>
            <a:lvl3pPr marL="1371600" lvl="2" indent="-342900" algn="l">
              <a:lnSpc>
                <a:spcPct val="120000"/>
              </a:lnSpc>
              <a:spcBef>
                <a:spcPts val="500"/>
              </a:spcBef>
              <a:spcAft>
                <a:spcPts val="0"/>
              </a:spcAft>
              <a:buClr>
                <a:schemeClr val="dk1"/>
              </a:buClr>
              <a:buSzPts val="1800"/>
              <a:buChar char="•"/>
              <a:defRPr>
                <a:latin typeface="Avenir"/>
                <a:ea typeface="Avenir"/>
                <a:cs typeface="Avenir"/>
                <a:sym typeface="Avenir"/>
              </a:defRPr>
            </a:lvl3pPr>
            <a:lvl4pPr marL="1828800" lvl="3" indent="-330200" algn="l">
              <a:lnSpc>
                <a:spcPct val="120000"/>
              </a:lnSpc>
              <a:spcBef>
                <a:spcPts val="500"/>
              </a:spcBef>
              <a:spcAft>
                <a:spcPts val="0"/>
              </a:spcAft>
              <a:buClr>
                <a:schemeClr val="dk1"/>
              </a:buClr>
              <a:buSzPts val="1600"/>
              <a:buChar char="•"/>
              <a:defRPr>
                <a:latin typeface="Avenir"/>
                <a:ea typeface="Avenir"/>
                <a:cs typeface="Avenir"/>
                <a:sym typeface="Avenir"/>
              </a:defRPr>
            </a:lvl4pPr>
            <a:lvl5pPr marL="2286000" lvl="4" indent="-330200" algn="l">
              <a:lnSpc>
                <a:spcPct val="120000"/>
              </a:lnSpc>
              <a:spcBef>
                <a:spcPts val="500"/>
              </a:spcBef>
              <a:spcAft>
                <a:spcPts val="0"/>
              </a:spcAft>
              <a:buClr>
                <a:schemeClr val="dk1"/>
              </a:buClr>
              <a:buSzPts val="1600"/>
              <a:buChar char="•"/>
              <a:defRPr>
                <a:latin typeface="Avenir"/>
                <a:ea typeface="Avenir"/>
                <a:cs typeface="Avenir"/>
                <a:sym typeface="Aveni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12"/>
          <p:cNvSpPr txBox="1">
            <a:spLocks noGrp="1"/>
          </p:cNvSpPr>
          <p:nvPr>
            <p:ph type="dt" idx="10"/>
          </p:nvPr>
        </p:nvSpPr>
        <p:spPr>
          <a:xfrm>
            <a:off x="7909560" y="6409944"/>
            <a:ext cx="3703320" cy="44805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2"/>
          <p:cNvSpPr txBox="1">
            <a:spLocks noGrp="1"/>
          </p:cNvSpPr>
          <p:nvPr>
            <p:ph type="ftr" idx="11"/>
          </p:nvPr>
        </p:nvSpPr>
        <p:spPr>
          <a:xfrm rot="5400000">
            <a:off x="-1828800" y="1911096"/>
            <a:ext cx="4114800" cy="4572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2"/>
          <p:cNvSpPr txBox="1">
            <a:spLocks noGrp="1"/>
          </p:cNvSpPr>
          <p:nvPr>
            <p:ph type="sldNum" idx="12"/>
          </p:nvPr>
        </p:nvSpPr>
        <p:spPr>
          <a:xfrm>
            <a:off x="11667744" y="6409944"/>
            <a:ext cx="438912" cy="44805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3"/>
          <p:cNvSpPr txBox="1">
            <a:spLocks noGrp="1"/>
          </p:cNvSpPr>
          <p:nvPr>
            <p:ph type="title"/>
          </p:nvPr>
        </p:nvSpPr>
        <p:spPr>
          <a:xfrm>
            <a:off x="1371600" y="795528"/>
            <a:ext cx="10241280" cy="1234440"/>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3"/>
          <p:cNvSpPr txBox="1">
            <a:spLocks noGrp="1"/>
          </p:cNvSpPr>
          <p:nvPr>
            <p:ph type="body" idx="1"/>
          </p:nvPr>
        </p:nvSpPr>
        <p:spPr>
          <a:xfrm>
            <a:off x="1371600" y="2112264"/>
            <a:ext cx="10241280" cy="3959352"/>
          </a:xfrm>
          <a:prstGeom prst="rect">
            <a:avLst/>
          </a:prstGeom>
          <a:noFill/>
          <a:ln>
            <a:noFill/>
          </a:ln>
        </p:spPr>
        <p:txBody>
          <a:bodyPr spcFirstLastPara="1" wrap="square" lIns="0" tIns="0" rIns="0" bIns="0" anchor="t" anchorCtr="0">
            <a:normAutofit/>
          </a:bodyPr>
          <a:lstStyle>
            <a:lvl1pPr marL="457200" lvl="0" indent="-355600" algn="l">
              <a:lnSpc>
                <a:spcPct val="120000"/>
              </a:lnSpc>
              <a:spcBef>
                <a:spcPts val="1000"/>
              </a:spcBef>
              <a:spcAft>
                <a:spcPts val="0"/>
              </a:spcAft>
              <a:buClr>
                <a:schemeClr val="dk1"/>
              </a:buClr>
              <a:buSzPts val="2000"/>
              <a:buChar char="•"/>
              <a:defRPr>
                <a:latin typeface="Avenir"/>
                <a:ea typeface="Avenir"/>
                <a:cs typeface="Avenir"/>
                <a:sym typeface="Avenir"/>
              </a:defRPr>
            </a:lvl1pPr>
            <a:lvl2pPr marL="914400" lvl="1" indent="-355600" algn="l">
              <a:lnSpc>
                <a:spcPct val="120000"/>
              </a:lnSpc>
              <a:spcBef>
                <a:spcPts val="500"/>
              </a:spcBef>
              <a:spcAft>
                <a:spcPts val="0"/>
              </a:spcAft>
              <a:buClr>
                <a:schemeClr val="dk1"/>
              </a:buClr>
              <a:buSzPts val="2000"/>
              <a:buChar char="•"/>
              <a:defRPr>
                <a:latin typeface="Avenir"/>
                <a:ea typeface="Avenir"/>
                <a:cs typeface="Avenir"/>
                <a:sym typeface="Avenir"/>
              </a:defRPr>
            </a:lvl2pPr>
            <a:lvl3pPr marL="1371600" lvl="2" indent="-342900" algn="l">
              <a:lnSpc>
                <a:spcPct val="120000"/>
              </a:lnSpc>
              <a:spcBef>
                <a:spcPts val="500"/>
              </a:spcBef>
              <a:spcAft>
                <a:spcPts val="0"/>
              </a:spcAft>
              <a:buClr>
                <a:schemeClr val="dk1"/>
              </a:buClr>
              <a:buSzPts val="1800"/>
              <a:buChar char="•"/>
              <a:defRPr>
                <a:latin typeface="Avenir"/>
                <a:ea typeface="Avenir"/>
                <a:cs typeface="Avenir"/>
                <a:sym typeface="Avenir"/>
              </a:defRPr>
            </a:lvl3pPr>
            <a:lvl4pPr marL="1828800" lvl="3" indent="-330200" algn="l">
              <a:lnSpc>
                <a:spcPct val="120000"/>
              </a:lnSpc>
              <a:spcBef>
                <a:spcPts val="500"/>
              </a:spcBef>
              <a:spcAft>
                <a:spcPts val="0"/>
              </a:spcAft>
              <a:buClr>
                <a:schemeClr val="dk1"/>
              </a:buClr>
              <a:buSzPts val="1600"/>
              <a:buChar char="•"/>
              <a:defRPr>
                <a:latin typeface="Avenir"/>
                <a:ea typeface="Avenir"/>
                <a:cs typeface="Avenir"/>
                <a:sym typeface="Avenir"/>
              </a:defRPr>
            </a:lvl4pPr>
            <a:lvl5pPr marL="2286000" lvl="4" indent="-330200" algn="l">
              <a:lnSpc>
                <a:spcPct val="120000"/>
              </a:lnSpc>
              <a:spcBef>
                <a:spcPts val="500"/>
              </a:spcBef>
              <a:spcAft>
                <a:spcPts val="0"/>
              </a:spcAft>
              <a:buClr>
                <a:schemeClr val="dk1"/>
              </a:buClr>
              <a:buSzPts val="1600"/>
              <a:buChar char="•"/>
              <a:defRPr>
                <a:latin typeface="Avenir"/>
                <a:ea typeface="Avenir"/>
                <a:cs typeface="Avenir"/>
                <a:sym typeface="Aveni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3"/>
          <p:cNvSpPr txBox="1">
            <a:spLocks noGrp="1"/>
          </p:cNvSpPr>
          <p:nvPr>
            <p:ph type="dt" idx="10"/>
          </p:nvPr>
        </p:nvSpPr>
        <p:spPr>
          <a:xfrm>
            <a:off x="7909560" y="6409944"/>
            <a:ext cx="3703320" cy="44805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
          <p:cNvSpPr txBox="1">
            <a:spLocks noGrp="1"/>
          </p:cNvSpPr>
          <p:nvPr>
            <p:ph type="ftr" idx="11"/>
          </p:nvPr>
        </p:nvSpPr>
        <p:spPr>
          <a:xfrm rot="5400000">
            <a:off x="-1828800" y="1911096"/>
            <a:ext cx="4114800" cy="4572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
          <p:cNvSpPr txBox="1">
            <a:spLocks noGrp="1"/>
          </p:cNvSpPr>
          <p:nvPr>
            <p:ph type="sldNum" idx="12"/>
          </p:nvPr>
        </p:nvSpPr>
        <p:spPr>
          <a:xfrm>
            <a:off x="11667744" y="6409944"/>
            <a:ext cx="438912" cy="44805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4"/>
          <p:cNvSpPr txBox="1">
            <a:spLocks noGrp="1"/>
          </p:cNvSpPr>
          <p:nvPr>
            <p:ph type="title"/>
          </p:nvPr>
        </p:nvSpPr>
        <p:spPr>
          <a:xfrm>
            <a:off x="1371600" y="1709738"/>
            <a:ext cx="9966960" cy="2852737"/>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chemeClr val="dk1"/>
              </a:buClr>
              <a:buSzPts val="4400"/>
              <a:buFont typeface="Avenir"/>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4"/>
          <p:cNvSpPr txBox="1">
            <a:spLocks noGrp="1"/>
          </p:cNvSpPr>
          <p:nvPr>
            <p:ph type="body" idx="1"/>
          </p:nvPr>
        </p:nvSpPr>
        <p:spPr>
          <a:xfrm>
            <a:off x="1371600" y="4974336"/>
            <a:ext cx="9966961" cy="1115568"/>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1000"/>
              </a:spcBef>
              <a:spcAft>
                <a:spcPts val="0"/>
              </a:spcAft>
              <a:buClr>
                <a:schemeClr val="dk1"/>
              </a:buClr>
              <a:buSzPts val="1600"/>
              <a:buNone/>
              <a:defRPr sz="1600" cap="none">
                <a:solidFill>
                  <a:schemeClr val="dk1"/>
                </a:solidFill>
                <a:latin typeface="Avenir"/>
                <a:ea typeface="Avenir"/>
                <a:cs typeface="Avenir"/>
                <a:sym typeface="Avenir"/>
              </a:defRPr>
            </a:lvl1pPr>
            <a:lvl2pPr marL="914400" lvl="1" indent="-228600" algn="l">
              <a:lnSpc>
                <a:spcPct val="120000"/>
              </a:lnSpc>
              <a:spcBef>
                <a:spcPts val="500"/>
              </a:spcBef>
              <a:spcAft>
                <a:spcPts val="0"/>
              </a:spcAft>
              <a:buClr>
                <a:srgbClr val="888888"/>
              </a:buClr>
              <a:buSzPts val="2000"/>
              <a:buNone/>
              <a:defRPr sz="2000">
                <a:solidFill>
                  <a:srgbClr val="888888"/>
                </a:solidFill>
              </a:defRPr>
            </a:lvl2pPr>
            <a:lvl3pPr marL="1371600" lvl="2" indent="-228600" algn="l">
              <a:lnSpc>
                <a:spcPct val="120000"/>
              </a:lnSpc>
              <a:spcBef>
                <a:spcPts val="500"/>
              </a:spcBef>
              <a:spcAft>
                <a:spcPts val="0"/>
              </a:spcAft>
              <a:buClr>
                <a:srgbClr val="888888"/>
              </a:buClr>
              <a:buSzPts val="1800"/>
              <a:buNone/>
              <a:defRPr sz="1800">
                <a:solidFill>
                  <a:srgbClr val="888888"/>
                </a:solidFill>
              </a:defRPr>
            </a:lvl3pPr>
            <a:lvl4pPr marL="1828800" lvl="3" indent="-228600" algn="l">
              <a:lnSpc>
                <a:spcPct val="120000"/>
              </a:lnSpc>
              <a:spcBef>
                <a:spcPts val="500"/>
              </a:spcBef>
              <a:spcAft>
                <a:spcPts val="0"/>
              </a:spcAft>
              <a:buClr>
                <a:srgbClr val="888888"/>
              </a:buClr>
              <a:buSzPts val="1600"/>
              <a:buNone/>
              <a:defRPr sz="1600">
                <a:solidFill>
                  <a:srgbClr val="888888"/>
                </a:solidFill>
              </a:defRPr>
            </a:lvl4pPr>
            <a:lvl5pPr marL="2286000" lvl="4" indent="-228600" algn="l">
              <a:lnSpc>
                <a:spcPct val="12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2" name="Google Shape;32;p4"/>
          <p:cNvSpPr txBox="1">
            <a:spLocks noGrp="1"/>
          </p:cNvSpPr>
          <p:nvPr>
            <p:ph type="dt" idx="10"/>
          </p:nvPr>
        </p:nvSpPr>
        <p:spPr>
          <a:xfrm>
            <a:off x="7909560" y="6409944"/>
            <a:ext cx="3703320" cy="44805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
          <p:cNvSpPr txBox="1">
            <a:spLocks noGrp="1"/>
          </p:cNvSpPr>
          <p:nvPr>
            <p:ph type="ftr" idx="11"/>
          </p:nvPr>
        </p:nvSpPr>
        <p:spPr>
          <a:xfrm rot="5400000">
            <a:off x="-1828800" y="1911096"/>
            <a:ext cx="4114800" cy="4572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
          <p:cNvSpPr txBox="1">
            <a:spLocks noGrp="1"/>
          </p:cNvSpPr>
          <p:nvPr>
            <p:ph type="sldNum" idx="12"/>
          </p:nvPr>
        </p:nvSpPr>
        <p:spPr>
          <a:xfrm>
            <a:off x="11667744" y="6409944"/>
            <a:ext cx="438912" cy="44805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Google Shape;36;p5"/>
          <p:cNvSpPr txBox="1">
            <a:spLocks noGrp="1"/>
          </p:cNvSpPr>
          <p:nvPr>
            <p:ph type="title"/>
          </p:nvPr>
        </p:nvSpPr>
        <p:spPr>
          <a:xfrm>
            <a:off x="457201" y="539496"/>
            <a:ext cx="10241280" cy="1234440"/>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5"/>
          <p:cNvSpPr txBox="1">
            <a:spLocks noGrp="1"/>
          </p:cNvSpPr>
          <p:nvPr>
            <p:ph type="body" idx="1"/>
          </p:nvPr>
        </p:nvSpPr>
        <p:spPr>
          <a:xfrm>
            <a:off x="457201" y="2003980"/>
            <a:ext cx="4846320" cy="3959352"/>
          </a:xfrm>
          <a:prstGeom prst="rect">
            <a:avLst/>
          </a:prstGeom>
          <a:noFill/>
          <a:ln>
            <a:noFill/>
          </a:ln>
        </p:spPr>
        <p:txBody>
          <a:bodyPr spcFirstLastPara="1" wrap="square" lIns="0" tIns="0" rIns="0" bIns="0" anchor="t" anchorCtr="0">
            <a:normAutofit/>
          </a:bodyPr>
          <a:lstStyle>
            <a:lvl1pPr marL="457200" lvl="0" indent="-355600" algn="l">
              <a:lnSpc>
                <a:spcPct val="120000"/>
              </a:lnSpc>
              <a:spcBef>
                <a:spcPts val="1000"/>
              </a:spcBef>
              <a:spcAft>
                <a:spcPts val="0"/>
              </a:spcAft>
              <a:buClr>
                <a:schemeClr val="dk1"/>
              </a:buClr>
              <a:buSzPts val="2000"/>
              <a:buChar char="•"/>
              <a:defRPr>
                <a:latin typeface="Avenir"/>
                <a:ea typeface="Avenir"/>
                <a:cs typeface="Avenir"/>
                <a:sym typeface="Avenir"/>
              </a:defRPr>
            </a:lvl1pPr>
            <a:lvl2pPr marL="914400" lvl="1" indent="-355600" algn="l">
              <a:lnSpc>
                <a:spcPct val="120000"/>
              </a:lnSpc>
              <a:spcBef>
                <a:spcPts val="500"/>
              </a:spcBef>
              <a:spcAft>
                <a:spcPts val="0"/>
              </a:spcAft>
              <a:buClr>
                <a:schemeClr val="dk1"/>
              </a:buClr>
              <a:buSzPts val="2000"/>
              <a:buChar char="•"/>
              <a:defRPr>
                <a:latin typeface="Avenir"/>
                <a:ea typeface="Avenir"/>
                <a:cs typeface="Avenir"/>
                <a:sym typeface="Avenir"/>
              </a:defRPr>
            </a:lvl2pPr>
            <a:lvl3pPr marL="1371600" lvl="2" indent="-342900" algn="l">
              <a:lnSpc>
                <a:spcPct val="120000"/>
              </a:lnSpc>
              <a:spcBef>
                <a:spcPts val="500"/>
              </a:spcBef>
              <a:spcAft>
                <a:spcPts val="0"/>
              </a:spcAft>
              <a:buClr>
                <a:schemeClr val="dk1"/>
              </a:buClr>
              <a:buSzPts val="1800"/>
              <a:buChar char="•"/>
              <a:defRPr>
                <a:latin typeface="Avenir"/>
                <a:ea typeface="Avenir"/>
                <a:cs typeface="Avenir"/>
                <a:sym typeface="Avenir"/>
              </a:defRPr>
            </a:lvl3pPr>
            <a:lvl4pPr marL="1828800" lvl="3" indent="-330200" algn="l">
              <a:lnSpc>
                <a:spcPct val="120000"/>
              </a:lnSpc>
              <a:spcBef>
                <a:spcPts val="500"/>
              </a:spcBef>
              <a:spcAft>
                <a:spcPts val="0"/>
              </a:spcAft>
              <a:buClr>
                <a:schemeClr val="dk1"/>
              </a:buClr>
              <a:buSzPts val="1600"/>
              <a:buChar char="•"/>
              <a:defRPr>
                <a:latin typeface="Avenir"/>
                <a:ea typeface="Avenir"/>
                <a:cs typeface="Avenir"/>
                <a:sym typeface="Avenir"/>
              </a:defRPr>
            </a:lvl4pPr>
            <a:lvl5pPr marL="2286000" lvl="4" indent="-330200" algn="l">
              <a:lnSpc>
                <a:spcPct val="120000"/>
              </a:lnSpc>
              <a:spcBef>
                <a:spcPts val="500"/>
              </a:spcBef>
              <a:spcAft>
                <a:spcPts val="0"/>
              </a:spcAft>
              <a:buClr>
                <a:schemeClr val="dk1"/>
              </a:buClr>
              <a:buSzPts val="1600"/>
              <a:buChar char="•"/>
              <a:defRPr>
                <a:latin typeface="Avenir"/>
                <a:ea typeface="Avenir"/>
                <a:cs typeface="Avenir"/>
                <a:sym typeface="Aveni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5"/>
          <p:cNvSpPr txBox="1">
            <a:spLocks noGrp="1"/>
          </p:cNvSpPr>
          <p:nvPr>
            <p:ph type="body" idx="2"/>
          </p:nvPr>
        </p:nvSpPr>
        <p:spPr>
          <a:xfrm>
            <a:off x="6381549" y="2003980"/>
            <a:ext cx="4846320" cy="3959351"/>
          </a:xfrm>
          <a:prstGeom prst="rect">
            <a:avLst/>
          </a:prstGeom>
          <a:noFill/>
          <a:ln>
            <a:noFill/>
          </a:ln>
        </p:spPr>
        <p:txBody>
          <a:bodyPr spcFirstLastPara="1" wrap="square" lIns="0" tIns="0" rIns="0" bIns="0" anchor="t" anchorCtr="0">
            <a:normAutofit/>
          </a:bodyPr>
          <a:lstStyle>
            <a:lvl1pPr marL="457200" lvl="0" indent="-355600" algn="l">
              <a:lnSpc>
                <a:spcPct val="120000"/>
              </a:lnSpc>
              <a:spcBef>
                <a:spcPts val="1000"/>
              </a:spcBef>
              <a:spcAft>
                <a:spcPts val="0"/>
              </a:spcAft>
              <a:buClr>
                <a:schemeClr val="dk1"/>
              </a:buClr>
              <a:buSzPts val="2000"/>
              <a:buChar char="•"/>
              <a:defRPr>
                <a:latin typeface="Avenir"/>
                <a:ea typeface="Avenir"/>
                <a:cs typeface="Avenir"/>
                <a:sym typeface="Avenir"/>
              </a:defRPr>
            </a:lvl1pPr>
            <a:lvl2pPr marL="914400" lvl="1" indent="-355600" algn="l">
              <a:lnSpc>
                <a:spcPct val="120000"/>
              </a:lnSpc>
              <a:spcBef>
                <a:spcPts val="500"/>
              </a:spcBef>
              <a:spcAft>
                <a:spcPts val="0"/>
              </a:spcAft>
              <a:buClr>
                <a:schemeClr val="dk1"/>
              </a:buClr>
              <a:buSzPts val="2000"/>
              <a:buChar char="•"/>
              <a:defRPr>
                <a:latin typeface="Avenir"/>
                <a:ea typeface="Avenir"/>
                <a:cs typeface="Avenir"/>
                <a:sym typeface="Avenir"/>
              </a:defRPr>
            </a:lvl2pPr>
            <a:lvl3pPr marL="1371600" lvl="2" indent="-342900" algn="l">
              <a:lnSpc>
                <a:spcPct val="120000"/>
              </a:lnSpc>
              <a:spcBef>
                <a:spcPts val="500"/>
              </a:spcBef>
              <a:spcAft>
                <a:spcPts val="0"/>
              </a:spcAft>
              <a:buClr>
                <a:schemeClr val="dk1"/>
              </a:buClr>
              <a:buSzPts val="1800"/>
              <a:buChar char="•"/>
              <a:defRPr>
                <a:latin typeface="Avenir"/>
                <a:ea typeface="Avenir"/>
                <a:cs typeface="Avenir"/>
                <a:sym typeface="Avenir"/>
              </a:defRPr>
            </a:lvl3pPr>
            <a:lvl4pPr marL="1828800" lvl="3" indent="-330200" algn="l">
              <a:lnSpc>
                <a:spcPct val="120000"/>
              </a:lnSpc>
              <a:spcBef>
                <a:spcPts val="500"/>
              </a:spcBef>
              <a:spcAft>
                <a:spcPts val="0"/>
              </a:spcAft>
              <a:buClr>
                <a:schemeClr val="dk1"/>
              </a:buClr>
              <a:buSzPts val="1600"/>
              <a:buChar char="•"/>
              <a:defRPr>
                <a:latin typeface="Avenir"/>
                <a:ea typeface="Avenir"/>
                <a:cs typeface="Avenir"/>
                <a:sym typeface="Avenir"/>
              </a:defRPr>
            </a:lvl4pPr>
            <a:lvl5pPr marL="2286000" lvl="4" indent="-330200" algn="l">
              <a:lnSpc>
                <a:spcPct val="120000"/>
              </a:lnSpc>
              <a:spcBef>
                <a:spcPts val="500"/>
              </a:spcBef>
              <a:spcAft>
                <a:spcPts val="0"/>
              </a:spcAft>
              <a:buClr>
                <a:schemeClr val="dk1"/>
              </a:buClr>
              <a:buSzPts val="1600"/>
              <a:buChar char="•"/>
              <a:defRPr>
                <a:latin typeface="Avenir"/>
                <a:ea typeface="Avenir"/>
                <a:cs typeface="Avenir"/>
                <a:sym typeface="Aveni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5"/>
          <p:cNvSpPr txBox="1">
            <a:spLocks noGrp="1"/>
          </p:cNvSpPr>
          <p:nvPr>
            <p:ph type="dt" idx="10"/>
          </p:nvPr>
        </p:nvSpPr>
        <p:spPr>
          <a:xfrm>
            <a:off x="7909560" y="6409944"/>
            <a:ext cx="3703320" cy="44805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5"/>
          <p:cNvSpPr txBox="1">
            <a:spLocks noGrp="1"/>
          </p:cNvSpPr>
          <p:nvPr>
            <p:ph type="ftr" idx="11"/>
          </p:nvPr>
        </p:nvSpPr>
        <p:spPr>
          <a:xfrm rot="5400000">
            <a:off x="-1828800" y="1911096"/>
            <a:ext cx="4114800" cy="4572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
          <p:cNvSpPr txBox="1">
            <a:spLocks noGrp="1"/>
          </p:cNvSpPr>
          <p:nvPr>
            <p:ph type="sldNum" idx="12"/>
          </p:nvPr>
        </p:nvSpPr>
        <p:spPr>
          <a:xfrm>
            <a:off x="11667744" y="6409944"/>
            <a:ext cx="438912" cy="44805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2"/>
        <p:cNvGrpSpPr/>
        <p:nvPr/>
      </p:nvGrpSpPr>
      <p:grpSpPr>
        <a:xfrm>
          <a:off x="0" y="0"/>
          <a:ext cx="0" cy="0"/>
          <a:chOff x="0" y="0"/>
          <a:chExt cx="0" cy="0"/>
        </a:xfrm>
      </p:grpSpPr>
      <p:sp>
        <p:nvSpPr>
          <p:cNvPr id="43" name="Google Shape;43;p6"/>
          <p:cNvSpPr txBox="1">
            <a:spLocks noGrp="1"/>
          </p:cNvSpPr>
          <p:nvPr>
            <p:ph type="body" idx="1"/>
          </p:nvPr>
        </p:nvSpPr>
        <p:spPr>
          <a:xfrm>
            <a:off x="1371600" y="2112264"/>
            <a:ext cx="4841076" cy="823912"/>
          </a:xfrm>
          <a:prstGeom prst="rect">
            <a:avLst/>
          </a:prstGeom>
          <a:noFill/>
          <a:ln>
            <a:noFill/>
          </a:ln>
        </p:spPr>
        <p:txBody>
          <a:bodyPr spcFirstLastPara="1" wrap="square" lIns="0" tIns="0" rIns="0" bIns="0" anchor="b" anchorCtr="0">
            <a:normAutofit/>
          </a:bodyPr>
          <a:lstStyle>
            <a:lvl1pPr marL="457200" lvl="0" indent="-228600" algn="l">
              <a:lnSpc>
                <a:spcPct val="120000"/>
              </a:lnSpc>
              <a:spcBef>
                <a:spcPts val="1000"/>
              </a:spcBef>
              <a:spcAft>
                <a:spcPts val="0"/>
              </a:spcAft>
              <a:buClr>
                <a:schemeClr val="dk1"/>
              </a:buClr>
              <a:buSzPts val="2400"/>
              <a:buNone/>
              <a:defRPr sz="2400" b="1">
                <a:latin typeface="Avenir"/>
                <a:ea typeface="Avenir"/>
                <a:cs typeface="Avenir"/>
                <a:sym typeface="Avenir"/>
              </a:defRPr>
            </a:lvl1pPr>
            <a:lvl2pPr marL="914400" lvl="1" indent="-228600" algn="l">
              <a:lnSpc>
                <a:spcPct val="120000"/>
              </a:lnSpc>
              <a:spcBef>
                <a:spcPts val="500"/>
              </a:spcBef>
              <a:spcAft>
                <a:spcPts val="0"/>
              </a:spcAft>
              <a:buClr>
                <a:schemeClr val="dk1"/>
              </a:buClr>
              <a:buSzPts val="2000"/>
              <a:buNone/>
              <a:defRPr sz="2000" b="1"/>
            </a:lvl2pPr>
            <a:lvl3pPr marL="1371600" lvl="2" indent="-228600" algn="l">
              <a:lnSpc>
                <a:spcPct val="120000"/>
              </a:lnSpc>
              <a:spcBef>
                <a:spcPts val="500"/>
              </a:spcBef>
              <a:spcAft>
                <a:spcPts val="0"/>
              </a:spcAft>
              <a:buClr>
                <a:schemeClr val="dk1"/>
              </a:buClr>
              <a:buSzPts val="1800"/>
              <a:buNone/>
              <a:defRPr sz="1800" b="1"/>
            </a:lvl3pPr>
            <a:lvl4pPr marL="1828800" lvl="3" indent="-228600" algn="l">
              <a:lnSpc>
                <a:spcPct val="120000"/>
              </a:lnSpc>
              <a:spcBef>
                <a:spcPts val="500"/>
              </a:spcBef>
              <a:spcAft>
                <a:spcPts val="0"/>
              </a:spcAft>
              <a:buClr>
                <a:schemeClr val="dk1"/>
              </a:buClr>
              <a:buSzPts val="1600"/>
              <a:buNone/>
              <a:defRPr sz="1600" b="1"/>
            </a:lvl4pPr>
            <a:lvl5pPr marL="2286000" lvl="4" indent="-228600" algn="l">
              <a:lnSpc>
                <a:spcPct val="12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 name="Google Shape;44;p6"/>
          <p:cNvSpPr txBox="1">
            <a:spLocks noGrp="1"/>
          </p:cNvSpPr>
          <p:nvPr>
            <p:ph type="body" idx="2"/>
          </p:nvPr>
        </p:nvSpPr>
        <p:spPr>
          <a:xfrm>
            <a:off x="1371600" y="3018472"/>
            <a:ext cx="4841076" cy="3104856"/>
          </a:xfrm>
          <a:prstGeom prst="rect">
            <a:avLst/>
          </a:prstGeom>
          <a:noFill/>
          <a:ln>
            <a:noFill/>
          </a:ln>
        </p:spPr>
        <p:txBody>
          <a:bodyPr spcFirstLastPara="1" wrap="square" lIns="0" tIns="0" rIns="0" bIns="0" anchor="t" anchorCtr="0">
            <a:normAutofit/>
          </a:bodyPr>
          <a:lstStyle>
            <a:lvl1pPr marL="457200" lvl="0" indent="-355600" algn="l">
              <a:lnSpc>
                <a:spcPct val="120000"/>
              </a:lnSpc>
              <a:spcBef>
                <a:spcPts val="1000"/>
              </a:spcBef>
              <a:spcAft>
                <a:spcPts val="0"/>
              </a:spcAft>
              <a:buClr>
                <a:schemeClr val="dk1"/>
              </a:buClr>
              <a:buSzPts val="2000"/>
              <a:buChar char="•"/>
              <a:defRPr>
                <a:latin typeface="Avenir"/>
                <a:ea typeface="Avenir"/>
                <a:cs typeface="Avenir"/>
                <a:sym typeface="Avenir"/>
              </a:defRPr>
            </a:lvl1pPr>
            <a:lvl2pPr marL="914400" lvl="1" indent="-355600" algn="l">
              <a:lnSpc>
                <a:spcPct val="120000"/>
              </a:lnSpc>
              <a:spcBef>
                <a:spcPts val="500"/>
              </a:spcBef>
              <a:spcAft>
                <a:spcPts val="0"/>
              </a:spcAft>
              <a:buClr>
                <a:schemeClr val="dk1"/>
              </a:buClr>
              <a:buSzPts val="2000"/>
              <a:buChar char="•"/>
              <a:defRPr>
                <a:latin typeface="Avenir"/>
                <a:ea typeface="Avenir"/>
                <a:cs typeface="Avenir"/>
                <a:sym typeface="Avenir"/>
              </a:defRPr>
            </a:lvl2pPr>
            <a:lvl3pPr marL="1371600" lvl="2" indent="-342900" algn="l">
              <a:lnSpc>
                <a:spcPct val="120000"/>
              </a:lnSpc>
              <a:spcBef>
                <a:spcPts val="500"/>
              </a:spcBef>
              <a:spcAft>
                <a:spcPts val="0"/>
              </a:spcAft>
              <a:buClr>
                <a:schemeClr val="dk1"/>
              </a:buClr>
              <a:buSzPts val="1800"/>
              <a:buChar char="•"/>
              <a:defRPr>
                <a:latin typeface="Avenir"/>
                <a:ea typeface="Avenir"/>
                <a:cs typeface="Avenir"/>
                <a:sym typeface="Avenir"/>
              </a:defRPr>
            </a:lvl3pPr>
            <a:lvl4pPr marL="1828800" lvl="3" indent="-330200" algn="l">
              <a:lnSpc>
                <a:spcPct val="120000"/>
              </a:lnSpc>
              <a:spcBef>
                <a:spcPts val="500"/>
              </a:spcBef>
              <a:spcAft>
                <a:spcPts val="0"/>
              </a:spcAft>
              <a:buClr>
                <a:schemeClr val="dk1"/>
              </a:buClr>
              <a:buSzPts val="1600"/>
              <a:buChar char="•"/>
              <a:defRPr>
                <a:latin typeface="Avenir"/>
                <a:ea typeface="Avenir"/>
                <a:cs typeface="Avenir"/>
                <a:sym typeface="Avenir"/>
              </a:defRPr>
            </a:lvl4pPr>
            <a:lvl5pPr marL="2286000" lvl="4" indent="-330200" algn="l">
              <a:lnSpc>
                <a:spcPct val="120000"/>
              </a:lnSpc>
              <a:spcBef>
                <a:spcPts val="500"/>
              </a:spcBef>
              <a:spcAft>
                <a:spcPts val="0"/>
              </a:spcAft>
              <a:buClr>
                <a:schemeClr val="dk1"/>
              </a:buClr>
              <a:buSzPts val="1600"/>
              <a:buChar char="•"/>
              <a:defRPr>
                <a:latin typeface="Avenir"/>
                <a:ea typeface="Avenir"/>
                <a:cs typeface="Avenir"/>
                <a:sym typeface="Aveni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6"/>
          <p:cNvSpPr txBox="1">
            <a:spLocks noGrp="1"/>
          </p:cNvSpPr>
          <p:nvPr>
            <p:ph type="body" idx="3"/>
          </p:nvPr>
        </p:nvSpPr>
        <p:spPr>
          <a:xfrm>
            <a:off x="6766560" y="2112264"/>
            <a:ext cx="4846320" cy="823912"/>
          </a:xfrm>
          <a:prstGeom prst="rect">
            <a:avLst/>
          </a:prstGeom>
          <a:noFill/>
          <a:ln>
            <a:noFill/>
          </a:ln>
        </p:spPr>
        <p:txBody>
          <a:bodyPr spcFirstLastPara="1" wrap="square" lIns="0" tIns="0" rIns="0" bIns="0" anchor="b" anchorCtr="0">
            <a:normAutofit/>
          </a:bodyPr>
          <a:lstStyle>
            <a:lvl1pPr marL="457200" lvl="0" indent="-228600" algn="l">
              <a:lnSpc>
                <a:spcPct val="120000"/>
              </a:lnSpc>
              <a:spcBef>
                <a:spcPts val="1000"/>
              </a:spcBef>
              <a:spcAft>
                <a:spcPts val="0"/>
              </a:spcAft>
              <a:buClr>
                <a:schemeClr val="dk1"/>
              </a:buClr>
              <a:buSzPts val="2400"/>
              <a:buNone/>
              <a:defRPr sz="2400" b="1">
                <a:latin typeface="Avenir"/>
                <a:ea typeface="Avenir"/>
                <a:cs typeface="Avenir"/>
                <a:sym typeface="Avenir"/>
              </a:defRPr>
            </a:lvl1pPr>
            <a:lvl2pPr marL="914400" lvl="1" indent="-228600" algn="l">
              <a:lnSpc>
                <a:spcPct val="120000"/>
              </a:lnSpc>
              <a:spcBef>
                <a:spcPts val="500"/>
              </a:spcBef>
              <a:spcAft>
                <a:spcPts val="0"/>
              </a:spcAft>
              <a:buClr>
                <a:schemeClr val="dk1"/>
              </a:buClr>
              <a:buSzPts val="2000"/>
              <a:buNone/>
              <a:defRPr sz="2000" b="1"/>
            </a:lvl2pPr>
            <a:lvl3pPr marL="1371600" lvl="2" indent="-228600" algn="l">
              <a:lnSpc>
                <a:spcPct val="120000"/>
              </a:lnSpc>
              <a:spcBef>
                <a:spcPts val="500"/>
              </a:spcBef>
              <a:spcAft>
                <a:spcPts val="0"/>
              </a:spcAft>
              <a:buClr>
                <a:schemeClr val="dk1"/>
              </a:buClr>
              <a:buSzPts val="1800"/>
              <a:buNone/>
              <a:defRPr sz="1800" b="1"/>
            </a:lvl3pPr>
            <a:lvl4pPr marL="1828800" lvl="3" indent="-228600" algn="l">
              <a:lnSpc>
                <a:spcPct val="120000"/>
              </a:lnSpc>
              <a:spcBef>
                <a:spcPts val="500"/>
              </a:spcBef>
              <a:spcAft>
                <a:spcPts val="0"/>
              </a:spcAft>
              <a:buClr>
                <a:schemeClr val="dk1"/>
              </a:buClr>
              <a:buSzPts val="1600"/>
              <a:buNone/>
              <a:defRPr sz="1600" b="1"/>
            </a:lvl4pPr>
            <a:lvl5pPr marL="2286000" lvl="4" indent="-228600" algn="l">
              <a:lnSpc>
                <a:spcPct val="12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6"/>
          <p:cNvSpPr txBox="1">
            <a:spLocks noGrp="1"/>
          </p:cNvSpPr>
          <p:nvPr>
            <p:ph type="body" idx="4"/>
          </p:nvPr>
        </p:nvSpPr>
        <p:spPr>
          <a:xfrm>
            <a:off x="6766560" y="3018471"/>
            <a:ext cx="4841076" cy="3104857"/>
          </a:xfrm>
          <a:prstGeom prst="rect">
            <a:avLst/>
          </a:prstGeom>
          <a:noFill/>
          <a:ln>
            <a:noFill/>
          </a:ln>
        </p:spPr>
        <p:txBody>
          <a:bodyPr spcFirstLastPara="1" wrap="square" lIns="0" tIns="0" rIns="0" bIns="0" anchor="t" anchorCtr="0">
            <a:normAutofit/>
          </a:bodyPr>
          <a:lstStyle>
            <a:lvl1pPr marL="457200" lvl="0" indent="-355600" algn="l">
              <a:lnSpc>
                <a:spcPct val="120000"/>
              </a:lnSpc>
              <a:spcBef>
                <a:spcPts val="1000"/>
              </a:spcBef>
              <a:spcAft>
                <a:spcPts val="0"/>
              </a:spcAft>
              <a:buClr>
                <a:schemeClr val="dk1"/>
              </a:buClr>
              <a:buSzPts val="2000"/>
              <a:buChar char="•"/>
              <a:defRPr>
                <a:latin typeface="Avenir"/>
                <a:ea typeface="Avenir"/>
                <a:cs typeface="Avenir"/>
                <a:sym typeface="Avenir"/>
              </a:defRPr>
            </a:lvl1pPr>
            <a:lvl2pPr marL="914400" lvl="1" indent="-355600" algn="l">
              <a:lnSpc>
                <a:spcPct val="120000"/>
              </a:lnSpc>
              <a:spcBef>
                <a:spcPts val="500"/>
              </a:spcBef>
              <a:spcAft>
                <a:spcPts val="0"/>
              </a:spcAft>
              <a:buClr>
                <a:schemeClr val="dk1"/>
              </a:buClr>
              <a:buSzPts val="2000"/>
              <a:buChar char="•"/>
              <a:defRPr>
                <a:latin typeface="Avenir"/>
                <a:ea typeface="Avenir"/>
                <a:cs typeface="Avenir"/>
                <a:sym typeface="Avenir"/>
              </a:defRPr>
            </a:lvl2pPr>
            <a:lvl3pPr marL="1371600" lvl="2" indent="-342900" algn="l">
              <a:lnSpc>
                <a:spcPct val="120000"/>
              </a:lnSpc>
              <a:spcBef>
                <a:spcPts val="500"/>
              </a:spcBef>
              <a:spcAft>
                <a:spcPts val="0"/>
              </a:spcAft>
              <a:buClr>
                <a:schemeClr val="dk1"/>
              </a:buClr>
              <a:buSzPts val="1800"/>
              <a:buChar char="•"/>
              <a:defRPr>
                <a:latin typeface="Avenir"/>
                <a:ea typeface="Avenir"/>
                <a:cs typeface="Avenir"/>
                <a:sym typeface="Avenir"/>
              </a:defRPr>
            </a:lvl3pPr>
            <a:lvl4pPr marL="1828800" lvl="3" indent="-330200" algn="l">
              <a:lnSpc>
                <a:spcPct val="120000"/>
              </a:lnSpc>
              <a:spcBef>
                <a:spcPts val="500"/>
              </a:spcBef>
              <a:spcAft>
                <a:spcPts val="0"/>
              </a:spcAft>
              <a:buClr>
                <a:schemeClr val="dk1"/>
              </a:buClr>
              <a:buSzPts val="1600"/>
              <a:buChar char="•"/>
              <a:defRPr>
                <a:latin typeface="Avenir"/>
                <a:ea typeface="Avenir"/>
                <a:cs typeface="Avenir"/>
                <a:sym typeface="Avenir"/>
              </a:defRPr>
            </a:lvl4pPr>
            <a:lvl5pPr marL="2286000" lvl="4" indent="-330200" algn="l">
              <a:lnSpc>
                <a:spcPct val="120000"/>
              </a:lnSpc>
              <a:spcBef>
                <a:spcPts val="500"/>
              </a:spcBef>
              <a:spcAft>
                <a:spcPts val="0"/>
              </a:spcAft>
              <a:buClr>
                <a:schemeClr val="dk1"/>
              </a:buClr>
              <a:buSzPts val="1600"/>
              <a:buChar char="•"/>
              <a:defRPr>
                <a:latin typeface="Avenir"/>
                <a:ea typeface="Avenir"/>
                <a:cs typeface="Avenir"/>
                <a:sym typeface="Aveni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6"/>
          <p:cNvSpPr txBox="1">
            <a:spLocks noGrp="1"/>
          </p:cNvSpPr>
          <p:nvPr>
            <p:ph type="dt" idx="10"/>
          </p:nvPr>
        </p:nvSpPr>
        <p:spPr>
          <a:xfrm>
            <a:off x="7909560" y="6409944"/>
            <a:ext cx="3703320" cy="44805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ftr" idx="11"/>
          </p:nvPr>
        </p:nvSpPr>
        <p:spPr>
          <a:xfrm rot="5400000">
            <a:off x="-1828800" y="1911096"/>
            <a:ext cx="4114800" cy="4572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6"/>
          <p:cNvSpPr txBox="1">
            <a:spLocks noGrp="1"/>
          </p:cNvSpPr>
          <p:nvPr>
            <p:ph type="sldNum" idx="12"/>
          </p:nvPr>
        </p:nvSpPr>
        <p:spPr>
          <a:xfrm>
            <a:off x="11667744" y="6409944"/>
            <a:ext cx="438912" cy="44805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0" name="Google Shape;50;p6"/>
          <p:cNvSpPr txBox="1">
            <a:spLocks noGrp="1"/>
          </p:cNvSpPr>
          <p:nvPr>
            <p:ph type="title"/>
          </p:nvPr>
        </p:nvSpPr>
        <p:spPr>
          <a:xfrm>
            <a:off x="1371600" y="795528"/>
            <a:ext cx="10241280" cy="1234440"/>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7"/>
          <p:cNvSpPr txBox="1">
            <a:spLocks noGrp="1"/>
          </p:cNvSpPr>
          <p:nvPr>
            <p:ph type="title"/>
          </p:nvPr>
        </p:nvSpPr>
        <p:spPr>
          <a:xfrm>
            <a:off x="1371600" y="795528"/>
            <a:ext cx="10241280" cy="1234440"/>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7"/>
          <p:cNvSpPr txBox="1">
            <a:spLocks noGrp="1"/>
          </p:cNvSpPr>
          <p:nvPr>
            <p:ph type="dt" idx="10"/>
          </p:nvPr>
        </p:nvSpPr>
        <p:spPr>
          <a:xfrm>
            <a:off x="7909560" y="6409944"/>
            <a:ext cx="3703320" cy="44805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7"/>
          <p:cNvSpPr txBox="1">
            <a:spLocks noGrp="1"/>
          </p:cNvSpPr>
          <p:nvPr>
            <p:ph type="ftr" idx="11"/>
          </p:nvPr>
        </p:nvSpPr>
        <p:spPr>
          <a:xfrm rot="5400000">
            <a:off x="-1828800" y="1911096"/>
            <a:ext cx="4114800" cy="4572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7"/>
          <p:cNvSpPr txBox="1">
            <a:spLocks noGrp="1"/>
          </p:cNvSpPr>
          <p:nvPr>
            <p:ph type="sldNum" idx="12"/>
          </p:nvPr>
        </p:nvSpPr>
        <p:spPr>
          <a:xfrm>
            <a:off x="11667744" y="6409944"/>
            <a:ext cx="438912" cy="44805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8"/>
          <p:cNvSpPr txBox="1">
            <a:spLocks noGrp="1"/>
          </p:cNvSpPr>
          <p:nvPr>
            <p:ph type="dt" idx="10"/>
          </p:nvPr>
        </p:nvSpPr>
        <p:spPr>
          <a:xfrm>
            <a:off x="7909560" y="6409944"/>
            <a:ext cx="3703320" cy="44805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8"/>
          <p:cNvSpPr txBox="1">
            <a:spLocks noGrp="1"/>
          </p:cNvSpPr>
          <p:nvPr>
            <p:ph type="ftr" idx="11"/>
          </p:nvPr>
        </p:nvSpPr>
        <p:spPr>
          <a:xfrm rot="5400000">
            <a:off x="-1828800" y="1911096"/>
            <a:ext cx="4114800" cy="4572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8"/>
          <p:cNvSpPr txBox="1">
            <a:spLocks noGrp="1"/>
          </p:cNvSpPr>
          <p:nvPr>
            <p:ph type="sldNum" idx="12"/>
          </p:nvPr>
        </p:nvSpPr>
        <p:spPr>
          <a:xfrm>
            <a:off x="11667744" y="6409944"/>
            <a:ext cx="438912" cy="44805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9"/>
          <p:cNvSpPr txBox="1">
            <a:spLocks noGrp="1"/>
          </p:cNvSpPr>
          <p:nvPr>
            <p:ph type="title"/>
          </p:nvPr>
        </p:nvSpPr>
        <p:spPr>
          <a:xfrm>
            <a:off x="1371600" y="987425"/>
            <a:ext cx="3932237" cy="1894511"/>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chemeClr val="dk1"/>
              </a:buClr>
              <a:buSzPts val="3200"/>
              <a:buFont typeface="Avenir"/>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9"/>
          <p:cNvSpPr txBox="1">
            <a:spLocks noGrp="1"/>
          </p:cNvSpPr>
          <p:nvPr>
            <p:ph type="body" idx="1"/>
          </p:nvPr>
        </p:nvSpPr>
        <p:spPr>
          <a:xfrm>
            <a:off x="5650992" y="987425"/>
            <a:ext cx="5687568" cy="4873625"/>
          </a:xfrm>
          <a:prstGeom prst="rect">
            <a:avLst/>
          </a:prstGeom>
          <a:noFill/>
          <a:ln>
            <a:noFill/>
          </a:ln>
        </p:spPr>
        <p:txBody>
          <a:bodyPr spcFirstLastPara="1" wrap="square" lIns="0" tIns="0" rIns="0" bIns="0" anchor="t" anchorCtr="0">
            <a:normAutofit/>
          </a:bodyPr>
          <a:lstStyle>
            <a:lvl1pPr marL="457200" lvl="0" indent="-355600" algn="l">
              <a:lnSpc>
                <a:spcPct val="120000"/>
              </a:lnSpc>
              <a:spcBef>
                <a:spcPts val="1000"/>
              </a:spcBef>
              <a:spcAft>
                <a:spcPts val="0"/>
              </a:spcAft>
              <a:buClr>
                <a:schemeClr val="dk1"/>
              </a:buClr>
              <a:buSzPts val="2000"/>
              <a:buChar char="•"/>
              <a:defRPr sz="2000">
                <a:latin typeface="Avenir"/>
                <a:ea typeface="Avenir"/>
                <a:cs typeface="Avenir"/>
                <a:sym typeface="Avenir"/>
              </a:defRPr>
            </a:lvl1pPr>
            <a:lvl2pPr marL="914400" lvl="1" indent="-355600" algn="l">
              <a:lnSpc>
                <a:spcPct val="120000"/>
              </a:lnSpc>
              <a:spcBef>
                <a:spcPts val="500"/>
              </a:spcBef>
              <a:spcAft>
                <a:spcPts val="0"/>
              </a:spcAft>
              <a:buClr>
                <a:schemeClr val="dk1"/>
              </a:buClr>
              <a:buSzPts val="2000"/>
              <a:buChar char="•"/>
              <a:defRPr sz="2000">
                <a:latin typeface="Avenir"/>
                <a:ea typeface="Avenir"/>
                <a:cs typeface="Avenir"/>
                <a:sym typeface="Avenir"/>
              </a:defRPr>
            </a:lvl2pPr>
            <a:lvl3pPr marL="1371600" lvl="2" indent="-342900" algn="l">
              <a:lnSpc>
                <a:spcPct val="120000"/>
              </a:lnSpc>
              <a:spcBef>
                <a:spcPts val="500"/>
              </a:spcBef>
              <a:spcAft>
                <a:spcPts val="0"/>
              </a:spcAft>
              <a:buClr>
                <a:schemeClr val="dk1"/>
              </a:buClr>
              <a:buSzPts val="1800"/>
              <a:buChar char="•"/>
              <a:defRPr sz="1800">
                <a:latin typeface="Avenir"/>
                <a:ea typeface="Avenir"/>
                <a:cs typeface="Avenir"/>
                <a:sym typeface="Avenir"/>
              </a:defRPr>
            </a:lvl3pPr>
            <a:lvl4pPr marL="1828800" lvl="3" indent="-330200" algn="l">
              <a:lnSpc>
                <a:spcPct val="120000"/>
              </a:lnSpc>
              <a:spcBef>
                <a:spcPts val="500"/>
              </a:spcBef>
              <a:spcAft>
                <a:spcPts val="0"/>
              </a:spcAft>
              <a:buClr>
                <a:schemeClr val="dk1"/>
              </a:buClr>
              <a:buSzPts val="1600"/>
              <a:buChar char="•"/>
              <a:defRPr sz="1600">
                <a:latin typeface="Avenir"/>
                <a:ea typeface="Avenir"/>
                <a:cs typeface="Avenir"/>
                <a:sym typeface="Avenir"/>
              </a:defRPr>
            </a:lvl4pPr>
            <a:lvl5pPr marL="2286000" lvl="4" indent="-330200" algn="l">
              <a:lnSpc>
                <a:spcPct val="120000"/>
              </a:lnSpc>
              <a:spcBef>
                <a:spcPts val="500"/>
              </a:spcBef>
              <a:spcAft>
                <a:spcPts val="0"/>
              </a:spcAft>
              <a:buClr>
                <a:schemeClr val="dk1"/>
              </a:buClr>
              <a:buSzPts val="1600"/>
              <a:buChar char="•"/>
              <a:defRPr sz="1600">
                <a:latin typeface="Avenir"/>
                <a:ea typeface="Avenir"/>
                <a:cs typeface="Avenir"/>
                <a:sym typeface="Avenir"/>
              </a:defRPr>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3" name="Google Shape;63;p9"/>
          <p:cNvSpPr txBox="1">
            <a:spLocks noGrp="1"/>
          </p:cNvSpPr>
          <p:nvPr>
            <p:ph type="body" idx="2"/>
          </p:nvPr>
        </p:nvSpPr>
        <p:spPr>
          <a:xfrm>
            <a:off x="1371600" y="3058510"/>
            <a:ext cx="3932237" cy="2802540"/>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1000"/>
              </a:spcBef>
              <a:spcAft>
                <a:spcPts val="0"/>
              </a:spcAft>
              <a:buClr>
                <a:schemeClr val="dk1"/>
              </a:buClr>
              <a:buSzPts val="1600"/>
              <a:buNone/>
              <a:defRPr sz="1600">
                <a:latin typeface="Avenir"/>
                <a:ea typeface="Avenir"/>
                <a:cs typeface="Avenir"/>
                <a:sym typeface="Avenir"/>
              </a:defRPr>
            </a:lvl1pPr>
            <a:lvl2pPr marL="914400" lvl="1" indent="-228600" algn="l">
              <a:lnSpc>
                <a:spcPct val="120000"/>
              </a:lnSpc>
              <a:spcBef>
                <a:spcPts val="500"/>
              </a:spcBef>
              <a:spcAft>
                <a:spcPts val="0"/>
              </a:spcAft>
              <a:buClr>
                <a:schemeClr val="dk1"/>
              </a:buClr>
              <a:buSzPts val="1400"/>
              <a:buNone/>
              <a:defRPr sz="1400"/>
            </a:lvl2pPr>
            <a:lvl3pPr marL="1371600" lvl="2" indent="-228600" algn="l">
              <a:lnSpc>
                <a:spcPct val="120000"/>
              </a:lnSpc>
              <a:spcBef>
                <a:spcPts val="500"/>
              </a:spcBef>
              <a:spcAft>
                <a:spcPts val="0"/>
              </a:spcAft>
              <a:buClr>
                <a:schemeClr val="dk1"/>
              </a:buClr>
              <a:buSzPts val="1200"/>
              <a:buNone/>
              <a:defRPr sz="1200"/>
            </a:lvl3pPr>
            <a:lvl4pPr marL="1828800" lvl="3" indent="-228600" algn="l">
              <a:lnSpc>
                <a:spcPct val="120000"/>
              </a:lnSpc>
              <a:spcBef>
                <a:spcPts val="500"/>
              </a:spcBef>
              <a:spcAft>
                <a:spcPts val="0"/>
              </a:spcAft>
              <a:buClr>
                <a:schemeClr val="dk1"/>
              </a:buClr>
              <a:buSzPts val="1000"/>
              <a:buNone/>
              <a:defRPr sz="1000"/>
            </a:lvl4pPr>
            <a:lvl5pPr marL="2286000" lvl="4" indent="-228600" algn="l">
              <a:lnSpc>
                <a:spcPct val="12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4" name="Google Shape;64;p9"/>
          <p:cNvSpPr txBox="1">
            <a:spLocks noGrp="1"/>
          </p:cNvSpPr>
          <p:nvPr>
            <p:ph type="dt" idx="10"/>
          </p:nvPr>
        </p:nvSpPr>
        <p:spPr>
          <a:xfrm>
            <a:off x="7909560" y="6409944"/>
            <a:ext cx="3703320" cy="44805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9"/>
          <p:cNvSpPr txBox="1">
            <a:spLocks noGrp="1"/>
          </p:cNvSpPr>
          <p:nvPr>
            <p:ph type="ftr" idx="11"/>
          </p:nvPr>
        </p:nvSpPr>
        <p:spPr>
          <a:xfrm rot="5400000">
            <a:off x="-1828800" y="1911096"/>
            <a:ext cx="4114800" cy="4572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9"/>
          <p:cNvSpPr txBox="1">
            <a:spLocks noGrp="1"/>
          </p:cNvSpPr>
          <p:nvPr>
            <p:ph type="sldNum" idx="12"/>
          </p:nvPr>
        </p:nvSpPr>
        <p:spPr>
          <a:xfrm>
            <a:off x="11667744" y="6409944"/>
            <a:ext cx="438912" cy="44805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10"/>
          <p:cNvSpPr txBox="1">
            <a:spLocks noGrp="1"/>
          </p:cNvSpPr>
          <p:nvPr>
            <p:ph type="title"/>
          </p:nvPr>
        </p:nvSpPr>
        <p:spPr>
          <a:xfrm>
            <a:off x="1371600" y="987552"/>
            <a:ext cx="3932237" cy="1892808"/>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chemeClr val="dk1"/>
              </a:buClr>
              <a:buSzPts val="3200"/>
              <a:buFont typeface="Avenir"/>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10"/>
          <p:cNvSpPr>
            <a:spLocks noGrp="1"/>
          </p:cNvSpPr>
          <p:nvPr>
            <p:ph type="pic" idx="2"/>
          </p:nvPr>
        </p:nvSpPr>
        <p:spPr>
          <a:xfrm>
            <a:off x="5505319" y="987425"/>
            <a:ext cx="5833242" cy="4873625"/>
          </a:xfrm>
          <a:prstGeom prst="rect">
            <a:avLst/>
          </a:prstGeom>
          <a:noFill/>
          <a:ln>
            <a:noFill/>
          </a:ln>
        </p:spPr>
      </p:sp>
      <p:sp>
        <p:nvSpPr>
          <p:cNvPr id="70" name="Google Shape;70;p10"/>
          <p:cNvSpPr txBox="1">
            <a:spLocks noGrp="1"/>
          </p:cNvSpPr>
          <p:nvPr>
            <p:ph type="body" idx="1"/>
          </p:nvPr>
        </p:nvSpPr>
        <p:spPr>
          <a:xfrm>
            <a:off x="1371600" y="3033286"/>
            <a:ext cx="3932237" cy="2835702"/>
          </a:xfrm>
          <a:prstGeom prst="rect">
            <a:avLst/>
          </a:prstGeom>
          <a:noFill/>
          <a:ln>
            <a:noFill/>
          </a:ln>
        </p:spPr>
        <p:txBody>
          <a:bodyPr spcFirstLastPara="1" wrap="square" lIns="0" tIns="0" rIns="0" bIns="0" anchor="t" anchorCtr="0">
            <a:normAutofit/>
          </a:bodyPr>
          <a:lstStyle>
            <a:lvl1pPr marL="457200" lvl="0" indent="-228600" algn="l">
              <a:lnSpc>
                <a:spcPct val="120000"/>
              </a:lnSpc>
              <a:spcBef>
                <a:spcPts val="1000"/>
              </a:spcBef>
              <a:spcAft>
                <a:spcPts val="0"/>
              </a:spcAft>
              <a:buClr>
                <a:schemeClr val="dk1"/>
              </a:buClr>
              <a:buSzPts val="1600"/>
              <a:buNone/>
              <a:defRPr sz="1600">
                <a:latin typeface="Avenir"/>
                <a:ea typeface="Avenir"/>
                <a:cs typeface="Avenir"/>
                <a:sym typeface="Avenir"/>
              </a:defRPr>
            </a:lvl1pPr>
            <a:lvl2pPr marL="914400" lvl="1" indent="-228600" algn="l">
              <a:lnSpc>
                <a:spcPct val="120000"/>
              </a:lnSpc>
              <a:spcBef>
                <a:spcPts val="500"/>
              </a:spcBef>
              <a:spcAft>
                <a:spcPts val="0"/>
              </a:spcAft>
              <a:buClr>
                <a:schemeClr val="dk1"/>
              </a:buClr>
              <a:buSzPts val="1400"/>
              <a:buNone/>
              <a:defRPr sz="1400"/>
            </a:lvl2pPr>
            <a:lvl3pPr marL="1371600" lvl="2" indent="-228600" algn="l">
              <a:lnSpc>
                <a:spcPct val="120000"/>
              </a:lnSpc>
              <a:spcBef>
                <a:spcPts val="500"/>
              </a:spcBef>
              <a:spcAft>
                <a:spcPts val="0"/>
              </a:spcAft>
              <a:buClr>
                <a:schemeClr val="dk1"/>
              </a:buClr>
              <a:buSzPts val="1200"/>
              <a:buNone/>
              <a:defRPr sz="1200"/>
            </a:lvl3pPr>
            <a:lvl4pPr marL="1828800" lvl="3" indent="-228600" algn="l">
              <a:lnSpc>
                <a:spcPct val="120000"/>
              </a:lnSpc>
              <a:spcBef>
                <a:spcPts val="500"/>
              </a:spcBef>
              <a:spcAft>
                <a:spcPts val="0"/>
              </a:spcAft>
              <a:buClr>
                <a:schemeClr val="dk1"/>
              </a:buClr>
              <a:buSzPts val="1000"/>
              <a:buNone/>
              <a:defRPr sz="1000"/>
            </a:lvl4pPr>
            <a:lvl5pPr marL="2286000" lvl="4" indent="-228600" algn="l">
              <a:lnSpc>
                <a:spcPct val="12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1" name="Google Shape;71;p10"/>
          <p:cNvSpPr txBox="1">
            <a:spLocks noGrp="1"/>
          </p:cNvSpPr>
          <p:nvPr>
            <p:ph type="dt" idx="10"/>
          </p:nvPr>
        </p:nvSpPr>
        <p:spPr>
          <a:xfrm>
            <a:off x="7909560" y="6409944"/>
            <a:ext cx="3703320" cy="448056"/>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0"/>
          <p:cNvSpPr txBox="1">
            <a:spLocks noGrp="1"/>
          </p:cNvSpPr>
          <p:nvPr>
            <p:ph type="ftr" idx="11"/>
          </p:nvPr>
        </p:nvSpPr>
        <p:spPr>
          <a:xfrm rot="5400000">
            <a:off x="-1828800" y="1911096"/>
            <a:ext cx="4114800" cy="4572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0"/>
          <p:cNvSpPr txBox="1">
            <a:spLocks noGrp="1"/>
          </p:cNvSpPr>
          <p:nvPr>
            <p:ph type="sldNum" idx="12"/>
          </p:nvPr>
        </p:nvSpPr>
        <p:spPr>
          <a:xfrm>
            <a:off x="11667744" y="6409944"/>
            <a:ext cx="438912" cy="44805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rot="10800000" flipH="1">
            <a:off x="0" y="6401226"/>
            <a:ext cx="12192000" cy="456773"/>
          </a:xfrm>
          <a:prstGeom prst="rect">
            <a:avLst/>
          </a:prstGeom>
          <a:gradFill>
            <a:gsLst>
              <a:gs pos="0">
                <a:srgbClr val="D092A7">
                  <a:alpha val="27843"/>
                </a:srgbClr>
              </a:gs>
              <a:gs pos="14000">
                <a:srgbClr val="D092A7">
                  <a:alpha val="27843"/>
                </a:srgbClr>
              </a:gs>
              <a:gs pos="100000">
                <a:srgbClr val="9C85C0">
                  <a:alpha val="84705"/>
                </a:srgbClr>
              </a:gs>
            </a:gsLst>
            <a:lin ang="6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11" name="Google Shape;11;p1"/>
          <p:cNvSpPr/>
          <p:nvPr/>
        </p:nvSpPr>
        <p:spPr>
          <a:xfrm flipH="1">
            <a:off x="4038602" y="6401228"/>
            <a:ext cx="8153398" cy="456772"/>
          </a:xfrm>
          <a:prstGeom prst="rect">
            <a:avLst/>
          </a:prstGeom>
          <a:gradFill>
            <a:gsLst>
              <a:gs pos="0">
                <a:srgbClr val="F8C78E">
                  <a:alpha val="54901"/>
                </a:srgbClr>
              </a:gs>
              <a:gs pos="9000">
                <a:srgbClr val="F8C78E">
                  <a:alpha val="54901"/>
                </a:srgbClr>
              </a:gs>
              <a:gs pos="99000">
                <a:schemeClr val="accent2"/>
              </a:gs>
              <a:gs pos="100000">
                <a:schemeClr val="accent2"/>
              </a:gs>
            </a:gsLst>
            <a:lin ang="14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12" name="Google Shape;12;p1"/>
          <p:cNvSpPr txBox="1">
            <a:spLocks noGrp="1"/>
          </p:cNvSpPr>
          <p:nvPr>
            <p:ph type="title"/>
          </p:nvPr>
        </p:nvSpPr>
        <p:spPr>
          <a:xfrm>
            <a:off x="1371600" y="795528"/>
            <a:ext cx="10241280" cy="1234440"/>
          </a:xfrm>
          <a:prstGeom prst="rect">
            <a:avLst/>
          </a:prstGeom>
          <a:noFill/>
          <a:ln>
            <a:noFill/>
          </a:ln>
        </p:spPr>
        <p:txBody>
          <a:bodyPr spcFirstLastPara="1" wrap="square" lIns="0" tIns="0" rIns="0" bIns="0" anchor="b" anchorCtr="0">
            <a:normAutofit/>
          </a:bodyPr>
          <a:lstStyle>
            <a:lvl1pPr marR="0" lvl="0" algn="l" rtl="0">
              <a:lnSpc>
                <a:spcPct val="100000"/>
              </a:lnSpc>
              <a:spcBef>
                <a:spcPts val="0"/>
              </a:spcBef>
              <a:spcAft>
                <a:spcPts val="0"/>
              </a:spcAft>
              <a:buClr>
                <a:schemeClr val="dk1"/>
              </a:buClr>
              <a:buSzPts val="3600"/>
              <a:buFont typeface="Avenir"/>
              <a:buNone/>
              <a:defRPr sz="3600" b="1" i="0" u="none" strike="noStrike" cap="none">
                <a:solidFill>
                  <a:schemeClr val="dk1"/>
                </a:solidFill>
                <a:latin typeface="Avenir"/>
                <a:ea typeface="Avenir"/>
                <a:cs typeface="Avenir"/>
                <a:sym typeface="Aveni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1"/>
          <p:cNvSpPr txBox="1">
            <a:spLocks noGrp="1"/>
          </p:cNvSpPr>
          <p:nvPr>
            <p:ph type="body" idx="1"/>
          </p:nvPr>
        </p:nvSpPr>
        <p:spPr>
          <a:xfrm>
            <a:off x="1371600" y="2112264"/>
            <a:ext cx="10241280" cy="3959352"/>
          </a:xfrm>
          <a:prstGeom prst="rect">
            <a:avLst/>
          </a:prstGeom>
          <a:noFill/>
          <a:ln>
            <a:noFill/>
          </a:ln>
        </p:spPr>
        <p:txBody>
          <a:bodyPr spcFirstLastPara="1" wrap="square" lIns="0" tIns="0" rIns="0" bIns="0" anchor="t" anchorCtr="0">
            <a:normAutofit/>
          </a:bodyPr>
          <a:lstStyle>
            <a:lvl1pPr marL="457200" marR="0" lvl="0" indent="-355600" algn="l" rtl="0">
              <a:lnSpc>
                <a:spcPct val="120000"/>
              </a:lnSpc>
              <a:spcBef>
                <a:spcPts val="1000"/>
              </a:spcBef>
              <a:spcAft>
                <a:spcPts val="0"/>
              </a:spcAft>
              <a:buClr>
                <a:schemeClr val="dk1"/>
              </a:buClr>
              <a:buSzPts val="2000"/>
              <a:buFont typeface="Arial"/>
              <a:buChar char="•"/>
              <a:defRPr sz="2000" b="0" i="0" u="none" strike="noStrike" cap="none">
                <a:solidFill>
                  <a:schemeClr val="dk1"/>
                </a:solidFill>
                <a:latin typeface="Avenir"/>
                <a:ea typeface="Avenir"/>
                <a:cs typeface="Avenir"/>
                <a:sym typeface="Avenir"/>
              </a:defRPr>
            </a:lvl1pPr>
            <a:lvl2pPr marL="914400" marR="0" lvl="1" indent="-355600" algn="l" rtl="0">
              <a:lnSpc>
                <a:spcPct val="120000"/>
              </a:lnSpc>
              <a:spcBef>
                <a:spcPts val="500"/>
              </a:spcBef>
              <a:spcAft>
                <a:spcPts val="0"/>
              </a:spcAft>
              <a:buClr>
                <a:schemeClr val="dk1"/>
              </a:buClr>
              <a:buSzPts val="2000"/>
              <a:buFont typeface="Arial"/>
              <a:buChar char="•"/>
              <a:defRPr sz="2000" b="0" i="0" u="none" strike="noStrike" cap="none">
                <a:solidFill>
                  <a:schemeClr val="dk1"/>
                </a:solidFill>
                <a:latin typeface="Avenir"/>
                <a:ea typeface="Avenir"/>
                <a:cs typeface="Avenir"/>
                <a:sym typeface="Avenir"/>
              </a:defRPr>
            </a:lvl2pPr>
            <a:lvl3pPr marL="1371600" marR="0" lvl="2" indent="-342900" algn="l" rtl="0">
              <a:lnSpc>
                <a:spcPct val="12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3pPr>
            <a:lvl4pPr marL="1828800" marR="0" lvl="3" indent="-330200" algn="l" rtl="0">
              <a:lnSpc>
                <a:spcPct val="12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4pPr>
            <a:lvl5pPr marL="2286000" marR="0" lvl="4" indent="-330200" algn="l" rtl="0">
              <a:lnSpc>
                <a:spcPct val="120000"/>
              </a:lnSpc>
              <a:spcBef>
                <a:spcPts val="500"/>
              </a:spcBef>
              <a:spcAft>
                <a:spcPts val="0"/>
              </a:spcAft>
              <a:buClr>
                <a:schemeClr val="dk1"/>
              </a:buClr>
              <a:buSzPts val="1600"/>
              <a:buFont typeface="Arial"/>
              <a:buChar char="•"/>
              <a:defRPr sz="1600" b="0" i="0" u="none" strike="noStrike" cap="none">
                <a:solidFill>
                  <a:schemeClr val="dk1"/>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9pPr>
          </a:lstStyle>
          <a:p>
            <a:endParaRPr/>
          </a:p>
        </p:txBody>
      </p:sp>
      <p:sp>
        <p:nvSpPr>
          <p:cNvPr id="14" name="Google Shape;14;p1"/>
          <p:cNvSpPr txBox="1">
            <a:spLocks noGrp="1"/>
          </p:cNvSpPr>
          <p:nvPr>
            <p:ph type="dt" idx="10"/>
          </p:nvPr>
        </p:nvSpPr>
        <p:spPr>
          <a:xfrm>
            <a:off x="7909560" y="6409944"/>
            <a:ext cx="3703320" cy="448056"/>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800" b="0" i="0" u="none" strike="noStrike" cap="none">
                <a:solidFill>
                  <a:srgbClr val="FFFFFF"/>
                </a:solidFill>
                <a:latin typeface="Avenir"/>
                <a:ea typeface="Avenir"/>
                <a:cs typeface="Avenir"/>
                <a:sym typeface="Avenir"/>
              </a:defRPr>
            </a:lvl1pPr>
            <a:lvl2pPr marR="0" lvl="1" algn="l" rtl="0">
              <a:spcBef>
                <a:spcPts val="0"/>
              </a:spcBef>
              <a:spcAft>
                <a:spcPts val="0"/>
              </a:spcAft>
              <a:buSzPts val="1400"/>
              <a:buNone/>
              <a:defRPr sz="1800" b="0" i="0" u="none" strike="noStrike" cap="none">
                <a:solidFill>
                  <a:schemeClr val="dk1"/>
                </a:solidFill>
                <a:latin typeface="Avenir"/>
                <a:ea typeface="Avenir"/>
                <a:cs typeface="Avenir"/>
                <a:sym typeface="Avenir"/>
              </a:defRPr>
            </a:lvl2pPr>
            <a:lvl3pPr marR="0" lvl="2" algn="l" rtl="0">
              <a:spcBef>
                <a:spcPts val="0"/>
              </a:spcBef>
              <a:spcAft>
                <a:spcPts val="0"/>
              </a:spcAft>
              <a:buSzPts val="1400"/>
              <a:buNone/>
              <a:defRPr sz="1800" b="0" i="0" u="none" strike="noStrike" cap="none">
                <a:solidFill>
                  <a:schemeClr val="dk1"/>
                </a:solidFill>
                <a:latin typeface="Avenir"/>
                <a:ea typeface="Avenir"/>
                <a:cs typeface="Avenir"/>
                <a:sym typeface="Avenir"/>
              </a:defRPr>
            </a:lvl3pPr>
            <a:lvl4pPr marR="0" lvl="3" algn="l" rtl="0">
              <a:spcBef>
                <a:spcPts val="0"/>
              </a:spcBef>
              <a:spcAft>
                <a:spcPts val="0"/>
              </a:spcAft>
              <a:buSzPts val="1400"/>
              <a:buNone/>
              <a:defRPr sz="1800" b="0" i="0" u="none" strike="noStrike" cap="none">
                <a:solidFill>
                  <a:schemeClr val="dk1"/>
                </a:solidFill>
                <a:latin typeface="Avenir"/>
                <a:ea typeface="Avenir"/>
                <a:cs typeface="Avenir"/>
                <a:sym typeface="Avenir"/>
              </a:defRPr>
            </a:lvl4pPr>
            <a:lvl5pPr marR="0" lvl="4" algn="l" rtl="0">
              <a:spcBef>
                <a:spcPts val="0"/>
              </a:spcBef>
              <a:spcAft>
                <a:spcPts val="0"/>
              </a:spcAft>
              <a:buSzPts val="1400"/>
              <a:buNone/>
              <a:defRPr sz="1800" b="0" i="0" u="none" strike="noStrike" cap="none">
                <a:solidFill>
                  <a:schemeClr val="dk1"/>
                </a:solidFill>
                <a:latin typeface="Avenir"/>
                <a:ea typeface="Avenir"/>
                <a:cs typeface="Avenir"/>
                <a:sym typeface="Avenir"/>
              </a:defRPr>
            </a:lvl5pPr>
            <a:lvl6pPr marR="0" lvl="5" algn="l" rtl="0">
              <a:spcBef>
                <a:spcPts val="0"/>
              </a:spcBef>
              <a:spcAft>
                <a:spcPts val="0"/>
              </a:spcAft>
              <a:buSzPts val="1400"/>
              <a:buNone/>
              <a:defRPr sz="1800" b="0" i="0" u="none" strike="noStrike" cap="none">
                <a:solidFill>
                  <a:schemeClr val="dk1"/>
                </a:solidFill>
                <a:latin typeface="Avenir"/>
                <a:ea typeface="Avenir"/>
                <a:cs typeface="Avenir"/>
                <a:sym typeface="Avenir"/>
              </a:defRPr>
            </a:lvl6pPr>
            <a:lvl7pPr marR="0" lvl="6" algn="l" rtl="0">
              <a:spcBef>
                <a:spcPts val="0"/>
              </a:spcBef>
              <a:spcAft>
                <a:spcPts val="0"/>
              </a:spcAft>
              <a:buSzPts val="1400"/>
              <a:buNone/>
              <a:defRPr sz="1800" b="0" i="0" u="none" strike="noStrike" cap="none">
                <a:solidFill>
                  <a:schemeClr val="dk1"/>
                </a:solidFill>
                <a:latin typeface="Avenir"/>
                <a:ea typeface="Avenir"/>
                <a:cs typeface="Avenir"/>
                <a:sym typeface="Avenir"/>
              </a:defRPr>
            </a:lvl7pPr>
            <a:lvl8pPr marR="0" lvl="7" algn="l" rtl="0">
              <a:spcBef>
                <a:spcPts val="0"/>
              </a:spcBef>
              <a:spcAft>
                <a:spcPts val="0"/>
              </a:spcAft>
              <a:buSzPts val="1400"/>
              <a:buNone/>
              <a:defRPr sz="1800" b="0" i="0" u="none" strike="noStrike" cap="none">
                <a:solidFill>
                  <a:schemeClr val="dk1"/>
                </a:solidFill>
                <a:latin typeface="Avenir"/>
                <a:ea typeface="Avenir"/>
                <a:cs typeface="Avenir"/>
                <a:sym typeface="Avenir"/>
              </a:defRPr>
            </a:lvl8pPr>
            <a:lvl9pPr marR="0" lvl="8" algn="l" rtl="0">
              <a:spcBef>
                <a:spcPts val="0"/>
              </a:spcBef>
              <a:spcAft>
                <a:spcPts val="0"/>
              </a:spcAft>
              <a:buSzPts val="1400"/>
              <a:buNone/>
              <a:defRPr sz="1800" b="0" i="0" u="none" strike="noStrike" cap="none">
                <a:solidFill>
                  <a:schemeClr val="dk1"/>
                </a:solidFill>
                <a:latin typeface="Avenir"/>
                <a:ea typeface="Avenir"/>
                <a:cs typeface="Avenir"/>
                <a:sym typeface="Avenir"/>
              </a:defRPr>
            </a:lvl9pPr>
          </a:lstStyle>
          <a:p>
            <a:endParaRPr/>
          </a:p>
        </p:txBody>
      </p:sp>
      <p:sp>
        <p:nvSpPr>
          <p:cNvPr id="15" name="Google Shape;15;p1"/>
          <p:cNvSpPr txBox="1">
            <a:spLocks noGrp="1"/>
          </p:cNvSpPr>
          <p:nvPr>
            <p:ph type="ftr" idx="11"/>
          </p:nvPr>
        </p:nvSpPr>
        <p:spPr>
          <a:xfrm rot="5400000">
            <a:off x="-1828800" y="1911096"/>
            <a:ext cx="4114800" cy="4572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b="1" i="0" u="none" strike="noStrike" cap="none">
                <a:solidFill>
                  <a:schemeClr val="dk1"/>
                </a:solidFill>
                <a:latin typeface="Avenir"/>
                <a:ea typeface="Avenir"/>
                <a:cs typeface="Avenir"/>
                <a:sym typeface="Avenir"/>
              </a:defRPr>
            </a:lvl1pPr>
            <a:lvl2pPr marR="0" lvl="1" algn="l" rtl="0">
              <a:spcBef>
                <a:spcPts val="0"/>
              </a:spcBef>
              <a:spcAft>
                <a:spcPts val="0"/>
              </a:spcAft>
              <a:buSzPts val="1400"/>
              <a:buNone/>
              <a:defRPr sz="1800" b="0" i="0" u="none" strike="noStrike" cap="none">
                <a:solidFill>
                  <a:schemeClr val="dk1"/>
                </a:solidFill>
                <a:latin typeface="Avenir"/>
                <a:ea typeface="Avenir"/>
                <a:cs typeface="Avenir"/>
                <a:sym typeface="Avenir"/>
              </a:defRPr>
            </a:lvl2pPr>
            <a:lvl3pPr marR="0" lvl="2" algn="l" rtl="0">
              <a:spcBef>
                <a:spcPts val="0"/>
              </a:spcBef>
              <a:spcAft>
                <a:spcPts val="0"/>
              </a:spcAft>
              <a:buSzPts val="1400"/>
              <a:buNone/>
              <a:defRPr sz="1800" b="0" i="0" u="none" strike="noStrike" cap="none">
                <a:solidFill>
                  <a:schemeClr val="dk1"/>
                </a:solidFill>
                <a:latin typeface="Avenir"/>
                <a:ea typeface="Avenir"/>
                <a:cs typeface="Avenir"/>
                <a:sym typeface="Avenir"/>
              </a:defRPr>
            </a:lvl3pPr>
            <a:lvl4pPr marR="0" lvl="3" algn="l" rtl="0">
              <a:spcBef>
                <a:spcPts val="0"/>
              </a:spcBef>
              <a:spcAft>
                <a:spcPts val="0"/>
              </a:spcAft>
              <a:buSzPts val="1400"/>
              <a:buNone/>
              <a:defRPr sz="1800" b="0" i="0" u="none" strike="noStrike" cap="none">
                <a:solidFill>
                  <a:schemeClr val="dk1"/>
                </a:solidFill>
                <a:latin typeface="Avenir"/>
                <a:ea typeface="Avenir"/>
                <a:cs typeface="Avenir"/>
                <a:sym typeface="Avenir"/>
              </a:defRPr>
            </a:lvl4pPr>
            <a:lvl5pPr marR="0" lvl="4" algn="l" rtl="0">
              <a:spcBef>
                <a:spcPts val="0"/>
              </a:spcBef>
              <a:spcAft>
                <a:spcPts val="0"/>
              </a:spcAft>
              <a:buSzPts val="1400"/>
              <a:buNone/>
              <a:defRPr sz="1800" b="0" i="0" u="none" strike="noStrike" cap="none">
                <a:solidFill>
                  <a:schemeClr val="dk1"/>
                </a:solidFill>
                <a:latin typeface="Avenir"/>
                <a:ea typeface="Avenir"/>
                <a:cs typeface="Avenir"/>
                <a:sym typeface="Avenir"/>
              </a:defRPr>
            </a:lvl5pPr>
            <a:lvl6pPr marR="0" lvl="5" algn="l" rtl="0">
              <a:spcBef>
                <a:spcPts val="0"/>
              </a:spcBef>
              <a:spcAft>
                <a:spcPts val="0"/>
              </a:spcAft>
              <a:buSzPts val="1400"/>
              <a:buNone/>
              <a:defRPr sz="1800" b="0" i="0" u="none" strike="noStrike" cap="none">
                <a:solidFill>
                  <a:schemeClr val="dk1"/>
                </a:solidFill>
                <a:latin typeface="Avenir"/>
                <a:ea typeface="Avenir"/>
                <a:cs typeface="Avenir"/>
                <a:sym typeface="Avenir"/>
              </a:defRPr>
            </a:lvl6pPr>
            <a:lvl7pPr marR="0" lvl="6" algn="l" rtl="0">
              <a:spcBef>
                <a:spcPts val="0"/>
              </a:spcBef>
              <a:spcAft>
                <a:spcPts val="0"/>
              </a:spcAft>
              <a:buSzPts val="1400"/>
              <a:buNone/>
              <a:defRPr sz="1800" b="0" i="0" u="none" strike="noStrike" cap="none">
                <a:solidFill>
                  <a:schemeClr val="dk1"/>
                </a:solidFill>
                <a:latin typeface="Avenir"/>
                <a:ea typeface="Avenir"/>
                <a:cs typeface="Avenir"/>
                <a:sym typeface="Avenir"/>
              </a:defRPr>
            </a:lvl7pPr>
            <a:lvl8pPr marR="0" lvl="7" algn="l" rtl="0">
              <a:spcBef>
                <a:spcPts val="0"/>
              </a:spcBef>
              <a:spcAft>
                <a:spcPts val="0"/>
              </a:spcAft>
              <a:buSzPts val="1400"/>
              <a:buNone/>
              <a:defRPr sz="1800" b="0" i="0" u="none" strike="noStrike" cap="none">
                <a:solidFill>
                  <a:schemeClr val="dk1"/>
                </a:solidFill>
                <a:latin typeface="Avenir"/>
                <a:ea typeface="Avenir"/>
                <a:cs typeface="Avenir"/>
                <a:sym typeface="Avenir"/>
              </a:defRPr>
            </a:lvl8pPr>
            <a:lvl9pPr marR="0" lvl="8" algn="l" rtl="0">
              <a:spcBef>
                <a:spcPts val="0"/>
              </a:spcBef>
              <a:spcAft>
                <a:spcPts val="0"/>
              </a:spcAft>
              <a:buSzPts val="1400"/>
              <a:buNone/>
              <a:defRPr sz="1800" b="0" i="0" u="none" strike="noStrike" cap="none">
                <a:solidFill>
                  <a:schemeClr val="dk1"/>
                </a:solidFill>
                <a:latin typeface="Avenir"/>
                <a:ea typeface="Avenir"/>
                <a:cs typeface="Avenir"/>
                <a:sym typeface="Avenir"/>
              </a:defRPr>
            </a:lvl9pPr>
          </a:lstStyle>
          <a:p>
            <a:endParaRPr/>
          </a:p>
        </p:txBody>
      </p:sp>
      <p:sp>
        <p:nvSpPr>
          <p:cNvPr id="16" name="Google Shape;16;p1"/>
          <p:cNvSpPr txBox="1">
            <a:spLocks noGrp="1"/>
          </p:cNvSpPr>
          <p:nvPr>
            <p:ph type="sldNum" idx="12"/>
          </p:nvPr>
        </p:nvSpPr>
        <p:spPr>
          <a:xfrm>
            <a:off x="11667744" y="6409944"/>
            <a:ext cx="438912" cy="44805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b="0" i="0" u="none" strike="noStrike" cap="none">
                <a:solidFill>
                  <a:srgbClr val="FFFFFF"/>
                </a:solidFill>
                <a:latin typeface="Avenir"/>
                <a:ea typeface="Avenir"/>
                <a:cs typeface="Avenir"/>
                <a:sym typeface="Avenir"/>
              </a:defRPr>
            </a:lvl1pPr>
            <a:lvl2pPr marL="0" marR="0" lvl="1" indent="0" algn="r" rtl="0">
              <a:spcBef>
                <a:spcPts val="0"/>
              </a:spcBef>
              <a:buNone/>
              <a:defRPr sz="800" b="0" i="0" u="none" strike="noStrike" cap="none">
                <a:solidFill>
                  <a:srgbClr val="FFFFFF"/>
                </a:solidFill>
                <a:latin typeface="Avenir"/>
                <a:ea typeface="Avenir"/>
                <a:cs typeface="Avenir"/>
                <a:sym typeface="Avenir"/>
              </a:defRPr>
            </a:lvl2pPr>
            <a:lvl3pPr marL="0" marR="0" lvl="2" indent="0" algn="r" rtl="0">
              <a:spcBef>
                <a:spcPts val="0"/>
              </a:spcBef>
              <a:buNone/>
              <a:defRPr sz="800" b="0" i="0" u="none" strike="noStrike" cap="none">
                <a:solidFill>
                  <a:srgbClr val="FFFFFF"/>
                </a:solidFill>
                <a:latin typeface="Avenir"/>
                <a:ea typeface="Avenir"/>
                <a:cs typeface="Avenir"/>
                <a:sym typeface="Avenir"/>
              </a:defRPr>
            </a:lvl3pPr>
            <a:lvl4pPr marL="0" marR="0" lvl="3" indent="0" algn="r" rtl="0">
              <a:spcBef>
                <a:spcPts val="0"/>
              </a:spcBef>
              <a:buNone/>
              <a:defRPr sz="800" b="0" i="0" u="none" strike="noStrike" cap="none">
                <a:solidFill>
                  <a:srgbClr val="FFFFFF"/>
                </a:solidFill>
                <a:latin typeface="Avenir"/>
                <a:ea typeface="Avenir"/>
                <a:cs typeface="Avenir"/>
                <a:sym typeface="Avenir"/>
              </a:defRPr>
            </a:lvl4pPr>
            <a:lvl5pPr marL="0" marR="0" lvl="4" indent="0" algn="r" rtl="0">
              <a:spcBef>
                <a:spcPts val="0"/>
              </a:spcBef>
              <a:buNone/>
              <a:defRPr sz="800" b="0" i="0" u="none" strike="noStrike" cap="none">
                <a:solidFill>
                  <a:srgbClr val="FFFFFF"/>
                </a:solidFill>
                <a:latin typeface="Avenir"/>
                <a:ea typeface="Avenir"/>
                <a:cs typeface="Avenir"/>
                <a:sym typeface="Avenir"/>
              </a:defRPr>
            </a:lvl5pPr>
            <a:lvl6pPr marL="0" marR="0" lvl="5" indent="0" algn="r" rtl="0">
              <a:spcBef>
                <a:spcPts val="0"/>
              </a:spcBef>
              <a:buNone/>
              <a:defRPr sz="800" b="0" i="0" u="none" strike="noStrike" cap="none">
                <a:solidFill>
                  <a:srgbClr val="FFFFFF"/>
                </a:solidFill>
                <a:latin typeface="Avenir"/>
                <a:ea typeface="Avenir"/>
                <a:cs typeface="Avenir"/>
                <a:sym typeface="Avenir"/>
              </a:defRPr>
            </a:lvl6pPr>
            <a:lvl7pPr marL="0" marR="0" lvl="6" indent="0" algn="r" rtl="0">
              <a:spcBef>
                <a:spcPts val="0"/>
              </a:spcBef>
              <a:buNone/>
              <a:defRPr sz="800" b="0" i="0" u="none" strike="noStrike" cap="none">
                <a:solidFill>
                  <a:srgbClr val="FFFFFF"/>
                </a:solidFill>
                <a:latin typeface="Avenir"/>
                <a:ea typeface="Avenir"/>
                <a:cs typeface="Avenir"/>
                <a:sym typeface="Avenir"/>
              </a:defRPr>
            </a:lvl7pPr>
            <a:lvl8pPr marL="0" marR="0" lvl="7" indent="0" algn="r" rtl="0">
              <a:spcBef>
                <a:spcPts val="0"/>
              </a:spcBef>
              <a:buNone/>
              <a:defRPr sz="800" b="0" i="0" u="none" strike="noStrike" cap="none">
                <a:solidFill>
                  <a:srgbClr val="FFFFFF"/>
                </a:solidFill>
                <a:latin typeface="Avenir"/>
                <a:ea typeface="Avenir"/>
                <a:cs typeface="Avenir"/>
                <a:sym typeface="Avenir"/>
              </a:defRPr>
            </a:lvl8pPr>
            <a:lvl9pPr marL="0" marR="0" lvl="8" indent="0" algn="r" rtl="0">
              <a:spcBef>
                <a:spcPts val="0"/>
              </a:spcBef>
              <a:buNone/>
              <a:defRPr sz="800" b="0" i="0" u="none" strike="noStrike" cap="none">
                <a:solidFill>
                  <a:srgbClr val="FFFFFF"/>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WongT@Michigan.go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WesorickN@Michigan.gov"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michigan.gov/mdhhs/-/media/Project/Websites/mdhhs/Folder2/Folder97/Folder1/Folder197/Reportable_Diseases_Michigan_by_Pathogen.pdf?rev=bf3c8fc5ddad40e2998d16aa0e475b96&amp;hash=47AD9493EFA8D17CD795A4CA14CAF93D" TargetMode="External"/><Relationship Id="rId2" Type="http://schemas.openxmlformats.org/officeDocument/2006/relationships/hyperlink" Target="https://legislature.mi.gov/Laws/MCL?objectName=MCL-333-5111"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doi.org/10.1002/hep.27978"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michigan.gov/mdhhs/-/media/Project/Websites/mdhhs/Folder4/Folder31/Folder331/MDHHS_State_Plan_on_Eliminating_HCV_Final_Draft.pdf?rev=4e5736570bd74138a9d4b6435bdc7dae&amp;hash=C4A2AAC65A2DD90743FB33B7471AC8F0" TargetMode="External"/><Relationship Id="rId5" Type="http://schemas.openxmlformats.org/officeDocument/2006/relationships/hyperlink" Target="https://www.michigan.gov/mdhhs/-/media/Project/Websites/mdhhs/Hepatitis/CURRENT-REPORT-2022-v2.pdf?rev=39da363824ca4160978c213a555d8410&amp;hash=C57AB9D6958F854B019C2C03E25BF44D" TargetMode="External"/><Relationship Id="rId4" Type="http://schemas.openxmlformats.org/officeDocument/2006/relationships/hyperlink" Target="https://www.hhs.gov/hepatitis/learn-about-viral-hepatitis/data-and-trends/index.htm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michigan.gov/mdhhs/-/media/Project/Websites/mdhhs/Hepatitis/CURRENT-REPORT-2022-v2.pdf?rev=39da363824ca4160978c213a555d8410&amp;hash=C57AB9D6958F854B019C2C03E25BF44D"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www.michigan.gov/mdhhs/-/media/Project/Websites/mdhhs/Hepatitis/CURRENT-REPORT-2022-v2.pdf?rev=39da363824ca4160978c213a555d8410&amp;hash=C57AB9D6958F854B019C2C03E25BF44D" TargetMode="Externa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michigan.gov/mdhhs/keep-mi-healthy/mentalhealth/drugcontrol/syringe-service-programs/find-ssp-near-me/find-a-syringe-service-program-near-me"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cdc.gov/nchhstp/newsroom/2016/hcv-mortality.html#graphic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cdc.gov/nchhstp/newsroom/docs/factsheets/viral-hep-liver-cancer.pdf"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ncbi.nlm.nih.gov/pmc/articles/PMC7491553/"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paho.org/en/news/27-7-2018-paho-calls-curative-treatment-hepatitis-reduce-thousands-preventable-deaths-americas"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michigan.magellanrx.com/provider/external/medicaid/mi/doc/en-us/MIRx_PAfaxform_General.pdf"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matecmichigan.com/calendar"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mailto:MDHHS-Hepatitis@Michigan.gov" TargetMode="External"/><Relationship Id="rId5" Type="http://schemas.openxmlformats.org/officeDocument/2006/relationships/hyperlink" Target="https://www.michigan.gov/WeTreatHepC" TargetMode="External"/><Relationship Id="rId4" Type="http://schemas.openxmlformats.org/officeDocument/2006/relationships/hyperlink" Target="mailto:MATECMichigan@wayne.edu"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hyperlink" Target="http://www.michigan.gov/WeTreatHepC"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hyperlink" Target="https://www.michigan.gov/mdhhs/-/media/Project/Websites/mdhhs/Keeping-Michigan-Healthy/Hepatitis/Guidelines-for-Perinatal-Testing-and-Reporting_22124.pdf?rev=9c014764dc31427a842bdfe510d03d62&amp;hash=228F0C858907FAC317B1CB7BF62B0EE3" TargetMode="External"/><Relationship Id="rId13" Type="http://schemas.openxmlformats.org/officeDocument/2006/relationships/hyperlink" Target="https://www.michigan.gov/mdhhs/-/media/Project/Websites/mdhhs/Hepatitis/Sexually-Transmitted-Infections-course-directions-032223.pdf?rev=4a9d81938283420eb328448b5157dc29&amp;hash=259050645FAE9D37527E919CCAF9BD0D" TargetMode="External"/><Relationship Id="rId3" Type="http://schemas.openxmlformats.org/officeDocument/2006/relationships/hyperlink" Target="https://www.michigan.gov/mdhhs/-/media/Project/Websites/mdhhs/Hepatitis/Perinatal-HCV--Tool-Kit_v7.pdf?rev=daca7e344b2c4b7d8af83b8058f4ce2d&amp;hash=2E82B1E4DF0EC7198C40A08113AA8AFF" TargetMode="External"/><Relationship Id="rId7" Type="http://schemas.openxmlformats.org/officeDocument/2006/relationships/hyperlink" Target="https://www.hcvguidelines.org/unique-populations/children" TargetMode="External"/><Relationship Id="rId12" Type="http://schemas.openxmlformats.org/officeDocument/2006/relationships/hyperlink" Target="https://courses.mihealth.org/PUBLIC/home.html" TargetMode="External"/><Relationship Id="rId2" Type="http://schemas.openxmlformats.org/officeDocument/2006/relationships/hyperlink" Target="https://www.michigan.gov/mdhhs/keep-mi-healthy/chronicdiseases/hepatitis/hep-c/we-treat-hep-c" TargetMode="External"/><Relationship Id="rId1" Type="http://schemas.openxmlformats.org/officeDocument/2006/relationships/slideLayout" Target="../slideLayouts/slideLayout2.xml"/><Relationship Id="rId6" Type="http://schemas.openxmlformats.org/officeDocument/2006/relationships/hyperlink" Target="https://www.hcvguidelines.org/unique-populations/pregnancy" TargetMode="External"/><Relationship Id="rId11" Type="http://schemas.openxmlformats.org/officeDocument/2006/relationships/hyperlink" Target="https://www.michigan.gov/mdhhs/-/media/Project/Websites/mdhhs/Hepatitis/Perinatal-Hepatitis-C-Fact-Sheet-Jan-2024.pdf?rev=0bf78f65584b4c8abcd8472996a95964&amp;hash=D45978DC1E8ECA9C5E4C9F16777C0C9E" TargetMode="External"/><Relationship Id="rId5" Type="http://schemas.openxmlformats.org/officeDocument/2006/relationships/hyperlink" Target="https://www.acog.org/clinical/clinical-guidance/clinical-practice-guideline/articles/2023/09/viral-hepatitis-in-pregnancy" TargetMode="External"/><Relationship Id="rId10" Type="http://schemas.openxmlformats.org/officeDocument/2006/relationships/hyperlink" Target="https://www.michigan.gov/mdhhs/-/media/Project/Websites/mdhhs/Keeping-Michigan-Healthy/Hepatitis/Lab-Resources-Guide_22124.pdf?rev=839ac91b16ec4ff08454cddcd55902da&amp;hash=D65267793C946D99B61D0EA7E66C2A10" TargetMode="External"/><Relationship Id="rId4" Type="http://schemas.openxmlformats.org/officeDocument/2006/relationships/hyperlink" Target="https://www.michigan.gov/mdhhs/-/media/Project/Websites/mdhhs/Hepatitis/PHC-Fact-Sheet-V3-FINAL.pdf?rev=26d13977239446f88578a099d26defac&amp;hash=B3D8C1AE2F584BFCAD955F648BA5CCBA" TargetMode="External"/><Relationship Id="rId9" Type="http://schemas.openxmlformats.org/officeDocument/2006/relationships/hyperlink" Target="https://www.michigan.gov/mdhhs/-/media/Project/Websites/mdhhs/Keeping-Michigan-Healthy/Hepatitis/Perinatal-Infant-Infection-Screening_22124.pdf?rev=353671b3b77142e2b1fabba800ae8a73&amp;hash=7F73EDC3A57B6CD23DA88C9E29B9CF62" TargetMode="External"/><Relationship Id="rId14" Type="http://schemas.openxmlformats.org/officeDocument/2006/relationships/image" Target="../media/image20.png"/></Relationships>
</file>

<file path=ppt/slides/_rels/slide62.xml.rels><?xml version="1.0" encoding="UTF-8" standalone="yes"?>
<Relationships xmlns="http://schemas.openxmlformats.org/package/2006/relationships"><Relationship Id="rId8" Type="http://schemas.openxmlformats.org/officeDocument/2006/relationships/hyperlink" Target="http://www.michigan.gov/SSP" TargetMode="External"/><Relationship Id="rId3" Type="http://schemas.openxmlformats.org/officeDocument/2006/relationships/hyperlink" Target="mailto:WongT@Michigan.gov" TargetMode="External"/><Relationship Id="rId7" Type="http://schemas.openxmlformats.org/officeDocument/2006/relationships/hyperlink" Target="http://www.michigan.gov/Hepatitis"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hyperlink" Target="http://www.michigan.gov/WeTreatHepC" TargetMode="External"/><Relationship Id="rId5" Type="http://schemas.openxmlformats.org/officeDocument/2006/relationships/hyperlink" Target="mailto:MDHHS-Hepatitis@Michigan.gov" TargetMode="External"/><Relationship Id="rId4" Type="http://schemas.openxmlformats.org/officeDocument/2006/relationships/hyperlink" Target="mailto:WesorickN@Michigan.gov"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8"/>
        <p:cNvGrpSpPr/>
        <p:nvPr/>
      </p:nvGrpSpPr>
      <p:grpSpPr>
        <a:xfrm>
          <a:off x="0" y="0"/>
          <a:ext cx="0" cy="0"/>
          <a:chOff x="0" y="0"/>
          <a:chExt cx="0" cy="0"/>
        </a:xfrm>
      </p:grpSpPr>
      <p:sp>
        <p:nvSpPr>
          <p:cNvPr id="799" name="Google Shape;799;p132"/>
          <p:cNvSpPr txBox="1">
            <a:spLocks noGrp="1"/>
          </p:cNvSpPr>
          <p:nvPr>
            <p:ph type="ctrTitle"/>
          </p:nvPr>
        </p:nvSpPr>
        <p:spPr>
          <a:xfrm>
            <a:off x="410547" y="758795"/>
            <a:ext cx="11370905" cy="2478024"/>
          </a:xfrm>
          <a:prstGeom prst="rect">
            <a:avLst/>
          </a:prstGeom>
          <a:noFill/>
          <a:ln>
            <a:noFill/>
          </a:ln>
        </p:spPr>
        <p:txBody>
          <a:bodyPr spcFirstLastPara="1" wrap="square" lIns="0" tIns="0" rIns="0" bIns="0" anchor="b" anchorCtr="0">
            <a:noAutofit/>
          </a:bodyPr>
          <a:lstStyle/>
          <a:p>
            <a:pPr marL="0" lvl="0" indent="0" algn="ctr" rtl="0">
              <a:lnSpc>
                <a:spcPct val="100000"/>
              </a:lnSpc>
              <a:spcBef>
                <a:spcPts val="0"/>
              </a:spcBef>
              <a:spcAft>
                <a:spcPts val="0"/>
              </a:spcAft>
              <a:buClr>
                <a:schemeClr val="dk1"/>
              </a:buClr>
              <a:buSzPts val="4000"/>
              <a:buFont typeface="Avenir"/>
              <a:buNone/>
            </a:pPr>
            <a:r>
              <a:rPr lang="en-US" dirty="0"/>
              <a:t>HEPATITIS C</a:t>
            </a:r>
            <a:endParaRPr dirty="0"/>
          </a:p>
        </p:txBody>
      </p:sp>
      <p:sp>
        <p:nvSpPr>
          <p:cNvPr id="800" name="Google Shape;800;p132"/>
          <p:cNvSpPr txBox="1">
            <a:spLocks noGrp="1"/>
          </p:cNvSpPr>
          <p:nvPr>
            <p:ph type="subTitle" idx="1"/>
          </p:nvPr>
        </p:nvSpPr>
        <p:spPr>
          <a:xfrm>
            <a:off x="1524000" y="3236819"/>
            <a:ext cx="9144000" cy="853918"/>
          </a:xfrm>
          <a:prstGeom prst="rect">
            <a:avLst/>
          </a:prstGeom>
          <a:noFill/>
          <a:ln>
            <a:noFill/>
          </a:ln>
        </p:spPr>
        <p:txBody>
          <a:bodyPr spcFirstLastPara="1" wrap="square" lIns="0" tIns="0" rIns="0" bIns="0" anchor="t" anchorCtr="0">
            <a:normAutofit lnSpcReduction="10000"/>
          </a:bodyPr>
          <a:lstStyle/>
          <a:p>
            <a:pPr marL="0" lvl="0" indent="0" algn="ctr" rtl="0">
              <a:lnSpc>
                <a:spcPct val="150000"/>
              </a:lnSpc>
              <a:spcBef>
                <a:spcPts val="0"/>
              </a:spcBef>
              <a:spcAft>
                <a:spcPts val="0"/>
              </a:spcAft>
              <a:buClr>
                <a:schemeClr val="dk1"/>
              </a:buClr>
              <a:buSzPts val="1600"/>
              <a:buNone/>
            </a:pPr>
            <a:r>
              <a:rPr lang="en-US" dirty="0"/>
              <a:t>Maternal Infant Health Program (MIHP) Community of Practice Webinar</a:t>
            </a:r>
            <a:endParaRPr dirty="0"/>
          </a:p>
          <a:p>
            <a:pPr marL="0" lvl="0" indent="0" algn="ctr" rtl="0">
              <a:lnSpc>
                <a:spcPct val="150000"/>
              </a:lnSpc>
              <a:spcBef>
                <a:spcPts val="1000"/>
              </a:spcBef>
              <a:spcAft>
                <a:spcPts val="0"/>
              </a:spcAft>
              <a:buClr>
                <a:schemeClr val="dk1"/>
              </a:buClr>
              <a:buSzPts val="1600"/>
              <a:buNone/>
            </a:pPr>
            <a:r>
              <a:rPr lang="en-US" dirty="0"/>
              <a:t>JUNE 20, 2024</a:t>
            </a:r>
            <a:endParaRPr dirty="0"/>
          </a:p>
        </p:txBody>
      </p:sp>
      <p:sp>
        <p:nvSpPr>
          <p:cNvPr id="801" name="Google Shape;801;p132"/>
          <p:cNvSpPr/>
          <p:nvPr/>
        </p:nvSpPr>
        <p:spPr>
          <a:xfrm>
            <a:off x="410547" y="4488024"/>
            <a:ext cx="4991632" cy="1435608"/>
          </a:xfrm>
          <a:prstGeom prst="rect">
            <a:avLst/>
          </a:prstGeom>
          <a:solidFill>
            <a:srgbClr val="D6CD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500" b="1" i="0" u="none" strike="noStrike" cap="none">
                <a:solidFill>
                  <a:srgbClr val="0C0C0C"/>
                </a:solidFill>
                <a:latin typeface="Avenir"/>
                <a:ea typeface="Avenir"/>
                <a:cs typeface="Avenir"/>
                <a:sym typeface="Avenir"/>
              </a:rPr>
              <a:t>Teresa Juridico, MPH</a:t>
            </a:r>
            <a:br>
              <a:rPr lang="en-US" sz="1500" b="1" i="0" u="none" strike="noStrike" cap="none">
                <a:solidFill>
                  <a:srgbClr val="0C0C0C"/>
                </a:solidFill>
                <a:latin typeface="Avenir"/>
                <a:ea typeface="Avenir"/>
                <a:cs typeface="Avenir"/>
                <a:sym typeface="Avenir"/>
              </a:rPr>
            </a:br>
            <a:r>
              <a:rPr lang="en-US" sz="1500" b="0" i="0" u="none" strike="noStrike" cap="none">
                <a:solidFill>
                  <a:srgbClr val="0C0C0C"/>
                </a:solidFill>
                <a:latin typeface="Avenir"/>
                <a:ea typeface="Avenir"/>
                <a:cs typeface="Avenir"/>
                <a:sym typeface="Avenir"/>
              </a:rPr>
              <a:t>Viral Hepatitis Prevention Coordinator</a:t>
            </a:r>
            <a:br>
              <a:rPr lang="en-US" sz="1500" b="0" i="0" u="none" strike="noStrike" cap="none">
                <a:solidFill>
                  <a:srgbClr val="0C0C0C"/>
                </a:solidFill>
                <a:latin typeface="Avenir"/>
                <a:ea typeface="Avenir"/>
                <a:cs typeface="Avenir"/>
                <a:sym typeface="Avenir"/>
              </a:rPr>
            </a:br>
            <a:r>
              <a:rPr lang="en-US" sz="1500" b="0" i="0" u="none" strike="noStrike" cap="none">
                <a:solidFill>
                  <a:srgbClr val="0C0C0C"/>
                </a:solidFill>
                <a:latin typeface="Avenir"/>
                <a:ea typeface="Avenir"/>
                <a:cs typeface="Avenir"/>
                <a:sym typeface="Avenir"/>
              </a:rPr>
              <a:t>MDHHS</a:t>
            </a:r>
            <a:endParaRPr/>
          </a:p>
          <a:p>
            <a:pPr marL="0" marR="0" lvl="0" indent="0" algn="ctr" rtl="0">
              <a:spcBef>
                <a:spcPts val="0"/>
              </a:spcBef>
              <a:spcAft>
                <a:spcPts val="0"/>
              </a:spcAft>
              <a:buNone/>
            </a:pPr>
            <a:r>
              <a:rPr lang="en-US" sz="1500" b="0" i="0" u="sng" strike="noStrike" cap="none">
                <a:solidFill>
                  <a:schemeClr val="hlink"/>
                </a:solidFill>
                <a:latin typeface="Avenir"/>
                <a:ea typeface="Avenir"/>
                <a:cs typeface="Avenir"/>
                <a:sym typeface="Avenir"/>
                <a:hlinkClick r:id="rId3"/>
              </a:rPr>
              <a:t>WongT@Michigan.gov</a:t>
            </a:r>
            <a:r>
              <a:rPr lang="en-US" sz="1500" b="0" i="0" u="none" strike="noStrike" cap="none">
                <a:solidFill>
                  <a:srgbClr val="0C0C0C"/>
                </a:solidFill>
                <a:latin typeface="Avenir"/>
                <a:ea typeface="Avenir"/>
                <a:cs typeface="Avenir"/>
                <a:sym typeface="Avenir"/>
              </a:rPr>
              <a:t> </a:t>
            </a:r>
            <a:endParaRPr/>
          </a:p>
        </p:txBody>
      </p:sp>
      <p:sp>
        <p:nvSpPr>
          <p:cNvPr id="802" name="Google Shape;802;p132"/>
          <p:cNvSpPr/>
          <p:nvPr/>
        </p:nvSpPr>
        <p:spPr>
          <a:xfrm>
            <a:off x="6789821" y="4488024"/>
            <a:ext cx="4991632" cy="1435608"/>
          </a:xfrm>
          <a:prstGeom prst="rect">
            <a:avLst/>
          </a:prstGeom>
          <a:solidFill>
            <a:srgbClr val="D6CD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500" b="1" i="0" u="none" strike="noStrike" cap="none">
                <a:solidFill>
                  <a:srgbClr val="0C0C0C"/>
                </a:solidFill>
                <a:latin typeface="Avenir"/>
                <a:ea typeface="Avenir"/>
                <a:cs typeface="Avenir"/>
                <a:sym typeface="Avenir"/>
              </a:rPr>
              <a:t>Nikki Wesorick, MPH</a:t>
            </a:r>
            <a:br>
              <a:rPr lang="en-US" sz="1500" b="1" i="0" u="none" strike="noStrike" cap="none">
                <a:solidFill>
                  <a:srgbClr val="0C0C0C"/>
                </a:solidFill>
                <a:latin typeface="Avenir"/>
                <a:ea typeface="Avenir"/>
                <a:cs typeface="Avenir"/>
                <a:sym typeface="Avenir"/>
              </a:rPr>
            </a:br>
            <a:r>
              <a:rPr lang="en-US" sz="1500" b="0" i="0" u="none" strike="noStrike" cap="none">
                <a:solidFill>
                  <a:srgbClr val="0C0C0C"/>
                </a:solidFill>
                <a:latin typeface="Avenir"/>
                <a:ea typeface="Avenir"/>
                <a:cs typeface="Avenir"/>
                <a:sym typeface="Avenir"/>
              </a:rPr>
              <a:t>Disease Intervention Specialist</a:t>
            </a:r>
            <a:endParaRPr/>
          </a:p>
          <a:p>
            <a:pPr marL="0" marR="0" lvl="0" indent="0" algn="ctr" rtl="0">
              <a:spcBef>
                <a:spcPts val="0"/>
              </a:spcBef>
              <a:spcAft>
                <a:spcPts val="0"/>
              </a:spcAft>
              <a:buNone/>
            </a:pPr>
            <a:r>
              <a:rPr lang="en-US" sz="1500" b="0" i="0" u="none" strike="noStrike" cap="none">
                <a:solidFill>
                  <a:srgbClr val="0C0C0C"/>
                </a:solidFill>
                <a:latin typeface="Avenir"/>
                <a:ea typeface="Avenir"/>
                <a:cs typeface="Avenir"/>
                <a:sym typeface="Avenir"/>
              </a:rPr>
              <a:t>MDHHS</a:t>
            </a:r>
            <a:endParaRPr/>
          </a:p>
          <a:p>
            <a:pPr marL="0" marR="0" lvl="0" indent="0" algn="ctr" rtl="0">
              <a:spcBef>
                <a:spcPts val="0"/>
              </a:spcBef>
              <a:spcAft>
                <a:spcPts val="0"/>
              </a:spcAft>
              <a:buNone/>
            </a:pPr>
            <a:r>
              <a:rPr lang="en-US" sz="1500" b="0" i="0" u="sng" strike="noStrike" cap="none">
                <a:solidFill>
                  <a:schemeClr val="hlink"/>
                </a:solidFill>
                <a:latin typeface="Avenir"/>
                <a:ea typeface="Avenir"/>
                <a:cs typeface="Avenir"/>
                <a:sym typeface="Avenir"/>
                <a:hlinkClick r:id="rId4"/>
              </a:rPr>
              <a:t>WesorickN@Michigan.gov</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11ACA-C358-97B2-D8AB-D529FE9A42D9}"/>
              </a:ext>
            </a:extLst>
          </p:cNvPr>
          <p:cNvSpPr>
            <a:spLocks noGrp="1"/>
          </p:cNvSpPr>
          <p:nvPr>
            <p:ph type="title"/>
          </p:nvPr>
        </p:nvSpPr>
        <p:spPr>
          <a:xfrm>
            <a:off x="423747" y="360630"/>
            <a:ext cx="10241280" cy="1234440"/>
          </a:xfrm>
        </p:spPr>
        <p:txBody>
          <a:bodyPr/>
          <a:lstStyle/>
          <a:p>
            <a:r>
              <a:rPr lang="en-US"/>
              <a:t>Hepatitis C – Reportable Condition </a:t>
            </a:r>
          </a:p>
        </p:txBody>
      </p:sp>
      <p:sp>
        <p:nvSpPr>
          <p:cNvPr id="3" name="Text Placeholder 2">
            <a:extLst>
              <a:ext uri="{FF2B5EF4-FFF2-40B4-BE49-F238E27FC236}">
                <a16:creationId xmlns:a16="http://schemas.microsoft.com/office/drawing/2014/main" id="{C1815D31-CF39-5471-84A0-DCF9CE0459CA}"/>
              </a:ext>
            </a:extLst>
          </p:cNvPr>
          <p:cNvSpPr>
            <a:spLocks noGrp="1"/>
          </p:cNvSpPr>
          <p:nvPr>
            <p:ph type="body" idx="1"/>
          </p:nvPr>
        </p:nvSpPr>
        <p:spPr>
          <a:xfrm>
            <a:off x="423746" y="1944996"/>
            <a:ext cx="11206975" cy="3959352"/>
          </a:xfrm>
        </p:spPr>
        <p:txBody>
          <a:bodyPr>
            <a:normAutofit/>
          </a:bodyPr>
          <a:lstStyle/>
          <a:p>
            <a:r>
              <a:rPr lang="en-US" dirty="0"/>
              <a:t>By law, hepatitis C is a reportable condition in Michigan!</a:t>
            </a:r>
          </a:p>
          <a:p>
            <a:pPr lvl="1"/>
            <a:r>
              <a:rPr lang="en-US" dirty="0"/>
              <a:t>This reporting is expressly allowed under HIPAA and required by </a:t>
            </a:r>
            <a:r>
              <a:rPr lang="en-US" dirty="0">
                <a:hlinkClick r:id="rId2"/>
              </a:rPr>
              <a:t>Michigan Public Act 368 of 1978, Section 333.5111</a:t>
            </a:r>
            <a:endParaRPr lang="en-US" dirty="0"/>
          </a:p>
          <a:p>
            <a:r>
              <a:rPr lang="en-US" dirty="0"/>
              <a:t>What is reportable?</a:t>
            </a:r>
          </a:p>
          <a:p>
            <a:pPr lvl="1"/>
            <a:r>
              <a:rPr lang="en-US" b="1" dirty="0"/>
              <a:t>All </a:t>
            </a:r>
            <a:r>
              <a:rPr lang="en-US" dirty="0"/>
              <a:t>HCV test results including positive </a:t>
            </a:r>
            <a:r>
              <a:rPr lang="en-US" b="1" dirty="0"/>
              <a:t>and</a:t>
            </a:r>
            <a:r>
              <a:rPr lang="en-US" dirty="0"/>
              <a:t> negative antibody, RNA, and genotype tests</a:t>
            </a:r>
          </a:p>
          <a:p>
            <a:pPr lvl="2"/>
            <a:r>
              <a:rPr lang="en-US" dirty="0"/>
              <a:t>If applicable, please also report pregnancy status </a:t>
            </a:r>
          </a:p>
          <a:p>
            <a:pPr marL="558800" lvl="1" indent="0">
              <a:buNone/>
            </a:pPr>
            <a:endParaRPr lang="en-US" dirty="0"/>
          </a:p>
          <a:p>
            <a:r>
              <a:rPr lang="en-US" dirty="0">
                <a:hlinkClick r:id="rId3"/>
              </a:rPr>
              <a:t>2024 Reportable Diseases in Michigan List</a:t>
            </a:r>
            <a:endParaRPr lang="en-US" dirty="0"/>
          </a:p>
        </p:txBody>
      </p:sp>
    </p:spTree>
    <p:extLst>
      <p:ext uri="{BB962C8B-B14F-4D97-AF65-F5344CB8AC3E}">
        <p14:creationId xmlns:p14="http://schemas.microsoft.com/office/powerpoint/2010/main" val="2508299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p138"/>
          <p:cNvSpPr txBox="1">
            <a:spLocks noGrp="1"/>
          </p:cNvSpPr>
          <p:nvPr>
            <p:ph type="title"/>
          </p:nvPr>
        </p:nvSpPr>
        <p:spPr>
          <a:xfrm>
            <a:off x="271659" y="10"/>
            <a:ext cx="11231700" cy="1234500"/>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dk1"/>
              </a:buClr>
              <a:buSzPts val="3600"/>
              <a:buFont typeface="Avenir"/>
              <a:buNone/>
            </a:pPr>
            <a:r>
              <a:rPr lang="en-US"/>
              <a:t>PRE-PREGNANCY</a:t>
            </a:r>
            <a:endParaRPr/>
          </a:p>
        </p:txBody>
      </p:sp>
      <p:sp>
        <p:nvSpPr>
          <p:cNvPr id="845" name="Google Shape;845;p138"/>
          <p:cNvSpPr txBox="1">
            <a:spLocks noGrp="1"/>
          </p:cNvSpPr>
          <p:nvPr>
            <p:ph type="body" idx="1"/>
          </p:nvPr>
        </p:nvSpPr>
        <p:spPr>
          <a:xfrm>
            <a:off x="512275" y="1390261"/>
            <a:ext cx="11559300" cy="4721290"/>
          </a:xfrm>
          <a:prstGeom prst="rect">
            <a:avLst/>
          </a:prstGeom>
          <a:noFill/>
          <a:ln>
            <a:noFill/>
          </a:ln>
        </p:spPr>
        <p:txBody>
          <a:bodyPr spcFirstLastPara="1" wrap="square" lIns="0" tIns="0" rIns="0" bIns="0" anchor="t" anchorCtr="0">
            <a:normAutofit/>
          </a:bodyPr>
          <a:lstStyle/>
          <a:p>
            <a:pPr marL="342900" indent="-342900">
              <a:spcBef>
                <a:spcPts val="0"/>
              </a:spcBef>
            </a:pPr>
            <a:r>
              <a:rPr lang="en-US" dirty="0"/>
              <a:t>Ideally, HCV infection would be diagnosed </a:t>
            </a:r>
            <a:r>
              <a:rPr lang="en-US" b="1" u="sng" dirty="0"/>
              <a:t>before</a:t>
            </a:r>
            <a:r>
              <a:rPr lang="en-US" dirty="0"/>
              <a:t> pregnancy, and, when possible, pre-pregnancy screening for HCV is recommended in individuals who have not yet been tested, in accordance with the recommendation for testing at least once in a lifetime for all adults</a:t>
            </a:r>
          </a:p>
          <a:p>
            <a:pPr marL="342900" indent="-342900">
              <a:spcBef>
                <a:spcPts val="0"/>
              </a:spcBef>
            </a:pPr>
            <a:endParaRPr lang="en-US" dirty="0"/>
          </a:p>
          <a:p>
            <a:pPr marL="342900" indent="-342900">
              <a:spcBef>
                <a:spcPts val="0"/>
              </a:spcBef>
            </a:pPr>
            <a:r>
              <a:rPr lang="en-US" dirty="0"/>
              <a:t>Patients testing positive for HCV before pregnancy should be connected to care so they can complete direct-acting antiviral treatment </a:t>
            </a:r>
            <a:r>
              <a:rPr lang="en-US" b="1" u="sng" dirty="0"/>
              <a:t>before</a:t>
            </a:r>
            <a:r>
              <a:rPr lang="en-US" dirty="0"/>
              <a:t> becoming pregnant</a:t>
            </a:r>
          </a:p>
          <a:p>
            <a:pPr marL="342900" indent="-342900">
              <a:spcBef>
                <a:spcPts val="0"/>
              </a:spcBef>
            </a:pPr>
            <a:endParaRPr lang="en-US" dirty="0"/>
          </a:p>
          <a:p>
            <a:pPr marL="0" indent="0">
              <a:spcBef>
                <a:spcPts val="0"/>
              </a:spcBef>
              <a:buNone/>
            </a:pPr>
            <a:endParaRPr dirty="0"/>
          </a:p>
        </p:txBody>
      </p:sp>
    </p:spTree>
    <p:extLst>
      <p:ext uri="{BB962C8B-B14F-4D97-AF65-F5344CB8AC3E}">
        <p14:creationId xmlns:p14="http://schemas.microsoft.com/office/powerpoint/2010/main" val="3531677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p138"/>
          <p:cNvSpPr txBox="1">
            <a:spLocks noGrp="1"/>
          </p:cNvSpPr>
          <p:nvPr>
            <p:ph type="title"/>
          </p:nvPr>
        </p:nvSpPr>
        <p:spPr>
          <a:xfrm>
            <a:off x="271659" y="10"/>
            <a:ext cx="11231700" cy="1234500"/>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dk1"/>
              </a:buClr>
              <a:buSzPts val="3600"/>
              <a:buFont typeface="Avenir"/>
              <a:buNone/>
            </a:pPr>
            <a:r>
              <a:rPr lang="en-US"/>
              <a:t>PERINATAL HEPATITIS C</a:t>
            </a:r>
            <a:endParaRPr/>
          </a:p>
        </p:txBody>
      </p:sp>
      <p:sp>
        <p:nvSpPr>
          <p:cNvPr id="845" name="Google Shape;845;p138"/>
          <p:cNvSpPr txBox="1">
            <a:spLocks noGrp="1"/>
          </p:cNvSpPr>
          <p:nvPr>
            <p:ph type="body" idx="1"/>
          </p:nvPr>
        </p:nvSpPr>
        <p:spPr>
          <a:xfrm>
            <a:off x="512275" y="1390261"/>
            <a:ext cx="11559300" cy="4721290"/>
          </a:xfrm>
          <a:prstGeom prst="rect">
            <a:avLst/>
          </a:prstGeom>
          <a:noFill/>
          <a:ln>
            <a:noFill/>
          </a:ln>
        </p:spPr>
        <p:txBody>
          <a:bodyPr spcFirstLastPara="1" wrap="square" lIns="0" tIns="0" rIns="0" bIns="0" anchor="t" anchorCtr="0">
            <a:normAutofit fontScale="92500" lnSpcReduction="10000"/>
          </a:bodyPr>
          <a:lstStyle/>
          <a:p>
            <a:pPr marL="342900" indent="-342900">
              <a:spcBef>
                <a:spcPts val="0"/>
              </a:spcBef>
            </a:pPr>
            <a:r>
              <a:rPr lang="en-US"/>
              <a:t>Occurs when a person who is HCV+ passes the virus to the infant in utero or during childbirth (also known as vertical transmission)</a:t>
            </a:r>
          </a:p>
          <a:p>
            <a:pPr marL="342900" indent="-342900">
              <a:spcBef>
                <a:spcPts val="0"/>
              </a:spcBef>
            </a:pPr>
            <a:endParaRPr lang="en-US"/>
          </a:p>
          <a:p>
            <a:pPr marL="342900" indent="-342900">
              <a:spcBef>
                <a:spcPts val="0"/>
              </a:spcBef>
            </a:pPr>
            <a:r>
              <a:rPr lang="en-US"/>
              <a:t>Occurs in approximately 5-15% of children delivered by HCV+ persons</a:t>
            </a:r>
          </a:p>
          <a:p>
            <a:pPr marL="800100" lvl="1" indent="-342900">
              <a:spcBef>
                <a:spcPts val="0"/>
              </a:spcBef>
            </a:pPr>
            <a:r>
              <a:rPr lang="en-US"/>
              <a:t>Factors associated with increased risk of perinatal transmission: HIV co-infection, high viral load, prolonged/premature membrane rupture, maternal blood exposure)</a:t>
            </a:r>
          </a:p>
          <a:p>
            <a:pPr marL="457200" lvl="1" indent="0">
              <a:spcBef>
                <a:spcPts val="0"/>
              </a:spcBef>
              <a:buNone/>
            </a:pPr>
            <a:endParaRPr lang="en-US"/>
          </a:p>
          <a:p>
            <a:pPr marL="342900" indent="-342900">
              <a:spcBef>
                <a:spcPts val="0"/>
              </a:spcBef>
            </a:pPr>
            <a:r>
              <a:rPr lang="en-US"/>
              <a:t>No known methods to prevent perinatal HCV transmission during delivery</a:t>
            </a:r>
          </a:p>
          <a:p>
            <a:pPr marL="800100" lvl="1" indent="-342900">
              <a:spcBef>
                <a:spcPts val="0"/>
              </a:spcBef>
            </a:pPr>
            <a:r>
              <a:rPr lang="en-US"/>
              <a:t>No vaccine</a:t>
            </a:r>
          </a:p>
          <a:p>
            <a:pPr marL="800100" lvl="1" indent="-342900">
              <a:spcBef>
                <a:spcPts val="0"/>
              </a:spcBef>
            </a:pPr>
            <a:r>
              <a:rPr lang="en-US"/>
              <a:t>No prophylaxis for HCV</a:t>
            </a:r>
          </a:p>
          <a:p>
            <a:pPr marL="800100" lvl="1" indent="-342900">
              <a:spcBef>
                <a:spcPts val="0"/>
              </a:spcBef>
            </a:pPr>
            <a:r>
              <a:rPr lang="en-US"/>
              <a:t>Method of delivery (such as Cesarean Section has not been shown to decrease perinatal transmission)</a:t>
            </a:r>
          </a:p>
          <a:p>
            <a:pPr marL="342900" indent="-342900">
              <a:spcBef>
                <a:spcPts val="0"/>
              </a:spcBef>
            </a:pPr>
            <a:endParaRPr lang="en-US"/>
          </a:p>
          <a:p>
            <a:pPr marL="342900" indent="-342900">
              <a:spcBef>
                <a:spcPts val="0"/>
              </a:spcBef>
            </a:pPr>
            <a:r>
              <a:rPr lang="en-US"/>
              <a:t>Approximately 15-40% of children who receive HCV from perinatal transmission will clear the virus without treatment</a:t>
            </a:r>
          </a:p>
          <a:p>
            <a:pPr marL="342900" indent="-342900">
              <a:spcBef>
                <a:spcPts val="0"/>
              </a:spcBef>
            </a:pPr>
            <a:endParaRPr lang="en-US"/>
          </a:p>
          <a:p>
            <a:pPr marL="0" indent="0">
              <a:spcBef>
                <a:spcPts val="0"/>
              </a:spcBef>
              <a:buNone/>
            </a:pPr>
            <a:endParaRPr/>
          </a:p>
        </p:txBody>
      </p:sp>
    </p:spTree>
    <p:extLst>
      <p:ext uri="{BB962C8B-B14F-4D97-AF65-F5344CB8AC3E}">
        <p14:creationId xmlns:p14="http://schemas.microsoft.com/office/powerpoint/2010/main" val="221757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93"/>
        <p:cNvGrpSpPr/>
        <p:nvPr/>
      </p:nvGrpSpPr>
      <p:grpSpPr>
        <a:xfrm>
          <a:off x="0" y="0"/>
          <a:ext cx="0" cy="0"/>
          <a:chOff x="0" y="0"/>
          <a:chExt cx="0" cy="0"/>
        </a:xfrm>
      </p:grpSpPr>
      <p:sp>
        <p:nvSpPr>
          <p:cNvPr id="894" name="Google Shape;894;p142"/>
          <p:cNvSpPr txBox="1">
            <a:spLocks noGrp="1"/>
          </p:cNvSpPr>
          <p:nvPr>
            <p:ph type="title"/>
          </p:nvPr>
        </p:nvSpPr>
        <p:spPr>
          <a:xfrm>
            <a:off x="280925" y="266725"/>
            <a:ext cx="11758200" cy="1234500"/>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dk1"/>
              </a:buClr>
              <a:buSzPts val="3600"/>
              <a:buFont typeface="Avenir"/>
              <a:buNone/>
            </a:pPr>
            <a:r>
              <a:rPr lang="en-US"/>
              <a:t>PERINATAL HCV TESTING RECOMMENDATIONS (CDC, 2023)</a:t>
            </a:r>
            <a:endParaRPr/>
          </a:p>
        </p:txBody>
      </p:sp>
      <p:sp>
        <p:nvSpPr>
          <p:cNvPr id="895" name="Google Shape;895;p142"/>
          <p:cNvSpPr txBox="1"/>
          <p:nvPr/>
        </p:nvSpPr>
        <p:spPr>
          <a:xfrm>
            <a:off x="307800" y="1601950"/>
            <a:ext cx="11419200" cy="4655400"/>
          </a:xfrm>
          <a:prstGeom prst="rect">
            <a:avLst/>
          </a:prstGeom>
          <a:noFill/>
          <a:ln>
            <a:noFill/>
          </a:ln>
        </p:spPr>
        <p:txBody>
          <a:bodyPr spcFirstLastPara="1" wrap="square" lIns="0" tIns="0" rIns="0" bIns="0" anchor="t" anchorCtr="0">
            <a:normAutofit/>
          </a:bodyPr>
          <a:lstStyle/>
          <a:p>
            <a:pPr marL="228600" lvl="0" indent="-254000" algn="l" rtl="0">
              <a:lnSpc>
                <a:spcPct val="120000"/>
              </a:lnSpc>
              <a:spcBef>
                <a:spcPts val="1000"/>
              </a:spcBef>
              <a:spcAft>
                <a:spcPts val="0"/>
              </a:spcAft>
              <a:buClr>
                <a:schemeClr val="dk1"/>
              </a:buClr>
              <a:buSzPts val="2000"/>
              <a:buChar char="•"/>
            </a:pPr>
            <a:r>
              <a:rPr lang="en-US" sz="2000" dirty="0">
                <a:solidFill>
                  <a:schemeClr val="dk1"/>
                </a:solidFill>
                <a:latin typeface="Avenir"/>
                <a:ea typeface="Avenir"/>
                <a:cs typeface="Avenir"/>
                <a:sym typeface="Avenir"/>
              </a:rPr>
              <a:t>All infants and children born to persons with current or probable HCV infection </a:t>
            </a:r>
            <a:r>
              <a:rPr lang="en-US" sz="2000" b="1" u="sng" dirty="0">
                <a:solidFill>
                  <a:srgbClr val="FF0000"/>
                </a:solidFill>
                <a:latin typeface="Avenir"/>
                <a:ea typeface="Avenir"/>
                <a:cs typeface="Avenir"/>
                <a:sym typeface="Avenir"/>
              </a:rPr>
              <a:t>should be tested for HCV.</a:t>
            </a:r>
            <a:endParaRPr sz="2000" b="1" u="sng" dirty="0">
              <a:solidFill>
                <a:srgbClr val="FF0000"/>
              </a:solidFill>
              <a:latin typeface="Avenir"/>
              <a:ea typeface="Avenir"/>
              <a:cs typeface="Avenir"/>
              <a:sym typeface="Avenir"/>
            </a:endParaRPr>
          </a:p>
          <a:p>
            <a:pPr marL="685800" lvl="1" indent="-228600" algn="l" rtl="0">
              <a:lnSpc>
                <a:spcPct val="120000"/>
              </a:lnSpc>
              <a:spcBef>
                <a:spcPts val="1000"/>
              </a:spcBef>
              <a:spcAft>
                <a:spcPts val="0"/>
              </a:spcAft>
              <a:buClr>
                <a:schemeClr val="dk1"/>
              </a:buClr>
              <a:buSzPts val="2000"/>
              <a:buChar char="•"/>
            </a:pPr>
            <a:r>
              <a:rPr lang="en-US" sz="2000" b="1" dirty="0">
                <a:solidFill>
                  <a:schemeClr val="dk1"/>
                </a:solidFill>
                <a:latin typeface="Avenir"/>
                <a:ea typeface="Avenir"/>
                <a:cs typeface="Avenir"/>
                <a:sym typeface="Avenir"/>
              </a:rPr>
              <a:t>Current HCV infection </a:t>
            </a:r>
            <a:r>
              <a:rPr lang="en-US" sz="2000" dirty="0">
                <a:solidFill>
                  <a:schemeClr val="dk1"/>
                </a:solidFill>
                <a:latin typeface="Avenir"/>
                <a:ea typeface="Avenir"/>
                <a:cs typeface="Avenir"/>
                <a:sym typeface="Avenir"/>
              </a:rPr>
              <a:t>= has detectable HCV RNA</a:t>
            </a:r>
            <a:endParaRPr sz="2000" dirty="0">
              <a:solidFill>
                <a:schemeClr val="dk1"/>
              </a:solidFill>
              <a:latin typeface="Avenir"/>
              <a:ea typeface="Avenir"/>
              <a:cs typeface="Avenir"/>
              <a:sym typeface="Avenir"/>
            </a:endParaRPr>
          </a:p>
          <a:p>
            <a:pPr marL="685800" lvl="1" indent="-228600" algn="l" rtl="0">
              <a:lnSpc>
                <a:spcPct val="120000"/>
              </a:lnSpc>
              <a:spcBef>
                <a:spcPts val="1000"/>
              </a:spcBef>
              <a:spcAft>
                <a:spcPts val="0"/>
              </a:spcAft>
              <a:buClr>
                <a:schemeClr val="dk1"/>
              </a:buClr>
              <a:buSzPts val="2000"/>
              <a:buChar char="•"/>
            </a:pPr>
            <a:r>
              <a:rPr lang="en-US" sz="2000" b="1" dirty="0">
                <a:solidFill>
                  <a:schemeClr val="dk1"/>
                </a:solidFill>
                <a:latin typeface="Avenir"/>
                <a:ea typeface="Avenir"/>
                <a:cs typeface="Avenir"/>
                <a:sym typeface="Avenir"/>
              </a:rPr>
              <a:t>Probable HCV infection </a:t>
            </a:r>
            <a:r>
              <a:rPr lang="en-US" sz="2000" dirty="0">
                <a:solidFill>
                  <a:schemeClr val="dk1"/>
                </a:solidFill>
                <a:latin typeface="Avenir"/>
                <a:ea typeface="Avenir"/>
                <a:cs typeface="Avenir"/>
                <a:sym typeface="Avenir"/>
              </a:rPr>
              <a:t>= HCV antibody-reactive, HCV RNA results are not available</a:t>
            </a:r>
            <a:endParaRPr sz="2000" b="1" u="sng" dirty="0">
              <a:solidFill>
                <a:srgbClr val="FF0000"/>
              </a:solidFill>
              <a:latin typeface="Avenir"/>
              <a:ea typeface="Avenir"/>
              <a:cs typeface="Avenir"/>
              <a:sym typeface="Avenir"/>
            </a:endParaRPr>
          </a:p>
          <a:p>
            <a:pPr marL="228600" lvl="0" indent="-228600" algn="l" rtl="0">
              <a:lnSpc>
                <a:spcPct val="120000"/>
              </a:lnSpc>
              <a:spcBef>
                <a:spcPts val="1000"/>
              </a:spcBef>
              <a:spcAft>
                <a:spcPts val="0"/>
              </a:spcAft>
              <a:buClr>
                <a:schemeClr val="dk1"/>
              </a:buClr>
              <a:buSzPts val="2000"/>
              <a:buChar char="•"/>
            </a:pPr>
            <a:r>
              <a:rPr lang="en-US" sz="2000" dirty="0">
                <a:solidFill>
                  <a:schemeClr val="dk1"/>
                </a:solidFill>
                <a:latin typeface="Avenir"/>
                <a:ea typeface="Avenir"/>
                <a:cs typeface="Avenir"/>
                <a:sym typeface="Avenir"/>
              </a:rPr>
              <a:t>All infants/children born to persons with current or probable HCV infection should be tested for HCV at age 2-6 months with an HCV RNA test</a:t>
            </a:r>
            <a:endParaRPr sz="2000" dirty="0">
              <a:solidFill>
                <a:schemeClr val="dk1"/>
              </a:solidFill>
              <a:latin typeface="Avenir"/>
              <a:ea typeface="Avenir"/>
              <a:cs typeface="Avenir"/>
              <a:sym typeface="Avenir"/>
            </a:endParaRPr>
          </a:p>
          <a:p>
            <a:pPr marL="685800" lvl="1" indent="-228600" algn="l" rtl="0">
              <a:lnSpc>
                <a:spcPct val="120000"/>
              </a:lnSpc>
              <a:spcBef>
                <a:spcPts val="1000"/>
              </a:spcBef>
              <a:spcAft>
                <a:spcPts val="0"/>
              </a:spcAft>
              <a:buClr>
                <a:schemeClr val="dk1"/>
              </a:buClr>
              <a:buSzPts val="2000"/>
              <a:buChar char="•"/>
            </a:pPr>
            <a:r>
              <a:rPr lang="en-US" sz="2000" dirty="0">
                <a:solidFill>
                  <a:schemeClr val="dk1"/>
                </a:solidFill>
                <a:latin typeface="Avenir"/>
                <a:ea typeface="Avenir"/>
                <a:cs typeface="Avenir"/>
                <a:sym typeface="Avenir"/>
              </a:rPr>
              <a:t>If not previously been tested, at age 7-17 months with an HCV RNA test</a:t>
            </a:r>
            <a:endParaRPr sz="2000" dirty="0">
              <a:solidFill>
                <a:schemeClr val="dk1"/>
              </a:solidFill>
              <a:latin typeface="Avenir"/>
              <a:ea typeface="Avenir"/>
              <a:cs typeface="Avenir"/>
              <a:sym typeface="Avenir"/>
            </a:endParaRPr>
          </a:p>
          <a:p>
            <a:pPr marL="685800" lvl="1" indent="-228600" algn="l" rtl="0">
              <a:lnSpc>
                <a:spcPct val="120000"/>
              </a:lnSpc>
              <a:spcBef>
                <a:spcPts val="1000"/>
              </a:spcBef>
              <a:spcAft>
                <a:spcPts val="0"/>
              </a:spcAft>
              <a:buClr>
                <a:schemeClr val="dk1"/>
              </a:buClr>
              <a:buSzPts val="2000"/>
              <a:buChar char="•"/>
            </a:pPr>
            <a:r>
              <a:rPr lang="en-US" sz="2000" dirty="0">
                <a:solidFill>
                  <a:schemeClr val="dk1"/>
                </a:solidFill>
                <a:latin typeface="Avenir"/>
                <a:ea typeface="Avenir"/>
                <a:cs typeface="Avenir"/>
                <a:sym typeface="Avenir"/>
              </a:rPr>
              <a:t>If not previously been tested, at age ≥18 months with an HCV antibody test with reflex to HCV RNA</a:t>
            </a:r>
            <a:endParaRPr sz="2000" dirty="0">
              <a:solidFill>
                <a:schemeClr val="dk1"/>
              </a:solidFill>
              <a:latin typeface="Avenir"/>
              <a:ea typeface="Avenir"/>
              <a:cs typeface="Avenir"/>
              <a:sym typeface="Aveni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99"/>
        <p:cNvGrpSpPr/>
        <p:nvPr/>
      </p:nvGrpSpPr>
      <p:grpSpPr>
        <a:xfrm>
          <a:off x="0" y="0"/>
          <a:ext cx="0" cy="0"/>
          <a:chOff x="0" y="0"/>
          <a:chExt cx="0" cy="0"/>
        </a:xfrm>
      </p:grpSpPr>
      <p:sp>
        <p:nvSpPr>
          <p:cNvPr id="900" name="Google Shape;900;p143"/>
          <p:cNvSpPr txBox="1">
            <a:spLocks noGrp="1"/>
          </p:cNvSpPr>
          <p:nvPr>
            <p:ph type="title"/>
          </p:nvPr>
        </p:nvSpPr>
        <p:spPr>
          <a:xfrm>
            <a:off x="280930" y="266718"/>
            <a:ext cx="11474068" cy="1234440"/>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dk1"/>
              </a:buClr>
              <a:buSzPts val="3600"/>
              <a:buFont typeface="Avenir"/>
              <a:buNone/>
            </a:pPr>
            <a:r>
              <a:rPr lang="en-US"/>
              <a:t>PERINATAL HCV TESTING RECOMMENDATIONS (CDC, 2023)</a:t>
            </a:r>
            <a:endParaRPr/>
          </a:p>
        </p:txBody>
      </p:sp>
      <p:sp>
        <p:nvSpPr>
          <p:cNvPr id="901" name="Google Shape;901;p143"/>
          <p:cNvSpPr txBox="1">
            <a:spLocks noGrp="1"/>
          </p:cNvSpPr>
          <p:nvPr>
            <p:ph type="body" idx="1"/>
          </p:nvPr>
        </p:nvSpPr>
        <p:spPr>
          <a:xfrm>
            <a:off x="363575" y="1784675"/>
            <a:ext cx="11474100" cy="4262100"/>
          </a:xfrm>
          <a:prstGeom prst="rect">
            <a:avLst/>
          </a:prstGeom>
          <a:noFill/>
          <a:ln>
            <a:noFill/>
          </a:ln>
        </p:spPr>
        <p:txBody>
          <a:bodyPr spcFirstLastPara="1" wrap="square" lIns="0" tIns="0" rIns="0" bIns="0" anchor="t" anchorCtr="0">
            <a:noAutofit/>
          </a:bodyPr>
          <a:lstStyle/>
          <a:p>
            <a:pPr marL="228600" lvl="0" indent="-254000" algn="l" rtl="0">
              <a:lnSpc>
                <a:spcPct val="120000"/>
              </a:lnSpc>
              <a:spcBef>
                <a:spcPts val="1000"/>
              </a:spcBef>
              <a:spcAft>
                <a:spcPts val="0"/>
              </a:spcAft>
              <a:buClr>
                <a:schemeClr val="dk1"/>
              </a:buClr>
              <a:buSzPts val="2000"/>
              <a:buChar char="•"/>
            </a:pPr>
            <a:r>
              <a:rPr lang="en-US"/>
              <a:t>Infants and children with detectable HCV RNA should be managed in coordination with a health care provider with expertise in pediatric hepatitis C for related screenings, preventive services, interventions, and regular follow-up.</a:t>
            </a:r>
            <a:endParaRPr/>
          </a:p>
          <a:p>
            <a:pPr marL="228600" lvl="0" indent="-254000" algn="l" rtl="0">
              <a:lnSpc>
                <a:spcPct val="120000"/>
              </a:lnSpc>
              <a:spcBef>
                <a:spcPts val="1000"/>
              </a:spcBef>
              <a:spcAft>
                <a:spcPts val="0"/>
              </a:spcAft>
              <a:buSzPts val="2000"/>
              <a:buChar char="•"/>
            </a:pPr>
            <a:r>
              <a:rPr lang="en-US"/>
              <a:t>Infants/children with detectable HCV RNA should be re-tested with an HCV RNA test at 3 years of age to confirm chronic HCV infection. </a:t>
            </a:r>
          </a:p>
          <a:p>
            <a:pPr marL="228600" lvl="0" indent="-254000" algn="l" rtl="0">
              <a:lnSpc>
                <a:spcPct val="120000"/>
              </a:lnSpc>
              <a:spcBef>
                <a:spcPts val="1000"/>
              </a:spcBef>
              <a:spcAft>
                <a:spcPts val="0"/>
              </a:spcAft>
              <a:buSzPts val="2000"/>
              <a:buChar char="•"/>
            </a:pPr>
            <a:r>
              <a:rPr lang="en-US"/>
              <a:t>Children with detectable HCV RNA can begin treatment as early as 3 years of age.</a:t>
            </a:r>
          </a:p>
          <a:p>
            <a:pPr marL="685800" lvl="1" indent="-254000">
              <a:spcBef>
                <a:spcPts val="1000"/>
              </a:spcBef>
            </a:pPr>
            <a:r>
              <a:rPr lang="en-US"/>
              <a:t>Three direct-acting antivirals FDA-approved for use in pediatric populations ages 3+: </a:t>
            </a:r>
          </a:p>
          <a:p>
            <a:pPr marL="1143000" lvl="2" indent="-254000">
              <a:spcBef>
                <a:spcPts val="1000"/>
              </a:spcBef>
            </a:pPr>
            <a:r>
              <a:rPr lang="en-US" err="1"/>
              <a:t>Mavyret</a:t>
            </a:r>
            <a:r>
              <a:rPr lang="en-US"/>
              <a:t>® (</a:t>
            </a:r>
            <a:r>
              <a:rPr lang="en-US" err="1"/>
              <a:t>pangenotypic</a:t>
            </a:r>
            <a:r>
              <a:rPr lang="en-US"/>
              <a:t>), Epclusa® (</a:t>
            </a:r>
            <a:r>
              <a:rPr lang="en-US" err="1"/>
              <a:t>pangenotypic</a:t>
            </a:r>
            <a:r>
              <a:rPr lang="en-US"/>
              <a:t>), Harvoni® (treats genotypes 1, 4, 5, or 6)</a:t>
            </a:r>
          </a:p>
          <a:p>
            <a:pPr marL="1143000" lvl="2" indent="-254000">
              <a:spcBef>
                <a:spcPts val="1000"/>
              </a:spcBef>
            </a:pPr>
            <a:endParaRPr lang="en-US"/>
          </a:p>
          <a:p>
            <a:pPr marL="685800" lvl="1" indent="-254000">
              <a:spcBef>
                <a:spcPts val="1000"/>
              </a:spcBef>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05"/>
        <p:cNvGrpSpPr/>
        <p:nvPr/>
      </p:nvGrpSpPr>
      <p:grpSpPr>
        <a:xfrm>
          <a:off x="0" y="0"/>
          <a:ext cx="0" cy="0"/>
          <a:chOff x="0" y="0"/>
          <a:chExt cx="0" cy="0"/>
        </a:xfrm>
      </p:grpSpPr>
      <p:sp>
        <p:nvSpPr>
          <p:cNvPr id="906" name="Google Shape;906;p144"/>
          <p:cNvSpPr txBox="1">
            <a:spLocks noGrp="1"/>
          </p:cNvSpPr>
          <p:nvPr>
            <p:ph type="title"/>
          </p:nvPr>
        </p:nvSpPr>
        <p:spPr>
          <a:xfrm>
            <a:off x="194440" y="8618"/>
            <a:ext cx="11997559" cy="1234440"/>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dk1"/>
              </a:buClr>
              <a:buSzPts val="3600"/>
              <a:buFont typeface="Avenir"/>
              <a:buNone/>
            </a:pPr>
            <a:r>
              <a:rPr lang="en-US"/>
              <a:t>WHY IS HCV A MAJOR PUBLIC HEALTH THREAT??</a:t>
            </a:r>
            <a:endParaRPr/>
          </a:p>
        </p:txBody>
      </p:sp>
      <p:sp>
        <p:nvSpPr>
          <p:cNvPr id="907" name="Google Shape;907;p144"/>
          <p:cNvSpPr txBox="1"/>
          <p:nvPr/>
        </p:nvSpPr>
        <p:spPr>
          <a:xfrm>
            <a:off x="799075" y="1369719"/>
            <a:ext cx="10788300" cy="581400"/>
          </a:xfrm>
          <a:prstGeom prst="rect">
            <a:avLst/>
          </a:prstGeom>
          <a:noFill/>
          <a:ln>
            <a:noFill/>
          </a:ln>
        </p:spPr>
        <p:txBody>
          <a:bodyPr spcFirstLastPara="1" wrap="square" lIns="0" tIns="0" rIns="0" bIns="0" anchor="t" anchorCtr="0">
            <a:normAutofit/>
          </a:bodyPr>
          <a:lstStyle/>
          <a:p>
            <a:pPr marL="139700" marR="0" lvl="0" indent="0" algn="l" rtl="0">
              <a:lnSpc>
                <a:spcPct val="120000"/>
              </a:lnSpc>
              <a:spcBef>
                <a:spcPts val="0"/>
              </a:spcBef>
              <a:spcAft>
                <a:spcPts val="0"/>
              </a:spcAft>
              <a:buClr>
                <a:schemeClr val="dk1"/>
              </a:buClr>
              <a:buSzPts val="3000"/>
              <a:buFont typeface="Arial"/>
              <a:buNone/>
            </a:pPr>
            <a:r>
              <a:rPr lang="en-US" sz="3000" b="1" i="0" u="none" strike="noStrike" cap="none">
                <a:solidFill>
                  <a:schemeClr val="dk1"/>
                </a:solidFill>
                <a:latin typeface="Avenir"/>
                <a:ea typeface="Avenir"/>
                <a:cs typeface="Avenir"/>
                <a:sym typeface="Avenir"/>
              </a:rPr>
              <a:t>THE NUMBERS: </a:t>
            </a:r>
            <a:endParaRPr/>
          </a:p>
        </p:txBody>
      </p:sp>
      <p:grpSp>
        <p:nvGrpSpPr>
          <p:cNvPr id="908" name="Google Shape;908;p144"/>
          <p:cNvGrpSpPr/>
          <p:nvPr/>
        </p:nvGrpSpPr>
        <p:grpSpPr>
          <a:xfrm>
            <a:off x="839046" y="2077772"/>
            <a:ext cx="11028411" cy="3160568"/>
            <a:chOff x="1346" y="253872"/>
            <a:chExt cx="11028411" cy="3160568"/>
          </a:xfrm>
        </p:grpSpPr>
        <p:sp>
          <p:nvSpPr>
            <p:cNvPr id="909" name="Google Shape;909;p144"/>
            <p:cNvSpPr/>
            <p:nvPr/>
          </p:nvSpPr>
          <p:spPr>
            <a:xfrm>
              <a:off x="1346" y="263796"/>
              <a:ext cx="5251074" cy="3150644"/>
            </a:xfrm>
            <a:prstGeom prst="rect">
              <a:avLst/>
            </a:prstGeom>
            <a:solidFill>
              <a:schemeClr val="lt1"/>
            </a:solidFill>
            <a:ln w="28575" cap="flat" cmpd="sng">
              <a:solidFill>
                <a:srgbClr val="EE863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44"/>
            <p:cNvSpPr txBox="1"/>
            <p:nvPr/>
          </p:nvSpPr>
          <p:spPr>
            <a:xfrm>
              <a:off x="1346" y="263796"/>
              <a:ext cx="5251200" cy="3150600"/>
            </a:xfrm>
            <a:prstGeom prst="rect">
              <a:avLst/>
            </a:prstGeom>
            <a:noFill/>
            <a:ln>
              <a:noFill/>
            </a:ln>
          </p:spPr>
          <p:txBody>
            <a:bodyPr spcFirstLastPara="1" wrap="square" lIns="102850" tIns="102850" rIns="102850" bIns="102850" anchor="t" anchorCtr="0">
              <a:noAutofit/>
            </a:bodyPr>
            <a:lstStyle/>
            <a:p>
              <a:pPr marL="0" marR="0" lvl="0" indent="0" algn="l" rtl="0">
                <a:lnSpc>
                  <a:spcPct val="90000"/>
                </a:lnSpc>
                <a:spcBef>
                  <a:spcPts val="0"/>
                </a:spcBef>
                <a:spcAft>
                  <a:spcPts val="0"/>
                </a:spcAft>
                <a:buClr>
                  <a:srgbClr val="EE863E"/>
                </a:buClr>
                <a:buSzPts val="2700"/>
                <a:buFont typeface="Mulish"/>
                <a:buNone/>
              </a:pPr>
              <a:r>
                <a:rPr lang="en-US" sz="2700" b="1" i="0" u="none" strike="noStrike" cap="none" dirty="0">
                  <a:solidFill>
                    <a:srgbClr val="EE863E"/>
                  </a:solidFill>
                  <a:latin typeface="Mulish"/>
                  <a:ea typeface="Mulish"/>
                  <a:cs typeface="Mulish"/>
                  <a:sym typeface="Mulish"/>
                </a:rPr>
                <a:t>United States </a:t>
              </a:r>
              <a:endParaRPr sz="2700" b="0" i="0" u="none" strike="noStrike" cap="none" dirty="0">
                <a:solidFill>
                  <a:srgbClr val="EE863E"/>
                </a:solidFill>
                <a:latin typeface="Mulish"/>
                <a:ea typeface="Mulish"/>
                <a:cs typeface="Mulish"/>
                <a:sym typeface="Mulish"/>
              </a:endParaRPr>
            </a:p>
            <a:p>
              <a:pPr marL="228600" marR="0" lvl="1" indent="-228600" algn="l" rtl="0">
                <a:lnSpc>
                  <a:spcPct val="90000"/>
                </a:lnSpc>
                <a:spcBef>
                  <a:spcPts val="945"/>
                </a:spcBef>
                <a:spcAft>
                  <a:spcPts val="0"/>
                </a:spcAft>
                <a:buClr>
                  <a:schemeClr val="dk1"/>
                </a:buClr>
                <a:buSzPts val="2100"/>
                <a:buFont typeface="Avenir"/>
                <a:buChar char="•"/>
              </a:pPr>
              <a:r>
                <a:rPr lang="en-US" sz="2100" b="0" i="0" u="none" strike="noStrike" cap="none" dirty="0">
                  <a:solidFill>
                    <a:schemeClr val="dk1"/>
                  </a:solidFill>
                  <a:latin typeface="Avenir"/>
                  <a:ea typeface="Avenir"/>
                  <a:cs typeface="Avenir"/>
                  <a:sym typeface="Avenir"/>
                </a:rPr>
                <a:t>2.4 million people are estimated to be living with HCV</a:t>
              </a:r>
              <a:r>
                <a:rPr lang="en-US" sz="2100" dirty="0">
                  <a:solidFill>
                    <a:schemeClr val="dk1"/>
                  </a:solidFill>
                  <a:latin typeface="Avenir"/>
                  <a:ea typeface="Avenir"/>
                  <a:cs typeface="Avenir"/>
                  <a:sym typeface="Avenir"/>
                </a:rPr>
                <a:t>¹</a:t>
              </a:r>
              <a:endParaRPr dirty="0"/>
            </a:p>
            <a:p>
              <a:pPr marL="457200" marR="0" lvl="2" indent="-228600" algn="l" rtl="0">
                <a:lnSpc>
                  <a:spcPct val="90000"/>
                </a:lnSpc>
                <a:spcBef>
                  <a:spcPts val="1000"/>
                </a:spcBef>
                <a:spcAft>
                  <a:spcPts val="0"/>
                </a:spcAft>
                <a:buClr>
                  <a:schemeClr val="dk1"/>
                </a:buClr>
                <a:buSzPts val="2100"/>
                <a:buFont typeface="Avenir"/>
                <a:buChar char="•"/>
              </a:pPr>
              <a:r>
                <a:rPr lang="en-US" sz="2100" b="0" i="0" u="none" strike="noStrike" cap="none" dirty="0">
                  <a:solidFill>
                    <a:schemeClr val="dk1"/>
                  </a:solidFill>
                  <a:latin typeface="Avenir"/>
                  <a:ea typeface="Avenir"/>
                  <a:cs typeface="Avenir"/>
                  <a:sym typeface="Avenir"/>
                </a:rPr>
                <a:t>The actual number may be as high as 4.7 million or as low as 2.5 million</a:t>
              </a:r>
              <a:r>
                <a:rPr lang="en-US" sz="2100" dirty="0">
                  <a:solidFill>
                    <a:schemeClr val="dk1"/>
                  </a:solidFill>
                  <a:latin typeface="Avenir"/>
                  <a:ea typeface="Avenir"/>
                  <a:cs typeface="Avenir"/>
                  <a:sym typeface="Avenir"/>
                </a:rPr>
                <a:t>¹</a:t>
              </a:r>
              <a:endParaRPr dirty="0"/>
            </a:p>
            <a:p>
              <a:pPr marL="228600" marR="0" lvl="1" indent="-228600" algn="l" rtl="0">
                <a:lnSpc>
                  <a:spcPct val="90000"/>
                </a:lnSpc>
                <a:spcBef>
                  <a:spcPts val="1000"/>
                </a:spcBef>
                <a:spcAft>
                  <a:spcPts val="1000"/>
                </a:spcAft>
                <a:buClr>
                  <a:schemeClr val="dk1"/>
                </a:buClr>
                <a:buSzPts val="2100"/>
                <a:buFont typeface="Avenir"/>
                <a:buChar char="•"/>
              </a:pPr>
              <a:r>
                <a:rPr lang="en-US" sz="2100" b="0" i="0" u="none" strike="noStrike" cap="none" dirty="0">
                  <a:solidFill>
                    <a:schemeClr val="dk1"/>
                  </a:solidFill>
                  <a:latin typeface="Avenir"/>
                  <a:ea typeface="Avenir"/>
                  <a:cs typeface="Avenir"/>
                  <a:sym typeface="Avenir"/>
                </a:rPr>
                <a:t>The rate of new HCV infections reported to CDC in 2018 was four times as high as it was in 201</a:t>
              </a:r>
              <a:r>
                <a:rPr lang="en-US" sz="2100" dirty="0">
                  <a:solidFill>
                    <a:schemeClr val="dk1"/>
                  </a:solidFill>
                  <a:latin typeface="Avenir"/>
                  <a:ea typeface="Avenir"/>
                  <a:cs typeface="Avenir"/>
                  <a:sym typeface="Avenir"/>
                </a:rPr>
                <a:t>0²</a:t>
              </a:r>
              <a:endParaRPr dirty="0"/>
            </a:p>
          </p:txBody>
        </p:sp>
        <p:sp>
          <p:nvSpPr>
            <p:cNvPr id="911" name="Google Shape;911;p144"/>
            <p:cNvSpPr/>
            <p:nvPr/>
          </p:nvSpPr>
          <p:spPr>
            <a:xfrm>
              <a:off x="5778683" y="253872"/>
              <a:ext cx="5251074" cy="3150644"/>
            </a:xfrm>
            <a:prstGeom prst="rect">
              <a:avLst/>
            </a:prstGeom>
            <a:solidFill>
              <a:schemeClr val="lt1"/>
            </a:solidFill>
            <a:ln w="28575" cap="flat" cmpd="sng">
              <a:solidFill>
                <a:srgbClr val="EE863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44"/>
            <p:cNvSpPr txBox="1"/>
            <p:nvPr/>
          </p:nvSpPr>
          <p:spPr>
            <a:xfrm>
              <a:off x="5778683" y="253872"/>
              <a:ext cx="5251074" cy="3150644"/>
            </a:xfrm>
            <a:prstGeom prst="rect">
              <a:avLst/>
            </a:prstGeom>
            <a:noFill/>
            <a:ln>
              <a:noFill/>
            </a:ln>
          </p:spPr>
          <p:txBody>
            <a:bodyPr spcFirstLastPara="1" wrap="square" lIns="102850" tIns="102850" rIns="102850" bIns="102850" anchor="t" anchorCtr="0">
              <a:noAutofit/>
            </a:bodyPr>
            <a:lstStyle/>
            <a:p>
              <a:pPr marL="0" marR="0" lvl="0" indent="0" algn="l" rtl="0">
                <a:lnSpc>
                  <a:spcPct val="90000"/>
                </a:lnSpc>
                <a:spcBef>
                  <a:spcPts val="0"/>
                </a:spcBef>
                <a:spcAft>
                  <a:spcPts val="0"/>
                </a:spcAft>
                <a:buClr>
                  <a:srgbClr val="EE863E"/>
                </a:buClr>
                <a:buSzPts val="2700"/>
                <a:buFont typeface="Mulish"/>
                <a:buNone/>
              </a:pPr>
              <a:r>
                <a:rPr lang="en-US" sz="2700" b="1" i="0" u="none" strike="noStrike" cap="none">
                  <a:solidFill>
                    <a:srgbClr val="EE863E"/>
                  </a:solidFill>
                  <a:latin typeface="Mulish"/>
                  <a:ea typeface="Mulish"/>
                  <a:cs typeface="Mulish"/>
                  <a:sym typeface="Mulish"/>
                </a:rPr>
                <a:t>Michigan</a:t>
              </a:r>
              <a:endParaRPr sz="2700" b="0" i="0" u="none" strike="noStrike" cap="none">
                <a:solidFill>
                  <a:srgbClr val="EE863E"/>
                </a:solidFill>
                <a:latin typeface="Mulish"/>
                <a:ea typeface="Mulish"/>
                <a:cs typeface="Mulish"/>
                <a:sym typeface="Mulish"/>
              </a:endParaRPr>
            </a:p>
            <a:p>
              <a:pPr marL="228600" marR="0" lvl="1" indent="-228600" algn="l" rtl="0">
                <a:lnSpc>
                  <a:spcPct val="90000"/>
                </a:lnSpc>
                <a:spcBef>
                  <a:spcPts val="945"/>
                </a:spcBef>
                <a:spcAft>
                  <a:spcPts val="0"/>
                </a:spcAft>
                <a:buClr>
                  <a:schemeClr val="dk1"/>
                </a:buClr>
                <a:buSzPts val="2100"/>
                <a:buFont typeface="Avenir"/>
                <a:buChar char="•"/>
              </a:pPr>
              <a:r>
                <a:rPr lang="en-US" sz="2100" b="0" i="0" u="none" strike="noStrike" cap="none">
                  <a:solidFill>
                    <a:schemeClr val="dk1"/>
                  </a:solidFill>
                  <a:latin typeface="Avenir"/>
                  <a:ea typeface="Avenir"/>
                  <a:cs typeface="Avenir"/>
                  <a:sym typeface="Avenir"/>
                </a:rPr>
                <a:t>In 2022, a total of 3,278 new chronic HCV diagnoses³</a:t>
              </a:r>
              <a:endParaRPr/>
            </a:p>
            <a:p>
              <a:pPr marL="228600" marR="0" lvl="1" indent="-228600" algn="l" rtl="0">
                <a:lnSpc>
                  <a:spcPct val="90000"/>
                </a:lnSpc>
                <a:spcBef>
                  <a:spcPts val="1000"/>
                </a:spcBef>
                <a:spcAft>
                  <a:spcPts val="0"/>
                </a:spcAft>
                <a:buClr>
                  <a:schemeClr val="dk1"/>
                </a:buClr>
                <a:buSzPts val="2100"/>
                <a:buFont typeface="Avenir"/>
                <a:buChar char="•"/>
              </a:pPr>
              <a:r>
                <a:rPr lang="en-US" sz="2100" b="0" i="0" u="none" strike="noStrike" cap="none">
                  <a:solidFill>
                    <a:schemeClr val="dk1"/>
                  </a:solidFill>
                  <a:latin typeface="Avenir"/>
                  <a:ea typeface="Avenir"/>
                  <a:cs typeface="Avenir"/>
                  <a:sym typeface="Avenir"/>
                </a:rPr>
                <a:t>HCV prevalence of 69,100 – which ranks Michigan 7</a:t>
              </a:r>
              <a:r>
                <a:rPr lang="en-US" sz="2100" b="0" i="0" u="none" strike="noStrike" cap="none" baseline="30000">
                  <a:solidFill>
                    <a:schemeClr val="dk1"/>
                  </a:solidFill>
                  <a:latin typeface="Avenir"/>
                  <a:ea typeface="Avenir"/>
                  <a:cs typeface="Avenir"/>
                  <a:sym typeface="Avenir"/>
                </a:rPr>
                <a:t>th</a:t>
              </a:r>
              <a:r>
                <a:rPr lang="en-US" sz="2100" b="0" i="0" u="none" strike="noStrike" cap="none">
                  <a:solidFill>
                    <a:schemeClr val="dk1"/>
                  </a:solidFill>
                  <a:latin typeface="Avenir"/>
                  <a:ea typeface="Avenir"/>
                  <a:cs typeface="Avenir"/>
                  <a:sym typeface="Avenir"/>
                </a:rPr>
                <a:t> among all states in the U.S</a:t>
              </a:r>
              <a:r>
                <a:rPr lang="en-US" sz="2100">
                  <a:solidFill>
                    <a:schemeClr val="dk1"/>
                  </a:solidFill>
                  <a:latin typeface="Avenir"/>
                  <a:ea typeface="Avenir"/>
                  <a:cs typeface="Avenir"/>
                  <a:sym typeface="Avenir"/>
                </a:rPr>
                <a:t>⁴</a:t>
              </a:r>
              <a:endParaRPr/>
            </a:p>
            <a:p>
              <a:pPr marL="228600" marR="0" lvl="1" indent="-228600" algn="l" rtl="0">
                <a:lnSpc>
                  <a:spcPct val="90000"/>
                </a:lnSpc>
                <a:spcBef>
                  <a:spcPts val="1000"/>
                </a:spcBef>
                <a:spcAft>
                  <a:spcPts val="1000"/>
                </a:spcAft>
                <a:buClr>
                  <a:schemeClr val="dk1"/>
                </a:buClr>
                <a:buSzPts val="2100"/>
                <a:buFont typeface="Avenir"/>
                <a:buChar char="•"/>
              </a:pPr>
              <a:r>
                <a:rPr lang="en-US" sz="2100" b="0" i="0" u="none" strike="noStrike" cap="none">
                  <a:solidFill>
                    <a:schemeClr val="dk1"/>
                  </a:solidFill>
                  <a:latin typeface="Avenir"/>
                  <a:ea typeface="Avenir"/>
                  <a:cs typeface="Avenir"/>
                  <a:sym typeface="Avenir"/>
                </a:rPr>
                <a:t>Estimates of 200,000+ Michiganders living with HCV</a:t>
              </a:r>
              <a:endParaRPr/>
            </a:p>
          </p:txBody>
        </p:sp>
      </p:grpSp>
      <p:sp>
        <p:nvSpPr>
          <p:cNvPr id="913" name="Google Shape;913;p144"/>
          <p:cNvSpPr txBox="1"/>
          <p:nvPr/>
        </p:nvSpPr>
        <p:spPr>
          <a:xfrm>
            <a:off x="40375" y="5227348"/>
            <a:ext cx="10241400" cy="976800"/>
          </a:xfrm>
          <a:prstGeom prst="rect">
            <a:avLst/>
          </a:prstGeom>
          <a:noFill/>
          <a:ln>
            <a:noFill/>
          </a:ln>
        </p:spPr>
        <p:txBody>
          <a:bodyPr spcFirstLastPara="1" wrap="square" lIns="91425" tIns="91425" rIns="91425" bIns="91425" anchor="t" anchorCtr="0">
            <a:noAutofit/>
          </a:bodyPr>
          <a:lstStyle/>
          <a:p>
            <a:pPr marL="457200" lvl="0" indent="-311150" algn="l" rtl="0">
              <a:lnSpc>
                <a:spcPct val="90000"/>
              </a:lnSpc>
              <a:spcBef>
                <a:spcPts val="945"/>
              </a:spcBef>
              <a:spcAft>
                <a:spcPts val="0"/>
              </a:spcAft>
              <a:buSzPts val="1300"/>
              <a:buFont typeface="Avenir"/>
              <a:buAutoNum type="arabicPeriod"/>
            </a:pPr>
            <a:r>
              <a:rPr lang="en-US" sz="1300" u="sng" err="1">
                <a:solidFill>
                  <a:schemeClr val="hlink"/>
                </a:solidFill>
                <a:latin typeface="Avenir"/>
                <a:ea typeface="Avenir"/>
                <a:cs typeface="Avenir"/>
                <a:sym typeface="Avenir"/>
                <a:hlinkClick r:id="rId3"/>
              </a:rPr>
              <a:t>Edlin</a:t>
            </a:r>
            <a:r>
              <a:rPr lang="en-US" sz="1300" u="sng">
                <a:solidFill>
                  <a:schemeClr val="hlink"/>
                </a:solidFill>
                <a:latin typeface="Avenir"/>
                <a:ea typeface="Avenir"/>
                <a:cs typeface="Avenir"/>
                <a:sym typeface="Avenir"/>
                <a:hlinkClick r:id="rId3"/>
              </a:rPr>
              <a:t> BR, et al. </a:t>
            </a:r>
            <a:r>
              <a:rPr lang="en-US" sz="1300" i="1" u="sng">
                <a:solidFill>
                  <a:schemeClr val="hlink"/>
                </a:solidFill>
                <a:latin typeface="Avenir"/>
                <a:ea typeface="Avenir"/>
                <a:cs typeface="Avenir"/>
                <a:sym typeface="Avenir"/>
                <a:hlinkClick r:id="rId3"/>
              </a:rPr>
              <a:t>Hepatology, 62</a:t>
            </a:r>
            <a:r>
              <a:rPr lang="en-US" sz="1300" u="sng">
                <a:solidFill>
                  <a:schemeClr val="hlink"/>
                </a:solidFill>
                <a:latin typeface="Avenir"/>
                <a:ea typeface="Avenir"/>
                <a:cs typeface="Avenir"/>
                <a:sym typeface="Avenir"/>
                <a:hlinkClick r:id="rId3"/>
              </a:rPr>
              <a:t>(5), 1353-1363.</a:t>
            </a:r>
            <a:endParaRPr sz="1300">
              <a:solidFill>
                <a:schemeClr val="dk1"/>
              </a:solidFill>
              <a:latin typeface="Avenir"/>
              <a:ea typeface="Avenir"/>
              <a:cs typeface="Avenir"/>
              <a:sym typeface="Avenir"/>
            </a:endParaRPr>
          </a:p>
          <a:p>
            <a:pPr marL="457200" lvl="0" indent="-311150" algn="l" rtl="0">
              <a:lnSpc>
                <a:spcPct val="90000"/>
              </a:lnSpc>
              <a:spcBef>
                <a:spcPts val="0"/>
              </a:spcBef>
              <a:spcAft>
                <a:spcPts val="0"/>
              </a:spcAft>
              <a:buClr>
                <a:schemeClr val="dk1"/>
              </a:buClr>
              <a:buSzPts val="1300"/>
              <a:buFont typeface="Avenir"/>
              <a:buAutoNum type="arabicPeriod"/>
            </a:pPr>
            <a:r>
              <a:rPr lang="en-US" sz="1300" u="sng">
                <a:solidFill>
                  <a:schemeClr val="hlink"/>
                </a:solidFill>
                <a:latin typeface="Avenir"/>
                <a:ea typeface="Avenir"/>
                <a:cs typeface="Avenir"/>
                <a:sym typeface="Avenir"/>
                <a:hlinkClick r:id="rId4"/>
              </a:rPr>
              <a:t>U.S. Department of Health and Human Services. Viral Hepatitis in the United States: Data and Trends. Accessed February 2024.</a:t>
            </a:r>
            <a:endParaRPr sz="1300">
              <a:solidFill>
                <a:schemeClr val="dk1"/>
              </a:solidFill>
              <a:latin typeface="Avenir"/>
              <a:ea typeface="Avenir"/>
              <a:cs typeface="Avenir"/>
              <a:sym typeface="Avenir"/>
            </a:endParaRPr>
          </a:p>
          <a:p>
            <a:pPr marL="457200" lvl="0" indent="-311150" algn="l" rtl="0">
              <a:lnSpc>
                <a:spcPct val="90000"/>
              </a:lnSpc>
              <a:spcBef>
                <a:spcPts val="0"/>
              </a:spcBef>
              <a:spcAft>
                <a:spcPts val="0"/>
              </a:spcAft>
              <a:buClr>
                <a:schemeClr val="dk1"/>
              </a:buClr>
              <a:buSzPts val="1300"/>
              <a:buFont typeface="Avenir"/>
              <a:buAutoNum type="arabicPeriod"/>
            </a:pPr>
            <a:r>
              <a:rPr lang="en-US" sz="1300" u="sng">
                <a:solidFill>
                  <a:schemeClr val="hlink"/>
                </a:solidFill>
                <a:latin typeface="Avenir"/>
                <a:ea typeface="Avenir"/>
                <a:cs typeface="Avenir"/>
                <a:sym typeface="Avenir"/>
                <a:hlinkClick r:id="rId5"/>
              </a:rPr>
              <a:t>Michigan Department of Health and Human Services. 2022 Hepatitis B and C Surveillance Report. Accessed June 2024.</a:t>
            </a:r>
            <a:endParaRPr sz="1300">
              <a:solidFill>
                <a:schemeClr val="dk1"/>
              </a:solidFill>
              <a:latin typeface="Avenir"/>
              <a:ea typeface="Avenir"/>
              <a:cs typeface="Avenir"/>
              <a:sym typeface="Avenir"/>
            </a:endParaRPr>
          </a:p>
          <a:p>
            <a:pPr marL="457200" lvl="0" indent="-311150" algn="l" rtl="0">
              <a:lnSpc>
                <a:spcPct val="90000"/>
              </a:lnSpc>
              <a:spcBef>
                <a:spcPts val="0"/>
              </a:spcBef>
              <a:spcAft>
                <a:spcPts val="0"/>
              </a:spcAft>
              <a:buClr>
                <a:schemeClr val="dk1"/>
              </a:buClr>
              <a:buSzPts val="1300"/>
              <a:buFont typeface="Avenir"/>
              <a:buAutoNum type="arabicPeriod"/>
            </a:pPr>
            <a:r>
              <a:rPr lang="en-US" sz="1300">
                <a:solidFill>
                  <a:schemeClr val="dk1"/>
                </a:solidFill>
                <a:latin typeface="Avenir"/>
                <a:ea typeface="Avenir"/>
                <a:cs typeface="Avenir"/>
                <a:sym typeface="Avenir"/>
              </a:rPr>
              <a:t>Rosenberg ES, et al. JAMA Network Open Dec 2018 </a:t>
            </a:r>
            <a:endParaRPr sz="1300">
              <a:solidFill>
                <a:schemeClr val="dk1"/>
              </a:solidFill>
              <a:latin typeface="Avenir"/>
              <a:ea typeface="Avenir"/>
              <a:cs typeface="Avenir"/>
              <a:sym typeface="Avenir"/>
            </a:endParaRPr>
          </a:p>
          <a:p>
            <a:pPr marL="457200" lvl="0" indent="-311150" algn="l" rtl="0">
              <a:lnSpc>
                <a:spcPct val="90000"/>
              </a:lnSpc>
              <a:spcBef>
                <a:spcPts val="0"/>
              </a:spcBef>
              <a:spcAft>
                <a:spcPts val="0"/>
              </a:spcAft>
              <a:buClr>
                <a:schemeClr val="dk1"/>
              </a:buClr>
              <a:buSzPts val="1300"/>
              <a:buFont typeface="Avenir"/>
              <a:buAutoNum type="arabicPeriod"/>
            </a:pPr>
            <a:r>
              <a:rPr lang="en-US" sz="1300" u="sng">
                <a:solidFill>
                  <a:schemeClr val="hlink"/>
                </a:solidFill>
                <a:latin typeface="Avenir"/>
                <a:ea typeface="Avenir"/>
                <a:cs typeface="Avenir"/>
                <a:sym typeface="Avenir"/>
                <a:hlinkClick r:id="rId6"/>
              </a:rPr>
              <a:t>Michigan Department of Health and Human Services. Michigan’s State Plan on Eliminating Hepatitis C. Accessed February 2024.</a:t>
            </a:r>
            <a:endParaRPr sz="1300">
              <a:solidFill>
                <a:schemeClr val="dk1"/>
              </a:solidFill>
              <a:latin typeface="Avenir"/>
              <a:ea typeface="Avenir"/>
              <a:cs typeface="Avenir"/>
              <a:sym typeface="Aveni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17"/>
        <p:cNvGrpSpPr/>
        <p:nvPr/>
      </p:nvGrpSpPr>
      <p:grpSpPr>
        <a:xfrm>
          <a:off x="0" y="0"/>
          <a:ext cx="0" cy="0"/>
          <a:chOff x="0" y="0"/>
          <a:chExt cx="0" cy="0"/>
        </a:xfrm>
      </p:grpSpPr>
      <p:sp>
        <p:nvSpPr>
          <p:cNvPr id="918" name="Google Shape;918;p145"/>
          <p:cNvSpPr txBox="1">
            <a:spLocks noGrp="1"/>
          </p:cNvSpPr>
          <p:nvPr>
            <p:ph type="title"/>
          </p:nvPr>
        </p:nvSpPr>
        <p:spPr>
          <a:xfrm>
            <a:off x="342900" y="-4191"/>
            <a:ext cx="11849100" cy="1234440"/>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dk1"/>
              </a:buClr>
              <a:buSzPts val="3000"/>
              <a:buFont typeface="Avenir"/>
              <a:buNone/>
            </a:pPr>
            <a:r>
              <a:rPr lang="en-US" sz="2800"/>
              <a:t>DISTRIBUTION OF NEW HCV DIAGNOSES BY AGE IN MICHIGAN, 2009</a:t>
            </a:r>
            <a:endParaRPr sz="3400"/>
          </a:p>
        </p:txBody>
      </p:sp>
      <p:pic>
        <p:nvPicPr>
          <p:cNvPr id="919" name="Google Shape;919;p145"/>
          <p:cNvPicPr preferRelativeResize="0"/>
          <p:nvPr/>
        </p:nvPicPr>
        <p:blipFill rotWithShape="1">
          <a:blip r:embed="rId3">
            <a:alphaModFix/>
          </a:blip>
          <a:srcRect/>
          <a:stretch/>
        </p:blipFill>
        <p:spPr>
          <a:xfrm>
            <a:off x="342896" y="1230250"/>
            <a:ext cx="5868300" cy="4627800"/>
          </a:xfrm>
          <a:prstGeom prst="rect">
            <a:avLst/>
          </a:prstGeom>
          <a:noFill/>
          <a:ln>
            <a:noFill/>
          </a:ln>
        </p:spPr>
      </p:pic>
      <p:sp>
        <p:nvSpPr>
          <p:cNvPr id="920" name="Google Shape;920;p145"/>
          <p:cNvSpPr txBox="1"/>
          <p:nvPr/>
        </p:nvSpPr>
        <p:spPr>
          <a:xfrm>
            <a:off x="8201750" y="5950958"/>
            <a:ext cx="4093500" cy="3510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945"/>
              </a:spcBef>
              <a:spcAft>
                <a:spcPts val="1000"/>
              </a:spcAft>
              <a:buNone/>
            </a:pPr>
            <a:r>
              <a:rPr lang="en-US" sz="1200">
                <a:solidFill>
                  <a:schemeClr val="dk1"/>
                </a:solidFill>
              </a:rPr>
              <a:t>Source: Michigan Disease Surveillance System (2009)</a:t>
            </a:r>
            <a:endParaRPr sz="1100">
              <a:solidFill>
                <a:schemeClr val="dk1"/>
              </a:solidFill>
              <a:latin typeface="Avenir"/>
              <a:ea typeface="Avenir"/>
              <a:cs typeface="Avenir"/>
              <a:sym typeface="Aveni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24"/>
        <p:cNvGrpSpPr/>
        <p:nvPr/>
      </p:nvGrpSpPr>
      <p:grpSpPr>
        <a:xfrm>
          <a:off x="0" y="0"/>
          <a:ext cx="0" cy="0"/>
          <a:chOff x="0" y="0"/>
          <a:chExt cx="0" cy="0"/>
        </a:xfrm>
      </p:grpSpPr>
      <p:sp>
        <p:nvSpPr>
          <p:cNvPr id="925" name="Google Shape;925;p146"/>
          <p:cNvSpPr txBox="1">
            <a:spLocks noGrp="1"/>
          </p:cNvSpPr>
          <p:nvPr>
            <p:ph type="title"/>
          </p:nvPr>
        </p:nvSpPr>
        <p:spPr>
          <a:xfrm>
            <a:off x="342900" y="-43519"/>
            <a:ext cx="11849100" cy="1234440"/>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dk1"/>
              </a:buClr>
              <a:buSzPts val="3000"/>
              <a:buFont typeface="Avenir"/>
              <a:buNone/>
            </a:pPr>
            <a:r>
              <a:rPr lang="en-US" sz="2800"/>
              <a:t>DISTRIBUTION OF NEW HCV DIAGNOSES BY AGE IN MICHIGAN, 2009 V. 2021</a:t>
            </a:r>
            <a:endParaRPr sz="3400"/>
          </a:p>
        </p:txBody>
      </p:sp>
      <p:pic>
        <p:nvPicPr>
          <p:cNvPr id="926" name="Google Shape;926;p146"/>
          <p:cNvPicPr preferRelativeResize="0"/>
          <p:nvPr/>
        </p:nvPicPr>
        <p:blipFill rotWithShape="1">
          <a:blip r:embed="rId3">
            <a:alphaModFix/>
          </a:blip>
          <a:srcRect/>
          <a:stretch/>
        </p:blipFill>
        <p:spPr>
          <a:xfrm>
            <a:off x="190508" y="1414350"/>
            <a:ext cx="5868300" cy="4627800"/>
          </a:xfrm>
          <a:prstGeom prst="rect">
            <a:avLst/>
          </a:prstGeom>
          <a:noFill/>
          <a:ln>
            <a:noFill/>
          </a:ln>
        </p:spPr>
      </p:pic>
      <p:pic>
        <p:nvPicPr>
          <p:cNvPr id="927" name="Google Shape;927;p146"/>
          <p:cNvPicPr preferRelativeResize="0"/>
          <p:nvPr/>
        </p:nvPicPr>
        <p:blipFill rotWithShape="1">
          <a:blip r:embed="rId4">
            <a:alphaModFix/>
          </a:blip>
          <a:srcRect b="3873"/>
          <a:stretch/>
        </p:blipFill>
        <p:spPr>
          <a:xfrm>
            <a:off x="6211333" y="1120599"/>
            <a:ext cx="5772696" cy="4921608"/>
          </a:xfrm>
          <a:prstGeom prst="rect">
            <a:avLst/>
          </a:prstGeom>
          <a:noFill/>
          <a:ln>
            <a:noFill/>
          </a:ln>
        </p:spPr>
      </p:pic>
      <p:sp>
        <p:nvSpPr>
          <p:cNvPr id="928" name="Google Shape;928;p146"/>
          <p:cNvSpPr txBox="1"/>
          <p:nvPr/>
        </p:nvSpPr>
        <p:spPr>
          <a:xfrm>
            <a:off x="7547225" y="6009952"/>
            <a:ext cx="4748100" cy="3510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945"/>
              </a:spcBef>
              <a:spcAft>
                <a:spcPts val="1000"/>
              </a:spcAft>
              <a:buNone/>
            </a:pPr>
            <a:r>
              <a:rPr lang="en-US" sz="1200">
                <a:solidFill>
                  <a:schemeClr val="dk1"/>
                </a:solidFill>
              </a:rPr>
              <a:t>Source: Michigan Disease Surveillance System (2009 and 2021)</a:t>
            </a:r>
            <a:endParaRPr sz="1100">
              <a:solidFill>
                <a:schemeClr val="dk1"/>
              </a:solidFill>
              <a:latin typeface="Avenir"/>
              <a:ea typeface="Avenir"/>
              <a:cs typeface="Avenir"/>
              <a:sym typeface="Aveni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32"/>
        <p:cNvGrpSpPr/>
        <p:nvPr/>
      </p:nvGrpSpPr>
      <p:grpSpPr>
        <a:xfrm>
          <a:off x="0" y="0"/>
          <a:ext cx="0" cy="0"/>
          <a:chOff x="0" y="0"/>
          <a:chExt cx="0" cy="0"/>
        </a:xfrm>
      </p:grpSpPr>
      <p:sp>
        <p:nvSpPr>
          <p:cNvPr id="933" name="Google Shape;933;p147"/>
          <p:cNvSpPr txBox="1">
            <a:spLocks noGrp="1"/>
          </p:cNvSpPr>
          <p:nvPr>
            <p:ph type="title"/>
          </p:nvPr>
        </p:nvSpPr>
        <p:spPr>
          <a:xfrm>
            <a:off x="402799" y="89264"/>
            <a:ext cx="11706300" cy="1234500"/>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dk1"/>
              </a:buClr>
              <a:buSzPts val="3600"/>
              <a:buFont typeface="Avenir"/>
              <a:buNone/>
            </a:pPr>
            <a:r>
              <a:rPr lang="en-US" sz="3500"/>
              <a:t>NUMBER OF CHRONIC HEPATITIS C CASES REPORTED TO MDHHS BY YEAR OF BIRTH, 2022</a:t>
            </a:r>
            <a:endParaRPr sz="3500"/>
          </a:p>
        </p:txBody>
      </p:sp>
      <p:pic>
        <p:nvPicPr>
          <p:cNvPr id="934" name="Google Shape;934;p147"/>
          <p:cNvPicPr preferRelativeResize="0"/>
          <p:nvPr/>
        </p:nvPicPr>
        <p:blipFill rotWithShape="1">
          <a:blip r:embed="rId3">
            <a:alphaModFix/>
          </a:blip>
          <a:srcRect/>
          <a:stretch/>
        </p:blipFill>
        <p:spPr>
          <a:xfrm>
            <a:off x="2186725" y="1230475"/>
            <a:ext cx="8546649" cy="4984025"/>
          </a:xfrm>
          <a:prstGeom prst="rect">
            <a:avLst/>
          </a:prstGeom>
          <a:noFill/>
          <a:ln>
            <a:noFill/>
          </a:ln>
        </p:spPr>
      </p:pic>
      <p:sp>
        <p:nvSpPr>
          <p:cNvPr id="935" name="Google Shape;935;p147"/>
          <p:cNvSpPr txBox="1"/>
          <p:nvPr/>
        </p:nvSpPr>
        <p:spPr>
          <a:xfrm>
            <a:off x="4567211" y="5999672"/>
            <a:ext cx="8546700" cy="3510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945"/>
              </a:spcBef>
              <a:spcAft>
                <a:spcPts val="1000"/>
              </a:spcAft>
              <a:buNone/>
            </a:pPr>
            <a:r>
              <a:rPr lang="en-US" sz="1200">
                <a:solidFill>
                  <a:schemeClr val="dk1"/>
                </a:solidFill>
              </a:rPr>
              <a:t>Source: </a:t>
            </a:r>
            <a:r>
              <a:rPr lang="en-US" sz="1100" u="sng">
                <a:solidFill>
                  <a:schemeClr val="hlink"/>
                </a:solidFill>
                <a:latin typeface="Avenir"/>
                <a:ea typeface="Avenir"/>
                <a:cs typeface="Avenir"/>
                <a:sym typeface="Avenir"/>
                <a:hlinkClick r:id="rId4"/>
              </a:rPr>
              <a:t>Michigan Department of Health and Human Services. 2022 Hepatitis B and C Surveillance Report. Accessed February 2024.</a:t>
            </a:r>
            <a:endParaRPr sz="1100">
              <a:solidFill>
                <a:schemeClr val="dk1"/>
              </a:solidFill>
              <a:latin typeface="Avenir"/>
              <a:ea typeface="Avenir"/>
              <a:cs typeface="Avenir"/>
              <a:sym typeface="Aveni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sp>
        <p:nvSpPr>
          <p:cNvPr id="941" name="Google Shape;941;p148"/>
          <p:cNvSpPr txBox="1">
            <a:spLocks noGrp="1"/>
          </p:cNvSpPr>
          <p:nvPr>
            <p:ph type="title"/>
          </p:nvPr>
        </p:nvSpPr>
        <p:spPr>
          <a:xfrm>
            <a:off x="369576" y="-8"/>
            <a:ext cx="11640300" cy="1234500"/>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dk1"/>
              </a:buClr>
              <a:buSzPct val="100000"/>
              <a:buFont typeface="Avenir"/>
              <a:buNone/>
            </a:pPr>
            <a:r>
              <a:rPr lang="en-US"/>
              <a:t>DEMOGRAPHICS &amp; COUNTY RATE MAP 2022 CHRONIC HCV CASES AGED 18-39 YEARS OLD</a:t>
            </a:r>
            <a:endParaRPr/>
          </a:p>
        </p:txBody>
      </p:sp>
      <p:pic>
        <p:nvPicPr>
          <p:cNvPr id="942" name="Google Shape;942;p148"/>
          <p:cNvPicPr preferRelativeResize="0"/>
          <p:nvPr/>
        </p:nvPicPr>
        <p:blipFill rotWithShape="1">
          <a:blip r:embed="rId3">
            <a:alphaModFix/>
          </a:blip>
          <a:srcRect/>
          <a:stretch/>
        </p:blipFill>
        <p:spPr>
          <a:xfrm>
            <a:off x="1132917" y="1291657"/>
            <a:ext cx="4743752" cy="4651720"/>
          </a:xfrm>
          <a:prstGeom prst="rect">
            <a:avLst/>
          </a:prstGeom>
          <a:noFill/>
          <a:ln>
            <a:noFill/>
          </a:ln>
        </p:spPr>
      </p:pic>
      <p:pic>
        <p:nvPicPr>
          <p:cNvPr id="943" name="Google Shape;943;p148"/>
          <p:cNvPicPr preferRelativeResize="0"/>
          <p:nvPr/>
        </p:nvPicPr>
        <p:blipFill rotWithShape="1">
          <a:blip r:embed="rId4">
            <a:alphaModFix/>
          </a:blip>
          <a:srcRect l="5829"/>
          <a:stretch/>
        </p:blipFill>
        <p:spPr>
          <a:xfrm>
            <a:off x="7203233" y="1082351"/>
            <a:ext cx="4401103" cy="4861026"/>
          </a:xfrm>
          <a:prstGeom prst="rect">
            <a:avLst/>
          </a:prstGeom>
          <a:noFill/>
          <a:ln>
            <a:noFill/>
          </a:ln>
        </p:spPr>
      </p:pic>
      <p:sp>
        <p:nvSpPr>
          <p:cNvPr id="944" name="Google Shape;944;p148"/>
          <p:cNvSpPr txBox="1"/>
          <p:nvPr/>
        </p:nvSpPr>
        <p:spPr>
          <a:xfrm>
            <a:off x="148175" y="5925978"/>
            <a:ext cx="10008600" cy="2943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945"/>
              </a:spcBef>
              <a:spcAft>
                <a:spcPts val="0"/>
              </a:spcAft>
              <a:buNone/>
            </a:pPr>
            <a:r>
              <a:rPr lang="en-US"/>
              <a:t>Source: </a:t>
            </a:r>
            <a:r>
              <a:rPr lang="en-US" sz="1300" u="sng">
                <a:solidFill>
                  <a:schemeClr val="hlink"/>
                </a:solidFill>
                <a:latin typeface="Avenir"/>
                <a:ea typeface="Avenir"/>
                <a:cs typeface="Avenir"/>
                <a:sym typeface="Avenir"/>
                <a:hlinkClick r:id="rId5"/>
              </a:rPr>
              <a:t>Michigan Department of Health and Human Services. 2022 Hepatitis B and C Surveillance Report. Accessed February 2024.</a:t>
            </a:r>
            <a:endParaRPr sz="1300">
              <a:solidFill>
                <a:schemeClr val="dk1"/>
              </a:solidFill>
              <a:latin typeface="Avenir"/>
              <a:ea typeface="Avenir"/>
              <a:cs typeface="Avenir"/>
              <a:sym typeface="Avenir"/>
            </a:endParaRPr>
          </a:p>
          <a:p>
            <a:pPr marL="0" lvl="0" indent="0" algn="l" rtl="0">
              <a:spcBef>
                <a:spcPts val="1000"/>
              </a:spcBef>
              <a:spcAft>
                <a:spcPts val="0"/>
              </a:spcAft>
              <a:buNone/>
            </a:pPr>
            <a:endParaRPr sz="2000">
              <a:solidFill>
                <a:schemeClr val="dk1"/>
              </a:solidFill>
              <a:latin typeface="Avenir"/>
              <a:ea typeface="Avenir"/>
              <a:cs typeface="Avenir"/>
              <a:sym typeface="Aveni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7" name="Google Shape;807;p133"/>
          <p:cNvSpPr txBox="1">
            <a:spLocks noGrp="1"/>
          </p:cNvSpPr>
          <p:nvPr>
            <p:ph type="title"/>
          </p:nvPr>
        </p:nvSpPr>
        <p:spPr>
          <a:xfrm>
            <a:off x="346587" y="78658"/>
            <a:ext cx="10241280" cy="1234440"/>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dk1"/>
              </a:buClr>
              <a:buSzPts val="3600"/>
              <a:buFont typeface="Avenir"/>
              <a:buNone/>
            </a:pPr>
            <a:r>
              <a:rPr lang="en-US"/>
              <a:t>DISCLOSURE</a:t>
            </a:r>
            <a:endParaRPr/>
          </a:p>
        </p:txBody>
      </p:sp>
      <p:sp>
        <p:nvSpPr>
          <p:cNvPr id="808" name="Google Shape;808;p133"/>
          <p:cNvSpPr txBox="1">
            <a:spLocks noGrp="1"/>
          </p:cNvSpPr>
          <p:nvPr>
            <p:ph type="body" idx="1"/>
          </p:nvPr>
        </p:nvSpPr>
        <p:spPr>
          <a:xfrm>
            <a:off x="228599" y="1449323"/>
            <a:ext cx="11610975" cy="4789551"/>
          </a:xfrm>
          <a:prstGeom prst="rect">
            <a:avLst/>
          </a:prstGeom>
          <a:noFill/>
          <a:ln>
            <a:noFill/>
          </a:ln>
        </p:spPr>
        <p:txBody>
          <a:bodyPr spcFirstLastPara="1" wrap="square" lIns="0" tIns="0" rIns="0" bIns="0" anchor="t" anchorCtr="0">
            <a:normAutofit/>
          </a:bodyPr>
          <a:lstStyle/>
          <a:p>
            <a:pPr marL="228600" lvl="0" indent="-228600" algn="l" rtl="0">
              <a:lnSpc>
                <a:spcPct val="120000"/>
              </a:lnSpc>
              <a:spcBef>
                <a:spcPts val="0"/>
              </a:spcBef>
              <a:spcAft>
                <a:spcPts val="0"/>
              </a:spcAft>
              <a:buClr>
                <a:schemeClr val="dk1"/>
              </a:buClr>
              <a:buSzPts val="2000"/>
              <a:buChar char="•"/>
            </a:pPr>
            <a:r>
              <a:rPr lang="en-US"/>
              <a:t>The presenters have no relevant financial relationships to disclose with ineligible companies. </a:t>
            </a:r>
            <a:endParaRPr/>
          </a:p>
          <a:p>
            <a:pPr marL="0" lvl="0" indent="0" algn="l" rtl="0">
              <a:lnSpc>
                <a:spcPct val="120000"/>
              </a:lnSpc>
              <a:spcBef>
                <a:spcPts val="1000"/>
              </a:spcBef>
              <a:spcAft>
                <a:spcPts val="0"/>
              </a:spcAft>
              <a:buClr>
                <a:schemeClr val="dk1"/>
              </a:buClr>
              <a:buSzPts val="2000"/>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597B1-87C3-8DA2-DC96-03BF7CD13C3A}"/>
              </a:ext>
            </a:extLst>
          </p:cNvPr>
          <p:cNvSpPr>
            <a:spLocks noGrp="1"/>
          </p:cNvSpPr>
          <p:nvPr>
            <p:ph type="title"/>
          </p:nvPr>
        </p:nvSpPr>
        <p:spPr>
          <a:xfrm>
            <a:off x="483637" y="352173"/>
            <a:ext cx="11224726" cy="637281"/>
          </a:xfrm>
        </p:spPr>
        <p:txBody>
          <a:bodyPr/>
          <a:lstStyle/>
          <a:p>
            <a:r>
              <a:rPr lang="en-US" dirty="0"/>
              <a:t>Michigan Syringe Service Programs (SSPs)</a:t>
            </a:r>
          </a:p>
        </p:txBody>
      </p:sp>
      <p:sp>
        <p:nvSpPr>
          <p:cNvPr id="3" name="Text Placeholder 2">
            <a:extLst>
              <a:ext uri="{FF2B5EF4-FFF2-40B4-BE49-F238E27FC236}">
                <a16:creationId xmlns:a16="http://schemas.microsoft.com/office/drawing/2014/main" id="{4CA2C283-E332-6F4C-4284-FCD79643FDD6}"/>
              </a:ext>
            </a:extLst>
          </p:cNvPr>
          <p:cNvSpPr>
            <a:spLocks noGrp="1"/>
          </p:cNvSpPr>
          <p:nvPr>
            <p:ph type="body" idx="1"/>
          </p:nvPr>
        </p:nvSpPr>
        <p:spPr>
          <a:xfrm>
            <a:off x="47906" y="1234439"/>
            <a:ext cx="5505060" cy="5026401"/>
          </a:xfrm>
        </p:spPr>
        <p:txBody>
          <a:bodyPr>
            <a:normAutofit fontScale="92500" lnSpcReduction="10000"/>
          </a:bodyPr>
          <a:lstStyle/>
          <a:p>
            <a:r>
              <a:rPr lang="en-US" sz="1800" dirty="0">
                <a:effectLst/>
                <a:latin typeface="Segoe UI" panose="020B0502040204020203" pitchFamily="34" charset="0"/>
              </a:rPr>
              <a:t>SSPs are community prevention programs that provide a range of services</a:t>
            </a:r>
            <a:r>
              <a:rPr lang="en-US" sz="1800" dirty="0">
                <a:latin typeface="Segoe UI" panose="020B0502040204020203" pitchFamily="34" charset="0"/>
              </a:rPr>
              <a:t> that prevent disease transmission. They are proven to save lives, reduce the harms of substance use, prevent overdose deaths, and reduce the impact of drug use on the community.</a:t>
            </a:r>
            <a:endParaRPr lang="en-US" sz="1800" dirty="0">
              <a:effectLst/>
              <a:latin typeface="Segoe UI" panose="020B0502040204020203" pitchFamily="34" charset="0"/>
            </a:endParaRPr>
          </a:p>
          <a:p>
            <a:pPr marL="101600" indent="0">
              <a:buNone/>
            </a:pPr>
            <a:r>
              <a:rPr lang="en-US" sz="1800" dirty="0">
                <a:latin typeface="Segoe UI" panose="020B0502040204020203" pitchFamily="34" charset="0"/>
              </a:rPr>
              <a:t>In Michigan: </a:t>
            </a:r>
          </a:p>
          <a:p>
            <a:pPr lvl="1"/>
            <a:r>
              <a:rPr lang="en-US" sz="1800" b="1" dirty="0">
                <a:effectLst/>
                <a:latin typeface="Segoe UI" panose="020B0502040204020203" pitchFamily="34" charset="0"/>
              </a:rPr>
              <a:t>35 </a:t>
            </a:r>
            <a:r>
              <a:rPr lang="en-US" sz="1800" dirty="0">
                <a:effectLst/>
                <a:latin typeface="Segoe UI" panose="020B0502040204020203" pitchFamily="34" charset="0"/>
              </a:rPr>
              <a:t>operating SSP organizations, </a:t>
            </a:r>
            <a:r>
              <a:rPr lang="en-US" sz="1800" b="1" dirty="0">
                <a:effectLst/>
                <a:latin typeface="Segoe UI" panose="020B0502040204020203" pitchFamily="34" charset="0"/>
              </a:rPr>
              <a:t>107 </a:t>
            </a:r>
            <a:r>
              <a:rPr lang="en-US" sz="1800" dirty="0">
                <a:effectLst/>
                <a:latin typeface="Segoe UI" panose="020B0502040204020203" pitchFamily="34" charset="0"/>
              </a:rPr>
              <a:t>sites</a:t>
            </a:r>
          </a:p>
          <a:p>
            <a:pPr lvl="1"/>
            <a:r>
              <a:rPr lang="en-US" sz="1800" b="1" dirty="0">
                <a:effectLst/>
                <a:latin typeface="Segoe UI" panose="020B0502040204020203" pitchFamily="34" charset="0"/>
              </a:rPr>
              <a:t>25</a:t>
            </a:r>
            <a:r>
              <a:rPr lang="en-US" sz="1800" dirty="0">
                <a:effectLst/>
                <a:latin typeface="Segoe UI" panose="020B0502040204020203" pitchFamily="34" charset="0"/>
              </a:rPr>
              <a:t> operating SSP organizations </a:t>
            </a:r>
            <a:r>
              <a:rPr lang="en-US" sz="1800" dirty="0">
                <a:latin typeface="Segoe UI" panose="020B0502040204020203" pitchFamily="34" charset="0"/>
              </a:rPr>
              <a:t>provide HCV testing and linkage to care</a:t>
            </a:r>
          </a:p>
          <a:p>
            <a:pPr lvl="1"/>
            <a:r>
              <a:rPr lang="en-US" sz="1800" dirty="0">
                <a:latin typeface="Segoe UI" panose="020B0502040204020203" pitchFamily="34" charset="0"/>
              </a:rPr>
              <a:t>Other services offered including but not limited to, linkage to substance use disorder treatment, access to and disposal of sterile syringes and injection equipment, vaccination, testing, linkage to care and treatment of infectious diseases, naloxone distribution</a:t>
            </a:r>
            <a:endParaRPr lang="en-US" sz="1800" dirty="0">
              <a:effectLst/>
              <a:latin typeface="Segoe UI" panose="020B0502040204020203" pitchFamily="34" charset="0"/>
            </a:endParaRPr>
          </a:p>
          <a:p>
            <a:endParaRPr lang="en-US" sz="1800" dirty="0">
              <a:effectLst/>
              <a:latin typeface="Arial" panose="020B0604020202020204" pitchFamily="34" charset="0"/>
            </a:endParaRPr>
          </a:p>
          <a:p>
            <a:endParaRPr lang="en-US" dirty="0"/>
          </a:p>
        </p:txBody>
      </p:sp>
      <p:pic>
        <p:nvPicPr>
          <p:cNvPr id="5" name="Picture 4">
            <a:extLst>
              <a:ext uri="{FF2B5EF4-FFF2-40B4-BE49-F238E27FC236}">
                <a16:creationId xmlns:a16="http://schemas.microsoft.com/office/drawing/2014/main" id="{40564C7A-268A-D2F0-A00A-F84C073E7A2A}"/>
              </a:ext>
            </a:extLst>
          </p:cNvPr>
          <p:cNvPicPr>
            <a:picLocks noChangeAspect="1"/>
          </p:cNvPicPr>
          <p:nvPr/>
        </p:nvPicPr>
        <p:blipFill>
          <a:blip r:embed="rId2"/>
          <a:stretch>
            <a:fillRect/>
          </a:stretch>
        </p:blipFill>
        <p:spPr>
          <a:xfrm>
            <a:off x="5618280" y="989454"/>
            <a:ext cx="6305655" cy="4879091"/>
          </a:xfrm>
          <a:prstGeom prst="rect">
            <a:avLst/>
          </a:prstGeom>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3CCA2F29-9960-33BF-CC05-8CBBC72CF9AA}"/>
              </a:ext>
            </a:extLst>
          </p:cNvPr>
          <p:cNvSpPr txBox="1"/>
          <p:nvPr/>
        </p:nvSpPr>
        <p:spPr>
          <a:xfrm>
            <a:off x="7100596" y="6008914"/>
            <a:ext cx="4338735" cy="307777"/>
          </a:xfrm>
          <a:prstGeom prst="rect">
            <a:avLst/>
          </a:prstGeom>
          <a:noFill/>
        </p:spPr>
        <p:txBody>
          <a:bodyPr wrap="square" rtlCol="0">
            <a:spAutoFit/>
          </a:bodyPr>
          <a:lstStyle/>
          <a:p>
            <a:r>
              <a:rPr lang="en-US" b="1" dirty="0">
                <a:solidFill>
                  <a:srgbClr val="8E58B6"/>
                </a:solidFill>
                <a:hlinkClick r:id="rId3">
                  <a:extLst>
                    <a:ext uri="{A12FA001-AC4F-418D-AE19-62706E023703}">
                      <ahyp:hlinkClr xmlns:ahyp="http://schemas.microsoft.com/office/drawing/2018/hyperlinkcolor" val="tx"/>
                    </a:ext>
                  </a:extLst>
                </a:hlinkClick>
              </a:rPr>
              <a:t>Syringe Service Program </a:t>
            </a:r>
            <a:r>
              <a:rPr lang="en-US" b="1" dirty="0">
                <a:solidFill>
                  <a:schemeClr val="accent5">
                    <a:lumMod val="75000"/>
                  </a:schemeClr>
                </a:solidFill>
                <a:hlinkClick r:id="rId3">
                  <a:extLst>
                    <a:ext uri="{A12FA001-AC4F-418D-AE19-62706E023703}">
                      <ahyp:hlinkClr xmlns:ahyp="http://schemas.microsoft.com/office/drawing/2018/hyperlinkcolor" val="tx"/>
                    </a:ext>
                  </a:extLst>
                </a:hlinkClick>
              </a:rPr>
              <a:t>Directory and Map </a:t>
            </a:r>
            <a:endParaRPr lang="en-US" b="1" dirty="0">
              <a:solidFill>
                <a:schemeClr val="accent5">
                  <a:lumMod val="75000"/>
                </a:schemeClr>
              </a:solidFill>
            </a:endParaRPr>
          </a:p>
        </p:txBody>
      </p:sp>
    </p:spTree>
    <p:extLst>
      <p:ext uri="{BB962C8B-B14F-4D97-AF65-F5344CB8AC3E}">
        <p14:creationId xmlns:p14="http://schemas.microsoft.com/office/powerpoint/2010/main" val="21953173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49"/>
        <p:cNvGrpSpPr/>
        <p:nvPr/>
      </p:nvGrpSpPr>
      <p:grpSpPr>
        <a:xfrm>
          <a:off x="0" y="0"/>
          <a:ext cx="0" cy="0"/>
          <a:chOff x="0" y="0"/>
          <a:chExt cx="0" cy="0"/>
        </a:xfrm>
      </p:grpSpPr>
      <p:sp>
        <p:nvSpPr>
          <p:cNvPr id="950" name="Google Shape;950;p149"/>
          <p:cNvSpPr txBox="1">
            <a:spLocks noGrp="1"/>
          </p:cNvSpPr>
          <p:nvPr>
            <p:ph type="title"/>
          </p:nvPr>
        </p:nvSpPr>
        <p:spPr>
          <a:xfrm>
            <a:off x="385322" y="-54084"/>
            <a:ext cx="10241280" cy="1234440"/>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dk1"/>
              </a:buClr>
              <a:buSzPts val="3600"/>
              <a:buFont typeface="Avenir"/>
              <a:buNone/>
            </a:pPr>
            <a:r>
              <a:rPr lang="en-US"/>
              <a:t>HCV MORTALITY</a:t>
            </a:r>
            <a:endParaRPr/>
          </a:p>
        </p:txBody>
      </p:sp>
      <p:grpSp>
        <p:nvGrpSpPr>
          <p:cNvPr id="951" name="Google Shape;951;p149"/>
          <p:cNvGrpSpPr/>
          <p:nvPr/>
        </p:nvGrpSpPr>
        <p:grpSpPr>
          <a:xfrm>
            <a:off x="911773" y="1377324"/>
            <a:ext cx="9854370" cy="4496457"/>
            <a:chOff x="278431" y="2377154"/>
            <a:chExt cx="8617822" cy="2847017"/>
          </a:xfrm>
        </p:grpSpPr>
        <p:grpSp>
          <p:nvGrpSpPr>
            <p:cNvPr id="952" name="Google Shape;952;p149"/>
            <p:cNvGrpSpPr/>
            <p:nvPr/>
          </p:nvGrpSpPr>
          <p:grpSpPr>
            <a:xfrm>
              <a:off x="8584145" y="4979700"/>
              <a:ext cx="312108" cy="244471"/>
              <a:chOff x="6474361" y="3695700"/>
              <a:chExt cx="416143" cy="296900"/>
            </a:xfrm>
          </p:grpSpPr>
          <p:sp>
            <p:nvSpPr>
              <p:cNvPr id="953" name="Google Shape;953;p149"/>
              <p:cNvSpPr txBox="1"/>
              <p:nvPr/>
            </p:nvSpPr>
            <p:spPr>
              <a:xfrm>
                <a:off x="6474361" y="3841556"/>
                <a:ext cx="416143" cy="151044"/>
              </a:xfrm>
              <a:prstGeom prst="rect">
                <a:avLst/>
              </a:prstGeom>
              <a:noFill/>
              <a:ln>
                <a:noFill/>
              </a:ln>
            </p:spPr>
            <p:txBody>
              <a:bodyPr spcFirstLastPara="1" wrap="square" lIns="0" tIns="0" rIns="0" bIns="0" anchor="ctr" anchorCtr="0">
                <a:spAutoFit/>
              </a:bodyPr>
              <a:lstStyle/>
              <a:p>
                <a:pPr marL="0" marR="0" lvl="0" indent="0" algn="ctr" rtl="0">
                  <a:lnSpc>
                    <a:spcPct val="90000"/>
                  </a:lnSpc>
                  <a:spcBef>
                    <a:spcPts val="0"/>
                  </a:spcBef>
                  <a:spcAft>
                    <a:spcPts val="0"/>
                  </a:spcAft>
                  <a:buClr>
                    <a:srgbClr val="0070C0"/>
                  </a:buClr>
                  <a:buSzPts val="1050"/>
                  <a:buFont typeface="Avenir"/>
                  <a:buNone/>
                </a:pPr>
                <a:r>
                  <a:rPr lang="en-US" sz="1050" b="1" i="0" u="none" strike="noStrike" cap="none">
                    <a:solidFill>
                      <a:srgbClr val="000000"/>
                    </a:solidFill>
                    <a:latin typeface="Avenir"/>
                    <a:ea typeface="Avenir"/>
                    <a:cs typeface="Avenir"/>
                    <a:sym typeface="Avenir"/>
                  </a:rPr>
                  <a:t>2013</a:t>
                </a:r>
                <a:endParaRPr/>
              </a:p>
            </p:txBody>
          </p:sp>
          <p:cxnSp>
            <p:nvCxnSpPr>
              <p:cNvPr id="954" name="Google Shape;954;p149"/>
              <p:cNvCxnSpPr/>
              <p:nvPr/>
            </p:nvCxnSpPr>
            <p:spPr>
              <a:xfrm rot="5400000">
                <a:off x="6636711" y="3741420"/>
                <a:ext cx="91440" cy="0"/>
              </a:xfrm>
              <a:prstGeom prst="straightConnector1">
                <a:avLst/>
              </a:prstGeom>
              <a:noFill/>
              <a:ln w="28575" cap="flat" cmpd="sng">
                <a:solidFill>
                  <a:srgbClr val="000000"/>
                </a:solidFill>
                <a:prstDash val="solid"/>
                <a:miter lim="800000"/>
                <a:headEnd type="none" w="sm" len="sm"/>
                <a:tailEnd type="none" w="sm" len="sm"/>
              </a:ln>
            </p:spPr>
          </p:cxnSp>
        </p:grpSp>
        <p:grpSp>
          <p:nvGrpSpPr>
            <p:cNvPr id="955" name="Google Shape;955;p149"/>
            <p:cNvGrpSpPr/>
            <p:nvPr/>
          </p:nvGrpSpPr>
          <p:grpSpPr>
            <a:xfrm>
              <a:off x="278432" y="2377154"/>
              <a:ext cx="8461759" cy="2847017"/>
              <a:chOff x="278431" y="2377154"/>
              <a:chExt cx="8461759" cy="2847017"/>
            </a:xfrm>
          </p:grpSpPr>
          <p:sp>
            <p:nvSpPr>
              <p:cNvPr id="956" name="Google Shape;956;p149"/>
              <p:cNvSpPr/>
              <p:nvPr/>
            </p:nvSpPr>
            <p:spPr>
              <a:xfrm>
                <a:off x="1061793" y="3393451"/>
                <a:ext cx="7675245" cy="677630"/>
              </a:xfrm>
              <a:custGeom>
                <a:avLst/>
                <a:gdLst/>
                <a:ahLst/>
                <a:cxnLst/>
                <a:rect l="l" t="t" r="r" b="b"/>
                <a:pathLst>
                  <a:path w="10233660" h="822960" extrusionOk="0">
                    <a:moveTo>
                      <a:pt x="0" y="822960"/>
                    </a:moveTo>
                    <a:lnTo>
                      <a:pt x="990600" y="792480"/>
                    </a:lnTo>
                    <a:lnTo>
                      <a:pt x="2049780" y="762000"/>
                    </a:lnTo>
                    <a:lnTo>
                      <a:pt x="3078480" y="548640"/>
                    </a:lnTo>
                    <a:lnTo>
                      <a:pt x="4076700" y="434340"/>
                    </a:lnTo>
                    <a:lnTo>
                      <a:pt x="5120640" y="373380"/>
                    </a:lnTo>
                    <a:lnTo>
                      <a:pt x="6195060" y="327660"/>
                    </a:lnTo>
                    <a:lnTo>
                      <a:pt x="7239000" y="274320"/>
                    </a:lnTo>
                    <a:lnTo>
                      <a:pt x="8252460" y="190500"/>
                    </a:lnTo>
                    <a:lnTo>
                      <a:pt x="9334500" y="83820"/>
                    </a:lnTo>
                    <a:lnTo>
                      <a:pt x="10233660" y="0"/>
                    </a:lnTo>
                  </a:path>
                </a:pathLst>
              </a:custGeom>
              <a:noFill/>
              <a:ln w="57150" cap="flat" cmpd="sng">
                <a:solidFill>
                  <a:srgbClr val="C00000"/>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000000"/>
                  </a:solidFill>
                  <a:latin typeface="Avenir"/>
                  <a:ea typeface="Avenir"/>
                  <a:cs typeface="Avenir"/>
                  <a:sym typeface="Avenir"/>
                </a:endParaRPr>
              </a:p>
            </p:txBody>
          </p:sp>
          <p:sp>
            <p:nvSpPr>
              <p:cNvPr id="957" name="Google Shape;957;p149"/>
              <p:cNvSpPr/>
              <p:nvPr/>
            </p:nvSpPr>
            <p:spPr>
              <a:xfrm>
                <a:off x="1061793" y="2941699"/>
                <a:ext cx="7669530" cy="589788"/>
              </a:xfrm>
              <a:custGeom>
                <a:avLst/>
                <a:gdLst/>
                <a:ahLst/>
                <a:cxnLst/>
                <a:rect l="l" t="t" r="r" b="b"/>
                <a:pathLst>
                  <a:path w="10226040" h="716280" extrusionOk="0">
                    <a:moveTo>
                      <a:pt x="0" y="0"/>
                    </a:moveTo>
                    <a:lnTo>
                      <a:pt x="1051560" y="137160"/>
                    </a:lnTo>
                    <a:lnTo>
                      <a:pt x="2072640" y="137160"/>
                    </a:lnTo>
                    <a:lnTo>
                      <a:pt x="3086100" y="220980"/>
                    </a:lnTo>
                    <a:lnTo>
                      <a:pt x="4229100" y="312420"/>
                    </a:lnTo>
                    <a:lnTo>
                      <a:pt x="5158740" y="350520"/>
                    </a:lnTo>
                    <a:lnTo>
                      <a:pt x="6149340" y="297180"/>
                    </a:lnTo>
                    <a:lnTo>
                      <a:pt x="7178040" y="586740"/>
                    </a:lnTo>
                    <a:lnTo>
                      <a:pt x="8199120" y="624840"/>
                    </a:lnTo>
                    <a:lnTo>
                      <a:pt x="9220200" y="678180"/>
                    </a:lnTo>
                    <a:lnTo>
                      <a:pt x="10226040" y="716280"/>
                    </a:lnTo>
                  </a:path>
                </a:pathLst>
              </a:custGeom>
              <a:noFill/>
              <a:ln w="57150" cap="flat" cmpd="sng">
                <a:solidFill>
                  <a:srgbClr val="0070C0"/>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350" b="0" i="0" u="none" strike="noStrike" cap="none">
                  <a:solidFill>
                    <a:srgbClr val="000000"/>
                  </a:solidFill>
                  <a:latin typeface="Avenir"/>
                  <a:ea typeface="Avenir"/>
                  <a:cs typeface="Avenir"/>
                  <a:sym typeface="Avenir"/>
                </a:endParaRPr>
              </a:p>
            </p:txBody>
          </p:sp>
          <p:sp>
            <p:nvSpPr>
              <p:cNvPr id="958" name="Google Shape;958;p149"/>
              <p:cNvSpPr txBox="1"/>
              <p:nvPr/>
            </p:nvSpPr>
            <p:spPr>
              <a:xfrm rot="-5400000">
                <a:off x="-279109" y="3643316"/>
                <a:ext cx="1409438" cy="294357"/>
              </a:xfrm>
              <a:prstGeom prst="rect">
                <a:avLst/>
              </a:prstGeom>
              <a:noFill/>
              <a:ln>
                <a:noFill/>
              </a:ln>
            </p:spPr>
            <p:txBody>
              <a:bodyPr spcFirstLastPara="1" wrap="square" lIns="91425" tIns="45700" rIns="91425" bIns="45700" anchor="t" anchorCtr="0">
                <a:spAutoFit/>
              </a:bodyPr>
              <a:lstStyle/>
              <a:p>
                <a:pPr marL="0" marR="0" lvl="0" indent="0" algn="ctr" rtl="0">
                  <a:lnSpc>
                    <a:spcPct val="85000"/>
                  </a:lnSpc>
                  <a:spcBef>
                    <a:spcPts val="0"/>
                  </a:spcBef>
                  <a:spcAft>
                    <a:spcPts val="0"/>
                  </a:spcAft>
                  <a:buNone/>
                </a:pPr>
                <a:r>
                  <a:rPr lang="en-US" sz="1500" b="1" i="0" u="none" strike="noStrike" cap="none">
                    <a:solidFill>
                      <a:srgbClr val="000000"/>
                    </a:solidFill>
                    <a:latin typeface="Avenir"/>
                    <a:ea typeface="Avenir"/>
                    <a:cs typeface="Avenir"/>
                    <a:sym typeface="Avenir"/>
                  </a:rPr>
                  <a:t>Number of Deaths</a:t>
                </a:r>
                <a:endParaRPr/>
              </a:p>
            </p:txBody>
          </p:sp>
          <p:grpSp>
            <p:nvGrpSpPr>
              <p:cNvPr id="959" name="Google Shape;959;p149"/>
              <p:cNvGrpSpPr/>
              <p:nvPr/>
            </p:nvGrpSpPr>
            <p:grpSpPr>
              <a:xfrm>
                <a:off x="544036" y="2469437"/>
                <a:ext cx="530051" cy="124371"/>
                <a:chOff x="5099706" y="2084521"/>
                <a:chExt cx="706734" cy="151045"/>
              </a:xfrm>
            </p:grpSpPr>
            <p:sp>
              <p:nvSpPr>
                <p:cNvPr id="960" name="Google Shape;960;p149"/>
                <p:cNvSpPr txBox="1"/>
                <p:nvPr/>
              </p:nvSpPr>
              <p:spPr>
                <a:xfrm>
                  <a:off x="5099706" y="2084521"/>
                  <a:ext cx="565696" cy="151045"/>
                </a:xfrm>
                <a:prstGeom prst="rect">
                  <a:avLst/>
                </a:prstGeom>
                <a:noFill/>
                <a:ln>
                  <a:noFill/>
                </a:ln>
              </p:spPr>
              <p:txBody>
                <a:bodyPr spcFirstLastPara="1" wrap="square" lIns="0" tIns="0" rIns="0" bIns="0" anchor="ctr" anchorCtr="0">
                  <a:spAutoFit/>
                </a:bodyPr>
                <a:lstStyle/>
                <a:p>
                  <a:pPr marL="0" marR="0" lvl="0" indent="0" algn="r" rtl="0">
                    <a:lnSpc>
                      <a:spcPct val="90000"/>
                    </a:lnSpc>
                    <a:spcBef>
                      <a:spcPts val="0"/>
                    </a:spcBef>
                    <a:spcAft>
                      <a:spcPts val="0"/>
                    </a:spcAft>
                    <a:buClr>
                      <a:srgbClr val="0070C0"/>
                    </a:buClr>
                    <a:buSzPts val="1050"/>
                    <a:buFont typeface="Avenir"/>
                    <a:buNone/>
                  </a:pPr>
                  <a:r>
                    <a:rPr lang="en-US" sz="1050" b="1" i="0" u="none" strike="noStrike" cap="none">
                      <a:solidFill>
                        <a:srgbClr val="000000"/>
                      </a:solidFill>
                      <a:latin typeface="Avenir"/>
                      <a:ea typeface="Avenir"/>
                      <a:cs typeface="Avenir"/>
                      <a:sym typeface="Avenir"/>
                    </a:rPr>
                    <a:t>30,000</a:t>
                  </a:r>
                  <a:endParaRPr/>
                </a:p>
              </p:txBody>
            </p:sp>
            <p:cxnSp>
              <p:nvCxnSpPr>
                <p:cNvPr id="961" name="Google Shape;961;p149"/>
                <p:cNvCxnSpPr/>
                <p:nvPr/>
              </p:nvCxnSpPr>
              <p:spPr>
                <a:xfrm>
                  <a:off x="5715000" y="2160044"/>
                  <a:ext cx="91440" cy="0"/>
                </a:xfrm>
                <a:prstGeom prst="straightConnector1">
                  <a:avLst/>
                </a:prstGeom>
                <a:noFill/>
                <a:ln w="28575" cap="flat" cmpd="sng">
                  <a:solidFill>
                    <a:srgbClr val="000000"/>
                  </a:solidFill>
                  <a:prstDash val="solid"/>
                  <a:miter lim="800000"/>
                  <a:headEnd type="none" w="sm" len="sm"/>
                  <a:tailEnd type="none" w="sm" len="sm"/>
                </a:ln>
              </p:spPr>
            </p:cxnSp>
          </p:grpSp>
          <p:grpSp>
            <p:nvGrpSpPr>
              <p:cNvPr id="962" name="Google Shape;962;p149"/>
              <p:cNvGrpSpPr/>
              <p:nvPr/>
            </p:nvGrpSpPr>
            <p:grpSpPr>
              <a:xfrm>
                <a:off x="917273" y="4979700"/>
                <a:ext cx="312108" cy="244471"/>
                <a:chOff x="6474361" y="3695700"/>
                <a:chExt cx="416143" cy="296900"/>
              </a:xfrm>
            </p:grpSpPr>
            <p:sp>
              <p:nvSpPr>
                <p:cNvPr id="963" name="Google Shape;963;p149"/>
                <p:cNvSpPr txBox="1"/>
                <p:nvPr/>
              </p:nvSpPr>
              <p:spPr>
                <a:xfrm>
                  <a:off x="6474361" y="3841556"/>
                  <a:ext cx="416143" cy="151044"/>
                </a:xfrm>
                <a:prstGeom prst="rect">
                  <a:avLst/>
                </a:prstGeom>
                <a:noFill/>
                <a:ln>
                  <a:noFill/>
                </a:ln>
              </p:spPr>
              <p:txBody>
                <a:bodyPr spcFirstLastPara="1" wrap="square" lIns="0" tIns="0" rIns="0" bIns="0" anchor="ctr" anchorCtr="0">
                  <a:spAutoFit/>
                </a:bodyPr>
                <a:lstStyle/>
                <a:p>
                  <a:pPr marL="0" marR="0" lvl="0" indent="0" algn="ctr" rtl="0">
                    <a:lnSpc>
                      <a:spcPct val="90000"/>
                    </a:lnSpc>
                    <a:spcBef>
                      <a:spcPts val="0"/>
                    </a:spcBef>
                    <a:spcAft>
                      <a:spcPts val="0"/>
                    </a:spcAft>
                    <a:buClr>
                      <a:srgbClr val="0070C0"/>
                    </a:buClr>
                    <a:buSzPts val="1050"/>
                    <a:buFont typeface="Avenir"/>
                    <a:buNone/>
                  </a:pPr>
                  <a:r>
                    <a:rPr lang="en-US" sz="1050" b="1" i="0" u="none" strike="noStrike" cap="none">
                      <a:solidFill>
                        <a:srgbClr val="000000"/>
                      </a:solidFill>
                      <a:latin typeface="Avenir"/>
                      <a:ea typeface="Avenir"/>
                      <a:cs typeface="Avenir"/>
                      <a:sym typeface="Avenir"/>
                    </a:rPr>
                    <a:t>2003</a:t>
                  </a:r>
                  <a:endParaRPr/>
                </a:p>
              </p:txBody>
            </p:sp>
            <p:cxnSp>
              <p:nvCxnSpPr>
                <p:cNvPr id="964" name="Google Shape;964;p149"/>
                <p:cNvCxnSpPr/>
                <p:nvPr/>
              </p:nvCxnSpPr>
              <p:spPr>
                <a:xfrm rot="5400000">
                  <a:off x="6636711" y="3741420"/>
                  <a:ext cx="91440" cy="0"/>
                </a:xfrm>
                <a:prstGeom prst="straightConnector1">
                  <a:avLst/>
                </a:prstGeom>
                <a:noFill/>
                <a:ln w="28575" cap="flat" cmpd="sng">
                  <a:solidFill>
                    <a:srgbClr val="000000"/>
                  </a:solidFill>
                  <a:prstDash val="solid"/>
                  <a:miter lim="800000"/>
                  <a:headEnd type="none" w="sm" len="sm"/>
                  <a:tailEnd type="none" w="sm" len="sm"/>
                </a:ln>
              </p:spPr>
            </p:cxnSp>
          </p:grpSp>
          <p:grpSp>
            <p:nvGrpSpPr>
              <p:cNvPr id="965" name="Google Shape;965;p149"/>
              <p:cNvGrpSpPr/>
              <p:nvPr/>
            </p:nvGrpSpPr>
            <p:grpSpPr>
              <a:xfrm>
                <a:off x="544036" y="2877225"/>
                <a:ext cx="530051" cy="124371"/>
                <a:chOff x="5099706" y="2084521"/>
                <a:chExt cx="706734" cy="151045"/>
              </a:xfrm>
            </p:grpSpPr>
            <p:sp>
              <p:nvSpPr>
                <p:cNvPr id="966" name="Google Shape;966;p149"/>
                <p:cNvSpPr txBox="1"/>
                <p:nvPr/>
              </p:nvSpPr>
              <p:spPr>
                <a:xfrm>
                  <a:off x="5099706" y="2084521"/>
                  <a:ext cx="565696" cy="151045"/>
                </a:xfrm>
                <a:prstGeom prst="rect">
                  <a:avLst/>
                </a:prstGeom>
                <a:noFill/>
                <a:ln>
                  <a:noFill/>
                </a:ln>
              </p:spPr>
              <p:txBody>
                <a:bodyPr spcFirstLastPara="1" wrap="square" lIns="0" tIns="0" rIns="0" bIns="0" anchor="ctr" anchorCtr="0">
                  <a:spAutoFit/>
                </a:bodyPr>
                <a:lstStyle/>
                <a:p>
                  <a:pPr marL="0" marR="0" lvl="0" indent="0" algn="r" rtl="0">
                    <a:lnSpc>
                      <a:spcPct val="90000"/>
                    </a:lnSpc>
                    <a:spcBef>
                      <a:spcPts val="0"/>
                    </a:spcBef>
                    <a:spcAft>
                      <a:spcPts val="0"/>
                    </a:spcAft>
                    <a:buClr>
                      <a:srgbClr val="0070C0"/>
                    </a:buClr>
                    <a:buSzPts val="1050"/>
                    <a:buFont typeface="Avenir"/>
                    <a:buNone/>
                  </a:pPr>
                  <a:r>
                    <a:rPr lang="en-US" sz="1050" b="1" i="0" u="none" strike="noStrike" cap="none">
                      <a:solidFill>
                        <a:srgbClr val="000000"/>
                      </a:solidFill>
                      <a:latin typeface="Avenir"/>
                      <a:ea typeface="Avenir"/>
                      <a:cs typeface="Avenir"/>
                      <a:sym typeface="Avenir"/>
                    </a:rPr>
                    <a:t>25,000</a:t>
                  </a:r>
                  <a:endParaRPr/>
                </a:p>
              </p:txBody>
            </p:sp>
            <p:cxnSp>
              <p:nvCxnSpPr>
                <p:cNvPr id="967" name="Google Shape;967;p149"/>
                <p:cNvCxnSpPr/>
                <p:nvPr/>
              </p:nvCxnSpPr>
              <p:spPr>
                <a:xfrm>
                  <a:off x="5715000" y="2160044"/>
                  <a:ext cx="91440" cy="0"/>
                </a:xfrm>
                <a:prstGeom prst="straightConnector1">
                  <a:avLst/>
                </a:prstGeom>
                <a:noFill/>
                <a:ln w="28575" cap="flat" cmpd="sng">
                  <a:solidFill>
                    <a:srgbClr val="000000"/>
                  </a:solidFill>
                  <a:prstDash val="solid"/>
                  <a:miter lim="800000"/>
                  <a:headEnd type="none" w="sm" len="sm"/>
                  <a:tailEnd type="none" w="sm" len="sm"/>
                </a:ln>
              </p:spPr>
            </p:cxnSp>
          </p:grpSp>
          <p:grpSp>
            <p:nvGrpSpPr>
              <p:cNvPr id="968" name="Google Shape;968;p149"/>
              <p:cNvGrpSpPr/>
              <p:nvPr/>
            </p:nvGrpSpPr>
            <p:grpSpPr>
              <a:xfrm>
                <a:off x="544036" y="3285013"/>
                <a:ext cx="530051" cy="124371"/>
                <a:chOff x="5099706" y="2084521"/>
                <a:chExt cx="706734" cy="151045"/>
              </a:xfrm>
            </p:grpSpPr>
            <p:sp>
              <p:nvSpPr>
                <p:cNvPr id="969" name="Google Shape;969;p149"/>
                <p:cNvSpPr txBox="1"/>
                <p:nvPr/>
              </p:nvSpPr>
              <p:spPr>
                <a:xfrm>
                  <a:off x="5099706" y="2084521"/>
                  <a:ext cx="565696" cy="151045"/>
                </a:xfrm>
                <a:prstGeom prst="rect">
                  <a:avLst/>
                </a:prstGeom>
                <a:noFill/>
                <a:ln>
                  <a:noFill/>
                </a:ln>
              </p:spPr>
              <p:txBody>
                <a:bodyPr spcFirstLastPara="1" wrap="square" lIns="0" tIns="0" rIns="0" bIns="0" anchor="ctr" anchorCtr="0">
                  <a:spAutoFit/>
                </a:bodyPr>
                <a:lstStyle/>
                <a:p>
                  <a:pPr marL="0" marR="0" lvl="0" indent="0" algn="r" rtl="0">
                    <a:lnSpc>
                      <a:spcPct val="90000"/>
                    </a:lnSpc>
                    <a:spcBef>
                      <a:spcPts val="0"/>
                    </a:spcBef>
                    <a:spcAft>
                      <a:spcPts val="0"/>
                    </a:spcAft>
                    <a:buClr>
                      <a:srgbClr val="0070C0"/>
                    </a:buClr>
                    <a:buSzPts val="1050"/>
                    <a:buFont typeface="Avenir"/>
                    <a:buNone/>
                  </a:pPr>
                  <a:r>
                    <a:rPr lang="en-US" sz="1050" b="1" i="0" u="none" strike="noStrike" cap="none">
                      <a:solidFill>
                        <a:srgbClr val="000000"/>
                      </a:solidFill>
                      <a:latin typeface="Avenir"/>
                      <a:ea typeface="Avenir"/>
                      <a:cs typeface="Avenir"/>
                      <a:sym typeface="Avenir"/>
                    </a:rPr>
                    <a:t>20,000</a:t>
                  </a:r>
                  <a:endParaRPr/>
                </a:p>
              </p:txBody>
            </p:sp>
            <p:cxnSp>
              <p:nvCxnSpPr>
                <p:cNvPr id="970" name="Google Shape;970;p149"/>
                <p:cNvCxnSpPr/>
                <p:nvPr/>
              </p:nvCxnSpPr>
              <p:spPr>
                <a:xfrm>
                  <a:off x="5715000" y="2160044"/>
                  <a:ext cx="91440" cy="0"/>
                </a:xfrm>
                <a:prstGeom prst="straightConnector1">
                  <a:avLst/>
                </a:prstGeom>
                <a:noFill/>
                <a:ln w="28575" cap="flat" cmpd="sng">
                  <a:solidFill>
                    <a:srgbClr val="000000"/>
                  </a:solidFill>
                  <a:prstDash val="solid"/>
                  <a:miter lim="800000"/>
                  <a:headEnd type="none" w="sm" len="sm"/>
                  <a:tailEnd type="none" w="sm" len="sm"/>
                </a:ln>
              </p:spPr>
            </p:cxnSp>
          </p:grpSp>
          <p:grpSp>
            <p:nvGrpSpPr>
              <p:cNvPr id="971" name="Google Shape;971;p149"/>
              <p:cNvGrpSpPr/>
              <p:nvPr/>
            </p:nvGrpSpPr>
            <p:grpSpPr>
              <a:xfrm>
                <a:off x="544036" y="3692800"/>
                <a:ext cx="530051" cy="124371"/>
                <a:chOff x="5099706" y="2084521"/>
                <a:chExt cx="706734" cy="151045"/>
              </a:xfrm>
            </p:grpSpPr>
            <p:sp>
              <p:nvSpPr>
                <p:cNvPr id="972" name="Google Shape;972;p149"/>
                <p:cNvSpPr txBox="1"/>
                <p:nvPr/>
              </p:nvSpPr>
              <p:spPr>
                <a:xfrm>
                  <a:off x="5099706" y="2084521"/>
                  <a:ext cx="565696" cy="151045"/>
                </a:xfrm>
                <a:prstGeom prst="rect">
                  <a:avLst/>
                </a:prstGeom>
                <a:noFill/>
                <a:ln>
                  <a:noFill/>
                </a:ln>
              </p:spPr>
              <p:txBody>
                <a:bodyPr spcFirstLastPara="1" wrap="square" lIns="0" tIns="0" rIns="0" bIns="0" anchor="ctr" anchorCtr="0">
                  <a:spAutoFit/>
                </a:bodyPr>
                <a:lstStyle/>
                <a:p>
                  <a:pPr marL="0" marR="0" lvl="0" indent="0" algn="r" rtl="0">
                    <a:lnSpc>
                      <a:spcPct val="90000"/>
                    </a:lnSpc>
                    <a:spcBef>
                      <a:spcPts val="0"/>
                    </a:spcBef>
                    <a:spcAft>
                      <a:spcPts val="0"/>
                    </a:spcAft>
                    <a:buClr>
                      <a:srgbClr val="0070C0"/>
                    </a:buClr>
                    <a:buSzPts val="1050"/>
                    <a:buFont typeface="Avenir"/>
                    <a:buNone/>
                  </a:pPr>
                  <a:r>
                    <a:rPr lang="en-US" sz="1050" b="1" i="0" u="none" strike="noStrike" cap="none">
                      <a:solidFill>
                        <a:srgbClr val="000000"/>
                      </a:solidFill>
                      <a:latin typeface="Avenir"/>
                      <a:ea typeface="Avenir"/>
                      <a:cs typeface="Avenir"/>
                      <a:sym typeface="Avenir"/>
                    </a:rPr>
                    <a:t>15,000</a:t>
                  </a:r>
                  <a:endParaRPr/>
                </a:p>
              </p:txBody>
            </p:sp>
            <p:cxnSp>
              <p:nvCxnSpPr>
                <p:cNvPr id="973" name="Google Shape;973;p149"/>
                <p:cNvCxnSpPr/>
                <p:nvPr/>
              </p:nvCxnSpPr>
              <p:spPr>
                <a:xfrm>
                  <a:off x="5715000" y="2160044"/>
                  <a:ext cx="91440" cy="0"/>
                </a:xfrm>
                <a:prstGeom prst="straightConnector1">
                  <a:avLst/>
                </a:prstGeom>
                <a:noFill/>
                <a:ln w="28575" cap="flat" cmpd="sng">
                  <a:solidFill>
                    <a:srgbClr val="000000"/>
                  </a:solidFill>
                  <a:prstDash val="solid"/>
                  <a:miter lim="800000"/>
                  <a:headEnd type="none" w="sm" len="sm"/>
                  <a:tailEnd type="none" w="sm" len="sm"/>
                </a:ln>
              </p:spPr>
            </p:cxnSp>
          </p:grpSp>
          <p:grpSp>
            <p:nvGrpSpPr>
              <p:cNvPr id="974" name="Google Shape;974;p149"/>
              <p:cNvGrpSpPr/>
              <p:nvPr/>
            </p:nvGrpSpPr>
            <p:grpSpPr>
              <a:xfrm>
                <a:off x="544036" y="4100589"/>
                <a:ext cx="530051" cy="124371"/>
                <a:chOff x="5099706" y="2084521"/>
                <a:chExt cx="706734" cy="151045"/>
              </a:xfrm>
            </p:grpSpPr>
            <p:sp>
              <p:nvSpPr>
                <p:cNvPr id="975" name="Google Shape;975;p149"/>
                <p:cNvSpPr txBox="1"/>
                <p:nvPr/>
              </p:nvSpPr>
              <p:spPr>
                <a:xfrm>
                  <a:off x="5099706" y="2084521"/>
                  <a:ext cx="565696" cy="151045"/>
                </a:xfrm>
                <a:prstGeom prst="rect">
                  <a:avLst/>
                </a:prstGeom>
                <a:noFill/>
                <a:ln>
                  <a:noFill/>
                </a:ln>
              </p:spPr>
              <p:txBody>
                <a:bodyPr spcFirstLastPara="1" wrap="square" lIns="0" tIns="0" rIns="0" bIns="0" anchor="ctr" anchorCtr="0">
                  <a:spAutoFit/>
                </a:bodyPr>
                <a:lstStyle/>
                <a:p>
                  <a:pPr marL="0" marR="0" lvl="0" indent="0" algn="r" rtl="0">
                    <a:lnSpc>
                      <a:spcPct val="90000"/>
                    </a:lnSpc>
                    <a:spcBef>
                      <a:spcPts val="0"/>
                    </a:spcBef>
                    <a:spcAft>
                      <a:spcPts val="0"/>
                    </a:spcAft>
                    <a:buClr>
                      <a:srgbClr val="0070C0"/>
                    </a:buClr>
                    <a:buSzPts val="1050"/>
                    <a:buFont typeface="Avenir"/>
                    <a:buNone/>
                  </a:pPr>
                  <a:r>
                    <a:rPr lang="en-US" sz="1050" b="1" i="0" u="none" strike="noStrike" cap="none">
                      <a:solidFill>
                        <a:srgbClr val="000000"/>
                      </a:solidFill>
                      <a:latin typeface="Avenir"/>
                      <a:ea typeface="Avenir"/>
                      <a:cs typeface="Avenir"/>
                      <a:sym typeface="Avenir"/>
                    </a:rPr>
                    <a:t>10,000</a:t>
                  </a:r>
                  <a:endParaRPr/>
                </a:p>
              </p:txBody>
            </p:sp>
            <p:cxnSp>
              <p:nvCxnSpPr>
                <p:cNvPr id="976" name="Google Shape;976;p149"/>
                <p:cNvCxnSpPr/>
                <p:nvPr/>
              </p:nvCxnSpPr>
              <p:spPr>
                <a:xfrm>
                  <a:off x="5715000" y="2160044"/>
                  <a:ext cx="91440" cy="0"/>
                </a:xfrm>
                <a:prstGeom prst="straightConnector1">
                  <a:avLst/>
                </a:prstGeom>
                <a:noFill/>
                <a:ln w="28575" cap="flat" cmpd="sng">
                  <a:solidFill>
                    <a:srgbClr val="000000"/>
                  </a:solidFill>
                  <a:prstDash val="solid"/>
                  <a:miter lim="800000"/>
                  <a:headEnd type="none" w="sm" len="sm"/>
                  <a:tailEnd type="none" w="sm" len="sm"/>
                </a:ln>
              </p:spPr>
            </p:cxnSp>
          </p:grpSp>
          <p:grpSp>
            <p:nvGrpSpPr>
              <p:cNvPr id="977" name="Google Shape;977;p149"/>
              <p:cNvGrpSpPr/>
              <p:nvPr/>
            </p:nvGrpSpPr>
            <p:grpSpPr>
              <a:xfrm>
                <a:off x="656199" y="4508377"/>
                <a:ext cx="417887" cy="124371"/>
                <a:chOff x="5249257" y="2084521"/>
                <a:chExt cx="557183" cy="151045"/>
              </a:xfrm>
            </p:grpSpPr>
            <p:sp>
              <p:nvSpPr>
                <p:cNvPr id="978" name="Google Shape;978;p149"/>
                <p:cNvSpPr txBox="1"/>
                <p:nvPr/>
              </p:nvSpPr>
              <p:spPr>
                <a:xfrm>
                  <a:off x="5249257" y="2084521"/>
                  <a:ext cx="416146" cy="151045"/>
                </a:xfrm>
                <a:prstGeom prst="rect">
                  <a:avLst/>
                </a:prstGeom>
                <a:noFill/>
                <a:ln>
                  <a:noFill/>
                </a:ln>
              </p:spPr>
              <p:txBody>
                <a:bodyPr spcFirstLastPara="1" wrap="square" lIns="0" tIns="0" rIns="0" bIns="0" anchor="ctr" anchorCtr="0">
                  <a:spAutoFit/>
                </a:bodyPr>
                <a:lstStyle/>
                <a:p>
                  <a:pPr marL="0" marR="0" lvl="0" indent="0" algn="r" rtl="0">
                    <a:lnSpc>
                      <a:spcPct val="90000"/>
                    </a:lnSpc>
                    <a:spcBef>
                      <a:spcPts val="0"/>
                    </a:spcBef>
                    <a:spcAft>
                      <a:spcPts val="0"/>
                    </a:spcAft>
                    <a:buClr>
                      <a:srgbClr val="0070C0"/>
                    </a:buClr>
                    <a:buSzPts val="1050"/>
                    <a:buFont typeface="Avenir"/>
                    <a:buNone/>
                  </a:pPr>
                  <a:r>
                    <a:rPr lang="en-US" sz="1050" b="1" i="0" u="none" strike="noStrike" cap="none">
                      <a:solidFill>
                        <a:srgbClr val="000000"/>
                      </a:solidFill>
                      <a:latin typeface="Avenir"/>
                      <a:ea typeface="Avenir"/>
                      <a:cs typeface="Avenir"/>
                      <a:sym typeface="Avenir"/>
                    </a:rPr>
                    <a:t>5000</a:t>
                  </a:r>
                  <a:endParaRPr/>
                </a:p>
              </p:txBody>
            </p:sp>
            <p:cxnSp>
              <p:nvCxnSpPr>
                <p:cNvPr id="979" name="Google Shape;979;p149"/>
                <p:cNvCxnSpPr/>
                <p:nvPr/>
              </p:nvCxnSpPr>
              <p:spPr>
                <a:xfrm>
                  <a:off x="5715000" y="2160044"/>
                  <a:ext cx="91440" cy="0"/>
                </a:xfrm>
                <a:prstGeom prst="straightConnector1">
                  <a:avLst/>
                </a:prstGeom>
                <a:noFill/>
                <a:ln w="28575" cap="flat" cmpd="sng">
                  <a:solidFill>
                    <a:srgbClr val="000000"/>
                  </a:solidFill>
                  <a:prstDash val="solid"/>
                  <a:miter lim="800000"/>
                  <a:headEnd type="none" w="sm" len="sm"/>
                  <a:tailEnd type="none" w="sm" len="sm"/>
                </a:ln>
              </p:spPr>
            </p:cxnSp>
          </p:grpSp>
          <p:grpSp>
            <p:nvGrpSpPr>
              <p:cNvPr id="980" name="Google Shape;980;p149"/>
              <p:cNvGrpSpPr/>
              <p:nvPr/>
            </p:nvGrpSpPr>
            <p:grpSpPr>
              <a:xfrm>
                <a:off x="890284" y="4916164"/>
                <a:ext cx="183807" cy="124371"/>
                <a:chOff x="5561365" y="2084521"/>
                <a:chExt cx="245075" cy="151045"/>
              </a:xfrm>
            </p:grpSpPr>
            <p:sp>
              <p:nvSpPr>
                <p:cNvPr id="981" name="Google Shape;981;p149"/>
                <p:cNvSpPr txBox="1"/>
                <p:nvPr/>
              </p:nvSpPr>
              <p:spPr>
                <a:xfrm>
                  <a:off x="5561365" y="2084521"/>
                  <a:ext cx="104037" cy="151045"/>
                </a:xfrm>
                <a:prstGeom prst="rect">
                  <a:avLst/>
                </a:prstGeom>
                <a:noFill/>
                <a:ln>
                  <a:noFill/>
                </a:ln>
              </p:spPr>
              <p:txBody>
                <a:bodyPr spcFirstLastPara="1" wrap="square" lIns="0" tIns="0" rIns="0" bIns="0" anchor="ctr" anchorCtr="0">
                  <a:spAutoFit/>
                </a:bodyPr>
                <a:lstStyle/>
                <a:p>
                  <a:pPr marL="0" marR="0" lvl="0" indent="0" algn="r" rtl="0">
                    <a:lnSpc>
                      <a:spcPct val="90000"/>
                    </a:lnSpc>
                    <a:spcBef>
                      <a:spcPts val="0"/>
                    </a:spcBef>
                    <a:spcAft>
                      <a:spcPts val="0"/>
                    </a:spcAft>
                    <a:buClr>
                      <a:srgbClr val="0070C0"/>
                    </a:buClr>
                    <a:buSzPts val="1050"/>
                    <a:buFont typeface="Avenir"/>
                    <a:buNone/>
                  </a:pPr>
                  <a:r>
                    <a:rPr lang="en-US" sz="1050" b="1" i="0" u="none" strike="noStrike" cap="none">
                      <a:solidFill>
                        <a:srgbClr val="000000"/>
                      </a:solidFill>
                      <a:latin typeface="Avenir"/>
                      <a:ea typeface="Avenir"/>
                      <a:cs typeface="Avenir"/>
                      <a:sym typeface="Avenir"/>
                    </a:rPr>
                    <a:t>0</a:t>
                  </a:r>
                  <a:endParaRPr/>
                </a:p>
              </p:txBody>
            </p:sp>
            <p:cxnSp>
              <p:nvCxnSpPr>
                <p:cNvPr id="982" name="Google Shape;982;p149"/>
                <p:cNvCxnSpPr/>
                <p:nvPr/>
              </p:nvCxnSpPr>
              <p:spPr>
                <a:xfrm>
                  <a:off x="5715000" y="2160044"/>
                  <a:ext cx="91440" cy="0"/>
                </a:xfrm>
                <a:prstGeom prst="straightConnector1">
                  <a:avLst/>
                </a:prstGeom>
                <a:noFill/>
                <a:ln w="28575" cap="flat" cmpd="sng">
                  <a:solidFill>
                    <a:srgbClr val="000000"/>
                  </a:solidFill>
                  <a:prstDash val="solid"/>
                  <a:miter lim="800000"/>
                  <a:headEnd type="none" w="sm" len="sm"/>
                  <a:tailEnd type="none" w="sm" len="sm"/>
                </a:ln>
              </p:spPr>
            </p:cxnSp>
          </p:grpSp>
          <p:cxnSp>
            <p:nvCxnSpPr>
              <p:cNvPr id="983" name="Google Shape;983;p149"/>
              <p:cNvCxnSpPr/>
              <p:nvPr/>
            </p:nvCxnSpPr>
            <p:spPr>
              <a:xfrm rot="10800000">
                <a:off x="1073318" y="2525995"/>
                <a:ext cx="0" cy="2479618"/>
              </a:xfrm>
              <a:prstGeom prst="straightConnector1">
                <a:avLst/>
              </a:prstGeom>
              <a:noFill/>
              <a:ln w="28575" cap="flat" cmpd="sng">
                <a:solidFill>
                  <a:srgbClr val="000000"/>
                </a:solidFill>
                <a:prstDash val="solid"/>
                <a:miter lim="800000"/>
                <a:headEnd type="none" w="sm" len="sm"/>
                <a:tailEnd type="none" w="sm" len="sm"/>
              </a:ln>
            </p:spPr>
          </p:cxnSp>
          <p:grpSp>
            <p:nvGrpSpPr>
              <p:cNvPr id="984" name="Google Shape;984;p149"/>
              <p:cNvGrpSpPr/>
              <p:nvPr/>
            </p:nvGrpSpPr>
            <p:grpSpPr>
              <a:xfrm>
                <a:off x="1683960" y="4979700"/>
                <a:ext cx="312108" cy="244471"/>
                <a:chOff x="6474361" y="3695700"/>
                <a:chExt cx="416143" cy="296900"/>
              </a:xfrm>
            </p:grpSpPr>
            <p:sp>
              <p:nvSpPr>
                <p:cNvPr id="985" name="Google Shape;985;p149"/>
                <p:cNvSpPr txBox="1"/>
                <p:nvPr/>
              </p:nvSpPr>
              <p:spPr>
                <a:xfrm>
                  <a:off x="6474361" y="3841556"/>
                  <a:ext cx="416143" cy="151044"/>
                </a:xfrm>
                <a:prstGeom prst="rect">
                  <a:avLst/>
                </a:prstGeom>
                <a:noFill/>
                <a:ln>
                  <a:noFill/>
                </a:ln>
              </p:spPr>
              <p:txBody>
                <a:bodyPr spcFirstLastPara="1" wrap="square" lIns="0" tIns="0" rIns="0" bIns="0" anchor="ctr" anchorCtr="0">
                  <a:spAutoFit/>
                </a:bodyPr>
                <a:lstStyle/>
                <a:p>
                  <a:pPr marL="0" marR="0" lvl="0" indent="0" algn="ctr" rtl="0">
                    <a:lnSpc>
                      <a:spcPct val="90000"/>
                    </a:lnSpc>
                    <a:spcBef>
                      <a:spcPts val="0"/>
                    </a:spcBef>
                    <a:spcAft>
                      <a:spcPts val="0"/>
                    </a:spcAft>
                    <a:buClr>
                      <a:srgbClr val="0070C0"/>
                    </a:buClr>
                    <a:buSzPts val="1050"/>
                    <a:buFont typeface="Avenir"/>
                    <a:buNone/>
                  </a:pPr>
                  <a:r>
                    <a:rPr lang="en-US" sz="1050" b="1" i="0" u="none" strike="noStrike" cap="none">
                      <a:solidFill>
                        <a:srgbClr val="000000"/>
                      </a:solidFill>
                      <a:latin typeface="Avenir"/>
                      <a:ea typeface="Avenir"/>
                      <a:cs typeface="Avenir"/>
                      <a:sym typeface="Avenir"/>
                    </a:rPr>
                    <a:t>2004</a:t>
                  </a:r>
                  <a:endParaRPr/>
                </a:p>
              </p:txBody>
            </p:sp>
            <p:cxnSp>
              <p:nvCxnSpPr>
                <p:cNvPr id="986" name="Google Shape;986;p149"/>
                <p:cNvCxnSpPr/>
                <p:nvPr/>
              </p:nvCxnSpPr>
              <p:spPr>
                <a:xfrm rot="5400000">
                  <a:off x="6636711" y="3741420"/>
                  <a:ext cx="91440" cy="0"/>
                </a:xfrm>
                <a:prstGeom prst="straightConnector1">
                  <a:avLst/>
                </a:prstGeom>
                <a:noFill/>
                <a:ln w="28575" cap="flat" cmpd="sng">
                  <a:solidFill>
                    <a:srgbClr val="000000"/>
                  </a:solidFill>
                  <a:prstDash val="solid"/>
                  <a:miter lim="800000"/>
                  <a:headEnd type="none" w="sm" len="sm"/>
                  <a:tailEnd type="none" w="sm" len="sm"/>
                </a:ln>
              </p:spPr>
            </p:cxnSp>
          </p:grpSp>
          <p:grpSp>
            <p:nvGrpSpPr>
              <p:cNvPr id="987" name="Google Shape;987;p149"/>
              <p:cNvGrpSpPr/>
              <p:nvPr/>
            </p:nvGrpSpPr>
            <p:grpSpPr>
              <a:xfrm>
                <a:off x="2450648" y="4979700"/>
                <a:ext cx="312108" cy="244471"/>
                <a:chOff x="6474361" y="3695700"/>
                <a:chExt cx="416143" cy="296900"/>
              </a:xfrm>
            </p:grpSpPr>
            <p:sp>
              <p:nvSpPr>
                <p:cNvPr id="988" name="Google Shape;988;p149"/>
                <p:cNvSpPr txBox="1"/>
                <p:nvPr/>
              </p:nvSpPr>
              <p:spPr>
                <a:xfrm>
                  <a:off x="6474361" y="3841556"/>
                  <a:ext cx="416143" cy="151044"/>
                </a:xfrm>
                <a:prstGeom prst="rect">
                  <a:avLst/>
                </a:prstGeom>
                <a:noFill/>
                <a:ln>
                  <a:noFill/>
                </a:ln>
              </p:spPr>
              <p:txBody>
                <a:bodyPr spcFirstLastPara="1" wrap="square" lIns="0" tIns="0" rIns="0" bIns="0" anchor="ctr" anchorCtr="0">
                  <a:spAutoFit/>
                </a:bodyPr>
                <a:lstStyle/>
                <a:p>
                  <a:pPr marL="0" marR="0" lvl="0" indent="0" algn="ctr" rtl="0">
                    <a:lnSpc>
                      <a:spcPct val="90000"/>
                    </a:lnSpc>
                    <a:spcBef>
                      <a:spcPts val="0"/>
                    </a:spcBef>
                    <a:spcAft>
                      <a:spcPts val="0"/>
                    </a:spcAft>
                    <a:buClr>
                      <a:srgbClr val="0070C0"/>
                    </a:buClr>
                    <a:buSzPts val="1050"/>
                    <a:buFont typeface="Avenir"/>
                    <a:buNone/>
                  </a:pPr>
                  <a:r>
                    <a:rPr lang="en-US" sz="1050" b="1" i="0" u="none" strike="noStrike" cap="none">
                      <a:solidFill>
                        <a:srgbClr val="000000"/>
                      </a:solidFill>
                      <a:latin typeface="Avenir"/>
                      <a:ea typeface="Avenir"/>
                      <a:cs typeface="Avenir"/>
                      <a:sym typeface="Avenir"/>
                    </a:rPr>
                    <a:t>2005</a:t>
                  </a:r>
                  <a:endParaRPr/>
                </a:p>
              </p:txBody>
            </p:sp>
            <p:cxnSp>
              <p:nvCxnSpPr>
                <p:cNvPr id="989" name="Google Shape;989;p149"/>
                <p:cNvCxnSpPr/>
                <p:nvPr/>
              </p:nvCxnSpPr>
              <p:spPr>
                <a:xfrm rot="5400000">
                  <a:off x="6636711" y="3741420"/>
                  <a:ext cx="91440" cy="0"/>
                </a:xfrm>
                <a:prstGeom prst="straightConnector1">
                  <a:avLst/>
                </a:prstGeom>
                <a:noFill/>
                <a:ln w="28575" cap="flat" cmpd="sng">
                  <a:solidFill>
                    <a:srgbClr val="000000"/>
                  </a:solidFill>
                  <a:prstDash val="solid"/>
                  <a:miter lim="800000"/>
                  <a:headEnd type="none" w="sm" len="sm"/>
                  <a:tailEnd type="none" w="sm" len="sm"/>
                </a:ln>
              </p:spPr>
            </p:cxnSp>
          </p:grpSp>
          <p:grpSp>
            <p:nvGrpSpPr>
              <p:cNvPr id="990" name="Google Shape;990;p149"/>
              <p:cNvGrpSpPr/>
              <p:nvPr/>
            </p:nvGrpSpPr>
            <p:grpSpPr>
              <a:xfrm>
                <a:off x="3217335" y="4979700"/>
                <a:ext cx="312108" cy="244471"/>
                <a:chOff x="6474361" y="3695700"/>
                <a:chExt cx="416143" cy="296900"/>
              </a:xfrm>
            </p:grpSpPr>
            <p:sp>
              <p:nvSpPr>
                <p:cNvPr id="991" name="Google Shape;991;p149"/>
                <p:cNvSpPr txBox="1"/>
                <p:nvPr/>
              </p:nvSpPr>
              <p:spPr>
                <a:xfrm>
                  <a:off x="6474361" y="3841556"/>
                  <a:ext cx="416143" cy="151044"/>
                </a:xfrm>
                <a:prstGeom prst="rect">
                  <a:avLst/>
                </a:prstGeom>
                <a:noFill/>
                <a:ln>
                  <a:noFill/>
                </a:ln>
              </p:spPr>
              <p:txBody>
                <a:bodyPr spcFirstLastPara="1" wrap="square" lIns="0" tIns="0" rIns="0" bIns="0" anchor="ctr" anchorCtr="0">
                  <a:spAutoFit/>
                </a:bodyPr>
                <a:lstStyle/>
                <a:p>
                  <a:pPr marL="0" marR="0" lvl="0" indent="0" algn="ctr" rtl="0">
                    <a:lnSpc>
                      <a:spcPct val="90000"/>
                    </a:lnSpc>
                    <a:spcBef>
                      <a:spcPts val="0"/>
                    </a:spcBef>
                    <a:spcAft>
                      <a:spcPts val="0"/>
                    </a:spcAft>
                    <a:buClr>
                      <a:srgbClr val="0070C0"/>
                    </a:buClr>
                    <a:buSzPts val="1050"/>
                    <a:buFont typeface="Avenir"/>
                    <a:buNone/>
                  </a:pPr>
                  <a:r>
                    <a:rPr lang="en-US" sz="1050" b="1" i="0" u="none" strike="noStrike" cap="none">
                      <a:solidFill>
                        <a:srgbClr val="000000"/>
                      </a:solidFill>
                      <a:latin typeface="Avenir"/>
                      <a:ea typeface="Avenir"/>
                      <a:cs typeface="Avenir"/>
                      <a:sym typeface="Avenir"/>
                    </a:rPr>
                    <a:t>2006</a:t>
                  </a:r>
                  <a:endParaRPr/>
                </a:p>
              </p:txBody>
            </p:sp>
            <p:cxnSp>
              <p:nvCxnSpPr>
                <p:cNvPr id="992" name="Google Shape;992;p149"/>
                <p:cNvCxnSpPr/>
                <p:nvPr/>
              </p:nvCxnSpPr>
              <p:spPr>
                <a:xfrm rot="5400000">
                  <a:off x="6636711" y="3741420"/>
                  <a:ext cx="91440" cy="0"/>
                </a:xfrm>
                <a:prstGeom prst="straightConnector1">
                  <a:avLst/>
                </a:prstGeom>
                <a:noFill/>
                <a:ln w="28575" cap="flat" cmpd="sng">
                  <a:solidFill>
                    <a:srgbClr val="000000"/>
                  </a:solidFill>
                  <a:prstDash val="solid"/>
                  <a:miter lim="800000"/>
                  <a:headEnd type="none" w="sm" len="sm"/>
                  <a:tailEnd type="none" w="sm" len="sm"/>
                </a:ln>
              </p:spPr>
            </p:cxnSp>
          </p:grpSp>
          <p:grpSp>
            <p:nvGrpSpPr>
              <p:cNvPr id="993" name="Google Shape;993;p149"/>
              <p:cNvGrpSpPr/>
              <p:nvPr/>
            </p:nvGrpSpPr>
            <p:grpSpPr>
              <a:xfrm>
                <a:off x="3984023" y="4979700"/>
                <a:ext cx="312108" cy="244471"/>
                <a:chOff x="6474361" y="3695700"/>
                <a:chExt cx="416143" cy="296900"/>
              </a:xfrm>
            </p:grpSpPr>
            <p:sp>
              <p:nvSpPr>
                <p:cNvPr id="994" name="Google Shape;994;p149"/>
                <p:cNvSpPr txBox="1"/>
                <p:nvPr/>
              </p:nvSpPr>
              <p:spPr>
                <a:xfrm>
                  <a:off x="6474361" y="3841556"/>
                  <a:ext cx="416143" cy="151044"/>
                </a:xfrm>
                <a:prstGeom prst="rect">
                  <a:avLst/>
                </a:prstGeom>
                <a:noFill/>
                <a:ln>
                  <a:noFill/>
                </a:ln>
              </p:spPr>
              <p:txBody>
                <a:bodyPr spcFirstLastPara="1" wrap="square" lIns="0" tIns="0" rIns="0" bIns="0" anchor="ctr" anchorCtr="0">
                  <a:spAutoFit/>
                </a:bodyPr>
                <a:lstStyle/>
                <a:p>
                  <a:pPr marL="0" marR="0" lvl="0" indent="0" algn="ctr" rtl="0">
                    <a:lnSpc>
                      <a:spcPct val="90000"/>
                    </a:lnSpc>
                    <a:spcBef>
                      <a:spcPts val="0"/>
                    </a:spcBef>
                    <a:spcAft>
                      <a:spcPts val="0"/>
                    </a:spcAft>
                    <a:buClr>
                      <a:srgbClr val="0070C0"/>
                    </a:buClr>
                    <a:buSzPts val="1050"/>
                    <a:buFont typeface="Avenir"/>
                    <a:buNone/>
                  </a:pPr>
                  <a:r>
                    <a:rPr lang="en-US" sz="1050" b="1" i="0" u="none" strike="noStrike" cap="none">
                      <a:solidFill>
                        <a:srgbClr val="000000"/>
                      </a:solidFill>
                      <a:latin typeface="Avenir"/>
                      <a:ea typeface="Avenir"/>
                      <a:cs typeface="Avenir"/>
                      <a:sym typeface="Avenir"/>
                    </a:rPr>
                    <a:t>2007</a:t>
                  </a:r>
                  <a:endParaRPr/>
                </a:p>
              </p:txBody>
            </p:sp>
            <p:cxnSp>
              <p:nvCxnSpPr>
                <p:cNvPr id="995" name="Google Shape;995;p149"/>
                <p:cNvCxnSpPr/>
                <p:nvPr/>
              </p:nvCxnSpPr>
              <p:spPr>
                <a:xfrm rot="5400000">
                  <a:off x="6636711" y="3741420"/>
                  <a:ext cx="91440" cy="0"/>
                </a:xfrm>
                <a:prstGeom prst="straightConnector1">
                  <a:avLst/>
                </a:prstGeom>
                <a:noFill/>
                <a:ln w="28575" cap="flat" cmpd="sng">
                  <a:solidFill>
                    <a:srgbClr val="000000"/>
                  </a:solidFill>
                  <a:prstDash val="solid"/>
                  <a:miter lim="800000"/>
                  <a:headEnd type="none" w="sm" len="sm"/>
                  <a:tailEnd type="none" w="sm" len="sm"/>
                </a:ln>
              </p:spPr>
            </p:cxnSp>
          </p:grpSp>
          <p:grpSp>
            <p:nvGrpSpPr>
              <p:cNvPr id="996" name="Google Shape;996;p149"/>
              <p:cNvGrpSpPr/>
              <p:nvPr/>
            </p:nvGrpSpPr>
            <p:grpSpPr>
              <a:xfrm>
                <a:off x="4750710" y="4979700"/>
                <a:ext cx="312108" cy="244471"/>
                <a:chOff x="6474361" y="3695700"/>
                <a:chExt cx="416143" cy="296900"/>
              </a:xfrm>
            </p:grpSpPr>
            <p:sp>
              <p:nvSpPr>
                <p:cNvPr id="997" name="Google Shape;997;p149"/>
                <p:cNvSpPr txBox="1"/>
                <p:nvPr/>
              </p:nvSpPr>
              <p:spPr>
                <a:xfrm>
                  <a:off x="6474361" y="3841556"/>
                  <a:ext cx="416143" cy="151044"/>
                </a:xfrm>
                <a:prstGeom prst="rect">
                  <a:avLst/>
                </a:prstGeom>
                <a:noFill/>
                <a:ln>
                  <a:noFill/>
                </a:ln>
              </p:spPr>
              <p:txBody>
                <a:bodyPr spcFirstLastPara="1" wrap="square" lIns="0" tIns="0" rIns="0" bIns="0" anchor="ctr" anchorCtr="0">
                  <a:spAutoFit/>
                </a:bodyPr>
                <a:lstStyle/>
                <a:p>
                  <a:pPr marL="0" marR="0" lvl="0" indent="0" algn="ctr" rtl="0">
                    <a:lnSpc>
                      <a:spcPct val="90000"/>
                    </a:lnSpc>
                    <a:spcBef>
                      <a:spcPts val="0"/>
                    </a:spcBef>
                    <a:spcAft>
                      <a:spcPts val="0"/>
                    </a:spcAft>
                    <a:buClr>
                      <a:srgbClr val="0070C0"/>
                    </a:buClr>
                    <a:buSzPts val="1050"/>
                    <a:buFont typeface="Avenir"/>
                    <a:buNone/>
                  </a:pPr>
                  <a:r>
                    <a:rPr lang="en-US" sz="1050" b="1" i="0" u="none" strike="noStrike" cap="none">
                      <a:solidFill>
                        <a:srgbClr val="000000"/>
                      </a:solidFill>
                      <a:latin typeface="Avenir"/>
                      <a:ea typeface="Avenir"/>
                      <a:cs typeface="Avenir"/>
                      <a:sym typeface="Avenir"/>
                    </a:rPr>
                    <a:t>2008</a:t>
                  </a:r>
                  <a:endParaRPr/>
                </a:p>
              </p:txBody>
            </p:sp>
            <p:cxnSp>
              <p:nvCxnSpPr>
                <p:cNvPr id="998" name="Google Shape;998;p149"/>
                <p:cNvCxnSpPr/>
                <p:nvPr/>
              </p:nvCxnSpPr>
              <p:spPr>
                <a:xfrm rot="5400000">
                  <a:off x="6636711" y="3741420"/>
                  <a:ext cx="91440" cy="0"/>
                </a:xfrm>
                <a:prstGeom prst="straightConnector1">
                  <a:avLst/>
                </a:prstGeom>
                <a:noFill/>
                <a:ln w="28575" cap="flat" cmpd="sng">
                  <a:solidFill>
                    <a:srgbClr val="000000"/>
                  </a:solidFill>
                  <a:prstDash val="solid"/>
                  <a:miter lim="800000"/>
                  <a:headEnd type="none" w="sm" len="sm"/>
                  <a:tailEnd type="none" w="sm" len="sm"/>
                </a:ln>
              </p:spPr>
            </p:cxnSp>
          </p:grpSp>
          <p:grpSp>
            <p:nvGrpSpPr>
              <p:cNvPr id="999" name="Google Shape;999;p149"/>
              <p:cNvGrpSpPr/>
              <p:nvPr/>
            </p:nvGrpSpPr>
            <p:grpSpPr>
              <a:xfrm>
                <a:off x="5517398" y="4979700"/>
                <a:ext cx="312108" cy="244471"/>
                <a:chOff x="6474361" y="3695700"/>
                <a:chExt cx="416143" cy="296900"/>
              </a:xfrm>
            </p:grpSpPr>
            <p:sp>
              <p:nvSpPr>
                <p:cNvPr id="1000" name="Google Shape;1000;p149"/>
                <p:cNvSpPr txBox="1"/>
                <p:nvPr/>
              </p:nvSpPr>
              <p:spPr>
                <a:xfrm>
                  <a:off x="6474361" y="3841556"/>
                  <a:ext cx="416143" cy="151044"/>
                </a:xfrm>
                <a:prstGeom prst="rect">
                  <a:avLst/>
                </a:prstGeom>
                <a:noFill/>
                <a:ln>
                  <a:noFill/>
                </a:ln>
              </p:spPr>
              <p:txBody>
                <a:bodyPr spcFirstLastPara="1" wrap="square" lIns="0" tIns="0" rIns="0" bIns="0" anchor="ctr" anchorCtr="0">
                  <a:spAutoFit/>
                </a:bodyPr>
                <a:lstStyle/>
                <a:p>
                  <a:pPr marL="0" marR="0" lvl="0" indent="0" algn="ctr" rtl="0">
                    <a:lnSpc>
                      <a:spcPct val="90000"/>
                    </a:lnSpc>
                    <a:spcBef>
                      <a:spcPts val="0"/>
                    </a:spcBef>
                    <a:spcAft>
                      <a:spcPts val="0"/>
                    </a:spcAft>
                    <a:buClr>
                      <a:srgbClr val="0070C0"/>
                    </a:buClr>
                    <a:buSzPts val="1050"/>
                    <a:buFont typeface="Avenir"/>
                    <a:buNone/>
                  </a:pPr>
                  <a:r>
                    <a:rPr lang="en-US" sz="1050" b="1" i="0" u="none" strike="noStrike" cap="none">
                      <a:solidFill>
                        <a:srgbClr val="000000"/>
                      </a:solidFill>
                      <a:latin typeface="Avenir"/>
                      <a:ea typeface="Avenir"/>
                      <a:cs typeface="Avenir"/>
                      <a:sym typeface="Avenir"/>
                    </a:rPr>
                    <a:t>2009</a:t>
                  </a:r>
                  <a:endParaRPr/>
                </a:p>
              </p:txBody>
            </p:sp>
            <p:cxnSp>
              <p:nvCxnSpPr>
                <p:cNvPr id="1001" name="Google Shape;1001;p149"/>
                <p:cNvCxnSpPr/>
                <p:nvPr/>
              </p:nvCxnSpPr>
              <p:spPr>
                <a:xfrm rot="5400000">
                  <a:off x="6636711" y="3741420"/>
                  <a:ext cx="91440" cy="0"/>
                </a:xfrm>
                <a:prstGeom prst="straightConnector1">
                  <a:avLst/>
                </a:prstGeom>
                <a:noFill/>
                <a:ln w="28575" cap="flat" cmpd="sng">
                  <a:solidFill>
                    <a:srgbClr val="000000"/>
                  </a:solidFill>
                  <a:prstDash val="solid"/>
                  <a:miter lim="800000"/>
                  <a:headEnd type="none" w="sm" len="sm"/>
                  <a:tailEnd type="none" w="sm" len="sm"/>
                </a:ln>
              </p:spPr>
            </p:cxnSp>
          </p:grpSp>
          <p:grpSp>
            <p:nvGrpSpPr>
              <p:cNvPr id="1002" name="Google Shape;1002;p149"/>
              <p:cNvGrpSpPr/>
              <p:nvPr/>
            </p:nvGrpSpPr>
            <p:grpSpPr>
              <a:xfrm>
                <a:off x="6284085" y="4979700"/>
                <a:ext cx="312108" cy="244471"/>
                <a:chOff x="6474361" y="3695700"/>
                <a:chExt cx="416143" cy="296900"/>
              </a:xfrm>
            </p:grpSpPr>
            <p:sp>
              <p:nvSpPr>
                <p:cNvPr id="1003" name="Google Shape;1003;p149"/>
                <p:cNvSpPr txBox="1"/>
                <p:nvPr/>
              </p:nvSpPr>
              <p:spPr>
                <a:xfrm>
                  <a:off x="6474361" y="3841556"/>
                  <a:ext cx="416143" cy="151044"/>
                </a:xfrm>
                <a:prstGeom prst="rect">
                  <a:avLst/>
                </a:prstGeom>
                <a:noFill/>
                <a:ln>
                  <a:noFill/>
                </a:ln>
              </p:spPr>
              <p:txBody>
                <a:bodyPr spcFirstLastPara="1" wrap="square" lIns="0" tIns="0" rIns="0" bIns="0" anchor="ctr" anchorCtr="0">
                  <a:spAutoFit/>
                </a:bodyPr>
                <a:lstStyle/>
                <a:p>
                  <a:pPr marL="0" marR="0" lvl="0" indent="0" algn="ctr" rtl="0">
                    <a:lnSpc>
                      <a:spcPct val="90000"/>
                    </a:lnSpc>
                    <a:spcBef>
                      <a:spcPts val="0"/>
                    </a:spcBef>
                    <a:spcAft>
                      <a:spcPts val="0"/>
                    </a:spcAft>
                    <a:buClr>
                      <a:srgbClr val="0070C0"/>
                    </a:buClr>
                    <a:buSzPts val="1050"/>
                    <a:buFont typeface="Avenir"/>
                    <a:buNone/>
                  </a:pPr>
                  <a:r>
                    <a:rPr lang="en-US" sz="1050" b="1" i="0" u="none" strike="noStrike" cap="none">
                      <a:solidFill>
                        <a:srgbClr val="000000"/>
                      </a:solidFill>
                      <a:latin typeface="Avenir"/>
                      <a:ea typeface="Avenir"/>
                      <a:cs typeface="Avenir"/>
                      <a:sym typeface="Avenir"/>
                    </a:rPr>
                    <a:t>2010</a:t>
                  </a:r>
                  <a:endParaRPr/>
                </a:p>
              </p:txBody>
            </p:sp>
            <p:cxnSp>
              <p:nvCxnSpPr>
                <p:cNvPr id="1004" name="Google Shape;1004;p149"/>
                <p:cNvCxnSpPr/>
                <p:nvPr/>
              </p:nvCxnSpPr>
              <p:spPr>
                <a:xfrm rot="5400000">
                  <a:off x="6636711" y="3741420"/>
                  <a:ext cx="91440" cy="0"/>
                </a:xfrm>
                <a:prstGeom prst="straightConnector1">
                  <a:avLst/>
                </a:prstGeom>
                <a:noFill/>
                <a:ln w="28575" cap="flat" cmpd="sng">
                  <a:solidFill>
                    <a:srgbClr val="000000"/>
                  </a:solidFill>
                  <a:prstDash val="solid"/>
                  <a:miter lim="800000"/>
                  <a:headEnd type="none" w="sm" len="sm"/>
                  <a:tailEnd type="none" w="sm" len="sm"/>
                </a:ln>
              </p:spPr>
            </p:cxnSp>
          </p:grpSp>
          <p:grpSp>
            <p:nvGrpSpPr>
              <p:cNvPr id="1005" name="Google Shape;1005;p149"/>
              <p:cNvGrpSpPr/>
              <p:nvPr/>
            </p:nvGrpSpPr>
            <p:grpSpPr>
              <a:xfrm>
                <a:off x="7050773" y="4979700"/>
                <a:ext cx="312108" cy="244471"/>
                <a:chOff x="6474361" y="3695700"/>
                <a:chExt cx="416143" cy="296900"/>
              </a:xfrm>
            </p:grpSpPr>
            <p:sp>
              <p:nvSpPr>
                <p:cNvPr id="1006" name="Google Shape;1006;p149"/>
                <p:cNvSpPr txBox="1"/>
                <p:nvPr/>
              </p:nvSpPr>
              <p:spPr>
                <a:xfrm>
                  <a:off x="6474361" y="3841556"/>
                  <a:ext cx="416143" cy="151044"/>
                </a:xfrm>
                <a:prstGeom prst="rect">
                  <a:avLst/>
                </a:prstGeom>
                <a:noFill/>
                <a:ln>
                  <a:noFill/>
                </a:ln>
              </p:spPr>
              <p:txBody>
                <a:bodyPr spcFirstLastPara="1" wrap="square" lIns="0" tIns="0" rIns="0" bIns="0" anchor="ctr" anchorCtr="0">
                  <a:spAutoFit/>
                </a:bodyPr>
                <a:lstStyle/>
                <a:p>
                  <a:pPr marL="0" marR="0" lvl="0" indent="0" algn="ctr" rtl="0">
                    <a:lnSpc>
                      <a:spcPct val="90000"/>
                    </a:lnSpc>
                    <a:spcBef>
                      <a:spcPts val="0"/>
                    </a:spcBef>
                    <a:spcAft>
                      <a:spcPts val="0"/>
                    </a:spcAft>
                    <a:buClr>
                      <a:srgbClr val="0070C0"/>
                    </a:buClr>
                    <a:buSzPts val="1050"/>
                    <a:buFont typeface="Avenir"/>
                    <a:buNone/>
                  </a:pPr>
                  <a:r>
                    <a:rPr lang="en-US" sz="1050" b="1" i="0" u="none" strike="noStrike" cap="none">
                      <a:solidFill>
                        <a:srgbClr val="000000"/>
                      </a:solidFill>
                      <a:latin typeface="Avenir"/>
                      <a:ea typeface="Avenir"/>
                      <a:cs typeface="Avenir"/>
                      <a:sym typeface="Avenir"/>
                    </a:rPr>
                    <a:t>2011</a:t>
                  </a:r>
                  <a:endParaRPr/>
                </a:p>
              </p:txBody>
            </p:sp>
            <p:cxnSp>
              <p:nvCxnSpPr>
                <p:cNvPr id="1007" name="Google Shape;1007;p149"/>
                <p:cNvCxnSpPr/>
                <p:nvPr/>
              </p:nvCxnSpPr>
              <p:spPr>
                <a:xfrm rot="5400000">
                  <a:off x="6636711" y="3741420"/>
                  <a:ext cx="91440" cy="0"/>
                </a:xfrm>
                <a:prstGeom prst="straightConnector1">
                  <a:avLst/>
                </a:prstGeom>
                <a:noFill/>
                <a:ln w="28575" cap="flat" cmpd="sng">
                  <a:solidFill>
                    <a:srgbClr val="000000"/>
                  </a:solidFill>
                  <a:prstDash val="solid"/>
                  <a:miter lim="800000"/>
                  <a:headEnd type="none" w="sm" len="sm"/>
                  <a:tailEnd type="none" w="sm" len="sm"/>
                </a:ln>
              </p:spPr>
            </p:cxnSp>
          </p:grpSp>
          <p:grpSp>
            <p:nvGrpSpPr>
              <p:cNvPr id="1008" name="Google Shape;1008;p149"/>
              <p:cNvGrpSpPr/>
              <p:nvPr/>
            </p:nvGrpSpPr>
            <p:grpSpPr>
              <a:xfrm>
                <a:off x="7817460" y="4979700"/>
                <a:ext cx="312108" cy="244471"/>
                <a:chOff x="6474361" y="3695700"/>
                <a:chExt cx="416143" cy="296900"/>
              </a:xfrm>
            </p:grpSpPr>
            <p:sp>
              <p:nvSpPr>
                <p:cNvPr id="1009" name="Google Shape;1009;p149"/>
                <p:cNvSpPr txBox="1"/>
                <p:nvPr/>
              </p:nvSpPr>
              <p:spPr>
                <a:xfrm>
                  <a:off x="6474361" y="3841556"/>
                  <a:ext cx="416143" cy="151044"/>
                </a:xfrm>
                <a:prstGeom prst="rect">
                  <a:avLst/>
                </a:prstGeom>
                <a:noFill/>
                <a:ln>
                  <a:noFill/>
                </a:ln>
              </p:spPr>
              <p:txBody>
                <a:bodyPr spcFirstLastPara="1" wrap="square" lIns="0" tIns="0" rIns="0" bIns="0" anchor="ctr" anchorCtr="0">
                  <a:spAutoFit/>
                </a:bodyPr>
                <a:lstStyle/>
                <a:p>
                  <a:pPr marL="0" marR="0" lvl="0" indent="0" algn="ctr" rtl="0">
                    <a:lnSpc>
                      <a:spcPct val="90000"/>
                    </a:lnSpc>
                    <a:spcBef>
                      <a:spcPts val="0"/>
                    </a:spcBef>
                    <a:spcAft>
                      <a:spcPts val="0"/>
                    </a:spcAft>
                    <a:buClr>
                      <a:srgbClr val="0070C0"/>
                    </a:buClr>
                    <a:buSzPts val="1050"/>
                    <a:buFont typeface="Avenir"/>
                    <a:buNone/>
                  </a:pPr>
                  <a:r>
                    <a:rPr lang="en-US" sz="1050" b="1" i="0" u="none" strike="noStrike" cap="none">
                      <a:solidFill>
                        <a:srgbClr val="000000"/>
                      </a:solidFill>
                      <a:latin typeface="Avenir"/>
                      <a:ea typeface="Avenir"/>
                      <a:cs typeface="Avenir"/>
                      <a:sym typeface="Avenir"/>
                    </a:rPr>
                    <a:t>2012</a:t>
                  </a:r>
                  <a:endParaRPr/>
                </a:p>
              </p:txBody>
            </p:sp>
            <p:cxnSp>
              <p:nvCxnSpPr>
                <p:cNvPr id="1010" name="Google Shape;1010;p149"/>
                <p:cNvCxnSpPr/>
                <p:nvPr/>
              </p:nvCxnSpPr>
              <p:spPr>
                <a:xfrm rot="5400000">
                  <a:off x="6636711" y="3741420"/>
                  <a:ext cx="91440" cy="0"/>
                </a:xfrm>
                <a:prstGeom prst="straightConnector1">
                  <a:avLst/>
                </a:prstGeom>
                <a:noFill/>
                <a:ln w="28575" cap="flat" cmpd="sng">
                  <a:solidFill>
                    <a:srgbClr val="000000"/>
                  </a:solidFill>
                  <a:prstDash val="solid"/>
                  <a:miter lim="800000"/>
                  <a:headEnd type="none" w="sm" len="sm"/>
                  <a:tailEnd type="none" w="sm" len="sm"/>
                </a:ln>
              </p:spPr>
            </p:cxnSp>
          </p:grpSp>
          <p:cxnSp>
            <p:nvCxnSpPr>
              <p:cNvPr id="1011" name="Google Shape;1011;p149"/>
              <p:cNvCxnSpPr/>
              <p:nvPr/>
            </p:nvCxnSpPr>
            <p:spPr>
              <a:xfrm>
                <a:off x="1056888" y="4978348"/>
                <a:ext cx="7683302" cy="0"/>
              </a:xfrm>
              <a:prstGeom prst="straightConnector1">
                <a:avLst/>
              </a:prstGeom>
              <a:noFill/>
              <a:ln w="28575" cap="flat" cmpd="sng">
                <a:solidFill>
                  <a:srgbClr val="000000"/>
                </a:solidFill>
                <a:prstDash val="solid"/>
                <a:miter lim="800000"/>
                <a:headEnd type="none" w="sm" len="sm"/>
                <a:tailEnd type="none" w="sm" len="sm"/>
              </a:ln>
            </p:spPr>
          </p:cxnSp>
          <p:sp>
            <p:nvSpPr>
              <p:cNvPr id="1012" name="Google Shape;1012;p149"/>
              <p:cNvSpPr txBox="1"/>
              <p:nvPr/>
            </p:nvSpPr>
            <p:spPr>
              <a:xfrm>
                <a:off x="1218146" y="3728106"/>
                <a:ext cx="562770" cy="265195"/>
              </a:xfrm>
              <a:prstGeom prst="rect">
                <a:avLst/>
              </a:prstGeom>
              <a:noFill/>
              <a:ln>
                <a:noFill/>
              </a:ln>
            </p:spPr>
            <p:txBody>
              <a:bodyPr spcFirstLastPara="1" wrap="square" lIns="91425" tIns="45700" rIns="91425" bIns="45700" anchor="t" anchorCtr="0">
                <a:spAutoFit/>
              </a:bodyPr>
              <a:lstStyle/>
              <a:p>
                <a:pPr marL="0" marR="0" lvl="0" indent="0" algn="l" rtl="0">
                  <a:lnSpc>
                    <a:spcPct val="85000"/>
                  </a:lnSpc>
                  <a:spcBef>
                    <a:spcPts val="0"/>
                  </a:spcBef>
                  <a:spcAft>
                    <a:spcPts val="0"/>
                  </a:spcAft>
                  <a:buNone/>
                </a:pPr>
                <a:r>
                  <a:rPr lang="en-US" sz="1650" b="1" i="0" u="none" strike="noStrike" cap="none">
                    <a:solidFill>
                      <a:srgbClr val="C00000"/>
                    </a:solidFill>
                    <a:latin typeface="Avenir"/>
                    <a:ea typeface="Avenir"/>
                    <a:cs typeface="Avenir"/>
                    <a:sym typeface="Avenir"/>
                  </a:rPr>
                  <a:t>HCV</a:t>
                </a:r>
                <a:endParaRPr/>
              </a:p>
            </p:txBody>
          </p:sp>
          <p:sp>
            <p:nvSpPr>
              <p:cNvPr id="1013" name="Google Shape;1013;p149"/>
              <p:cNvSpPr txBox="1"/>
              <p:nvPr/>
            </p:nvSpPr>
            <p:spPr>
              <a:xfrm>
                <a:off x="1206114" y="2659009"/>
                <a:ext cx="3568369" cy="265195"/>
              </a:xfrm>
              <a:prstGeom prst="rect">
                <a:avLst/>
              </a:prstGeom>
              <a:noFill/>
              <a:ln>
                <a:noFill/>
              </a:ln>
            </p:spPr>
            <p:txBody>
              <a:bodyPr spcFirstLastPara="1" wrap="square" lIns="91425" tIns="45700" rIns="91425" bIns="45700" anchor="t" anchorCtr="0">
                <a:spAutoFit/>
              </a:bodyPr>
              <a:lstStyle/>
              <a:p>
                <a:pPr marL="0" marR="0" lvl="0" indent="0" algn="l" rtl="0">
                  <a:lnSpc>
                    <a:spcPct val="85000"/>
                  </a:lnSpc>
                  <a:spcBef>
                    <a:spcPts val="0"/>
                  </a:spcBef>
                  <a:spcAft>
                    <a:spcPts val="0"/>
                  </a:spcAft>
                  <a:buNone/>
                </a:pPr>
                <a:r>
                  <a:rPr lang="en-US" sz="1650" b="1" i="0" u="none" strike="noStrike" cap="none">
                    <a:solidFill>
                      <a:srgbClr val="0070C0"/>
                    </a:solidFill>
                    <a:latin typeface="Avenir"/>
                    <a:ea typeface="Avenir"/>
                    <a:cs typeface="Avenir"/>
                    <a:sym typeface="Avenir"/>
                  </a:rPr>
                  <a:t>Other Notifiable Infectious Conditions</a:t>
                </a:r>
                <a:endParaRPr/>
              </a:p>
            </p:txBody>
          </p:sp>
          <p:sp>
            <p:nvSpPr>
              <p:cNvPr id="1014" name="Google Shape;1014;p149"/>
              <p:cNvSpPr/>
              <p:nvPr/>
            </p:nvSpPr>
            <p:spPr>
              <a:xfrm>
                <a:off x="8148527" y="2377154"/>
                <a:ext cx="363474" cy="978941"/>
              </a:xfrm>
              <a:prstGeom prst="downArrow">
                <a:avLst>
                  <a:gd name="adj1" fmla="val 50000"/>
                  <a:gd name="adj2" fmla="val 50000"/>
                </a:avLst>
              </a:prstGeom>
              <a:gradFill>
                <a:gsLst>
                  <a:gs pos="0">
                    <a:srgbClr val="363636"/>
                  </a:gs>
                  <a:gs pos="50000">
                    <a:srgbClr val="4E4E4E"/>
                  </a:gs>
                  <a:gs pos="100000">
                    <a:srgbClr val="5E5E5E"/>
                  </a:gs>
                </a:gsLst>
                <a:lin ang="13500000" scaled="0"/>
              </a:gra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venir"/>
                  <a:ea typeface="Avenir"/>
                  <a:cs typeface="Avenir"/>
                  <a:sym typeface="Avenir"/>
                </a:endParaRPr>
              </a:p>
            </p:txBody>
          </p:sp>
        </p:grpSp>
      </p:grpSp>
      <p:sp>
        <p:nvSpPr>
          <p:cNvPr id="1015" name="Google Shape;1015;p149"/>
          <p:cNvSpPr txBox="1"/>
          <p:nvPr/>
        </p:nvSpPr>
        <p:spPr>
          <a:xfrm>
            <a:off x="5869212" y="5956563"/>
            <a:ext cx="6287081"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sng" strike="noStrike" cap="none">
                <a:solidFill>
                  <a:schemeClr val="hlink"/>
                </a:solidFill>
                <a:latin typeface="Avenir"/>
                <a:ea typeface="Avenir"/>
                <a:cs typeface="Avenir"/>
                <a:sym typeface="Avenir"/>
                <a:hlinkClick r:id="rId3"/>
              </a:rPr>
              <a:t>Source: Centers for Disease Control and Prevention</a:t>
            </a:r>
            <a:r>
              <a:rPr lang="en-US" sz="1800">
                <a:solidFill>
                  <a:schemeClr val="dk1"/>
                </a:solidFill>
                <a:latin typeface="Avenir"/>
                <a:ea typeface="Avenir"/>
                <a:cs typeface="Avenir"/>
                <a:sym typeface="Avenir"/>
              </a:rPr>
              <a:t> (2003 - 2013)</a:t>
            </a:r>
            <a:endParaRPr sz="1800">
              <a:solidFill>
                <a:schemeClr val="dk1"/>
              </a:solidFill>
              <a:latin typeface="Avenir"/>
              <a:ea typeface="Avenir"/>
              <a:cs typeface="Avenir"/>
              <a:sym typeface="Aveni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49"/>
        <p:cNvGrpSpPr/>
        <p:nvPr/>
      </p:nvGrpSpPr>
      <p:grpSpPr>
        <a:xfrm>
          <a:off x="0" y="0"/>
          <a:ext cx="0" cy="0"/>
          <a:chOff x="0" y="0"/>
          <a:chExt cx="0" cy="0"/>
        </a:xfrm>
      </p:grpSpPr>
      <p:sp>
        <p:nvSpPr>
          <p:cNvPr id="950" name="Google Shape;950;p149"/>
          <p:cNvSpPr txBox="1">
            <a:spLocks noGrp="1"/>
          </p:cNvSpPr>
          <p:nvPr>
            <p:ph type="title"/>
          </p:nvPr>
        </p:nvSpPr>
        <p:spPr>
          <a:xfrm>
            <a:off x="385322" y="356878"/>
            <a:ext cx="10241280" cy="636070"/>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dk1"/>
              </a:buClr>
              <a:buSzPts val="3600"/>
              <a:buFont typeface="Avenir"/>
              <a:buNone/>
            </a:pPr>
            <a:r>
              <a:rPr lang="en-US" dirty="0"/>
              <a:t>HCV MORTALITY – STATEWIDE (MI)</a:t>
            </a:r>
            <a:endParaRPr dirty="0"/>
          </a:p>
        </p:txBody>
      </p:sp>
      <p:graphicFrame>
        <p:nvGraphicFramePr>
          <p:cNvPr id="2" name="Content Placeholder 3">
            <a:extLst>
              <a:ext uri="{FF2B5EF4-FFF2-40B4-BE49-F238E27FC236}">
                <a16:creationId xmlns:a16="http://schemas.microsoft.com/office/drawing/2014/main" id="{3C3F3422-3ABD-2F9C-8A1E-4340061045EA}"/>
              </a:ext>
            </a:extLst>
          </p:cNvPr>
          <p:cNvGraphicFramePr>
            <a:graphicFrameLocks/>
          </p:cNvGraphicFramePr>
          <p:nvPr>
            <p:extLst>
              <p:ext uri="{D42A27DB-BD31-4B8C-83A1-F6EECF244321}">
                <p14:modId xmlns:p14="http://schemas.microsoft.com/office/powerpoint/2010/main" val="2662410026"/>
              </p:ext>
            </p:extLst>
          </p:nvPr>
        </p:nvGraphicFramePr>
        <p:xfrm>
          <a:off x="194824" y="1180357"/>
          <a:ext cx="8372234" cy="500273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DD718E1B-B56F-1DF9-46FC-BCA6C7079D02}"/>
              </a:ext>
            </a:extLst>
          </p:cNvPr>
          <p:cNvSpPr txBox="1"/>
          <p:nvPr/>
        </p:nvSpPr>
        <p:spPr>
          <a:xfrm>
            <a:off x="194823" y="7343031"/>
            <a:ext cx="8620125"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Population estimates 2016-2022 source: </a:t>
            </a:r>
            <a:r>
              <a:rPr kumimoji="0" lang="en-US" sz="105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The United States Census Bureau </a:t>
            </a:r>
            <a:r>
              <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	</a:t>
            </a:r>
          </a:p>
        </p:txBody>
      </p:sp>
      <p:sp>
        <p:nvSpPr>
          <p:cNvPr id="6" name="TextBox 5">
            <a:extLst>
              <a:ext uri="{FF2B5EF4-FFF2-40B4-BE49-F238E27FC236}">
                <a16:creationId xmlns:a16="http://schemas.microsoft.com/office/drawing/2014/main" id="{7AC8C082-800D-E0A0-E2D1-54EFCD33C47F}"/>
              </a:ext>
            </a:extLst>
          </p:cNvPr>
          <p:cNvSpPr txBox="1"/>
          <p:nvPr/>
        </p:nvSpPr>
        <p:spPr>
          <a:xfrm>
            <a:off x="8814948" y="1490600"/>
            <a:ext cx="2952750" cy="313932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Hepatitis C death rates per 100K persons  have increased since 2016.</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Death counts are all confirmed chronic cases from MDSS that matched to an electronic death record in EDRS.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060583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19"/>
        <p:cNvGrpSpPr/>
        <p:nvPr/>
      </p:nvGrpSpPr>
      <p:grpSpPr>
        <a:xfrm>
          <a:off x="0" y="0"/>
          <a:ext cx="0" cy="0"/>
          <a:chOff x="0" y="0"/>
          <a:chExt cx="0" cy="0"/>
        </a:xfrm>
      </p:grpSpPr>
      <p:sp>
        <p:nvSpPr>
          <p:cNvPr id="1020" name="Google Shape;1020;p150"/>
          <p:cNvSpPr txBox="1">
            <a:spLocks noGrp="1"/>
          </p:cNvSpPr>
          <p:nvPr>
            <p:ph type="title"/>
          </p:nvPr>
        </p:nvSpPr>
        <p:spPr>
          <a:xfrm>
            <a:off x="349469" y="299019"/>
            <a:ext cx="11537731" cy="123444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dk1"/>
              </a:buClr>
              <a:buSzPts val="3000"/>
              <a:buFont typeface="Avenir"/>
              <a:buNone/>
            </a:pPr>
            <a:r>
              <a:rPr lang="en-US" sz="3000"/>
              <a:t>PROPORTION OF HCV CASES IN WOMEN AGES 15-44 COMPARED TO ALL HCV CASES IN WOMEN 2013-2021, Michigan Disease Surveillance System (MDSS)</a:t>
            </a:r>
            <a:endParaRPr sz="3000"/>
          </a:p>
        </p:txBody>
      </p:sp>
      <p:sp>
        <p:nvSpPr>
          <p:cNvPr id="1021" name="Google Shape;1021;p150"/>
          <p:cNvSpPr/>
          <p:nvPr/>
        </p:nvSpPr>
        <p:spPr>
          <a:xfrm>
            <a:off x="8029575" y="2594350"/>
            <a:ext cx="3107400" cy="2938800"/>
          </a:xfrm>
          <a:prstGeom prst="rect">
            <a:avLst/>
          </a:prstGeom>
          <a:noFill/>
          <a:ln w="28575"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214313" marR="0" lvl="0" indent="-214313" algn="l" rtl="0">
              <a:spcBef>
                <a:spcPts val="0"/>
              </a:spcBef>
              <a:spcAft>
                <a:spcPts val="0"/>
              </a:spcAft>
              <a:buClr>
                <a:schemeClr val="dk1"/>
              </a:buClr>
              <a:buSzPts val="1800"/>
              <a:buFont typeface="Arial"/>
              <a:buChar char="•"/>
            </a:pPr>
            <a:r>
              <a:rPr lang="en-US" sz="1800">
                <a:solidFill>
                  <a:schemeClr val="dk1"/>
                </a:solidFill>
                <a:latin typeface="Mulish"/>
                <a:ea typeface="Mulish"/>
                <a:cs typeface="Mulish"/>
                <a:sym typeface="Mulish"/>
              </a:rPr>
              <a:t>Hepatitis C treatment should not be used among pregnant people and people who are breastfeeding</a:t>
            </a:r>
            <a:endParaRPr/>
          </a:p>
          <a:p>
            <a:pPr marL="0" marR="0" lvl="0" indent="0" algn="l" rtl="0">
              <a:spcBef>
                <a:spcPts val="0"/>
              </a:spcBef>
              <a:spcAft>
                <a:spcPts val="0"/>
              </a:spcAft>
              <a:buNone/>
            </a:pPr>
            <a:endParaRPr sz="1800">
              <a:solidFill>
                <a:schemeClr val="dk1"/>
              </a:solidFill>
              <a:latin typeface="Mulish"/>
              <a:ea typeface="Mulish"/>
              <a:cs typeface="Mulish"/>
              <a:sym typeface="Mulish"/>
            </a:endParaRPr>
          </a:p>
          <a:p>
            <a:pPr marL="214313" marR="0" lvl="0" indent="-214313" algn="l" rtl="0">
              <a:spcBef>
                <a:spcPts val="0"/>
              </a:spcBef>
              <a:spcAft>
                <a:spcPts val="0"/>
              </a:spcAft>
              <a:buClr>
                <a:schemeClr val="dk1"/>
              </a:buClr>
              <a:buSzPts val="1800"/>
              <a:buFont typeface="Arial"/>
              <a:buChar char="•"/>
            </a:pPr>
            <a:r>
              <a:rPr lang="en-US" sz="1800">
                <a:solidFill>
                  <a:schemeClr val="dk1"/>
                </a:solidFill>
                <a:latin typeface="Mulish"/>
                <a:ea typeface="Mulish"/>
                <a:cs typeface="Mulish"/>
                <a:sym typeface="Mulish"/>
              </a:rPr>
              <a:t>Hepatitis C treatment is approved for children 3 years and older </a:t>
            </a:r>
            <a:endParaRPr/>
          </a:p>
        </p:txBody>
      </p:sp>
      <p:pic>
        <p:nvPicPr>
          <p:cNvPr id="1022" name="Google Shape;1022;p150"/>
          <p:cNvPicPr preferRelativeResize="0"/>
          <p:nvPr/>
        </p:nvPicPr>
        <p:blipFill>
          <a:blip r:embed="rId3">
            <a:alphaModFix/>
          </a:blip>
          <a:stretch>
            <a:fillRect/>
          </a:stretch>
        </p:blipFill>
        <p:spPr>
          <a:xfrm>
            <a:off x="349475" y="1614478"/>
            <a:ext cx="7436800" cy="4774821"/>
          </a:xfrm>
          <a:prstGeom prst="rect">
            <a:avLst/>
          </a:prstGeom>
          <a:noFill/>
          <a:ln>
            <a:noFill/>
          </a:ln>
        </p:spPr>
      </p:pic>
      <p:sp>
        <p:nvSpPr>
          <p:cNvPr id="1023" name="Google Shape;1023;p150"/>
          <p:cNvSpPr txBox="1"/>
          <p:nvPr/>
        </p:nvSpPr>
        <p:spPr>
          <a:xfrm>
            <a:off x="8185692" y="5940199"/>
            <a:ext cx="4162500" cy="44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a:solidFill>
                  <a:schemeClr val="dk1"/>
                </a:solidFill>
                <a:latin typeface="Avenir"/>
                <a:ea typeface="Avenir"/>
                <a:cs typeface="Avenir"/>
                <a:sym typeface="Avenir"/>
              </a:rPr>
              <a:t>Source: Michigan Disease Surveillance System (2013-2021)</a:t>
            </a:r>
            <a:endParaRPr sz="1200">
              <a:solidFill>
                <a:schemeClr val="dk1"/>
              </a:solidFill>
              <a:latin typeface="Avenir"/>
              <a:ea typeface="Avenir"/>
              <a:cs typeface="Avenir"/>
              <a:sym typeface="Aveni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28"/>
        <p:cNvGrpSpPr/>
        <p:nvPr/>
      </p:nvGrpSpPr>
      <p:grpSpPr>
        <a:xfrm>
          <a:off x="0" y="0"/>
          <a:ext cx="0" cy="0"/>
          <a:chOff x="0" y="0"/>
          <a:chExt cx="0" cy="0"/>
        </a:xfrm>
      </p:grpSpPr>
      <p:sp>
        <p:nvSpPr>
          <p:cNvPr id="1029" name="Google Shape;1029;p151"/>
          <p:cNvSpPr txBox="1">
            <a:spLocks noGrp="1"/>
          </p:cNvSpPr>
          <p:nvPr>
            <p:ph type="title"/>
          </p:nvPr>
        </p:nvSpPr>
        <p:spPr>
          <a:xfrm>
            <a:off x="310055" y="0"/>
            <a:ext cx="11776842" cy="1234440"/>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dk1"/>
              </a:buClr>
              <a:buSzPts val="3600"/>
              <a:buFont typeface="Avenir"/>
              <a:buNone/>
            </a:pPr>
            <a:r>
              <a:rPr lang="en-US"/>
              <a:t>LIVER CANCER &amp; VIRAL HEPATITIS</a:t>
            </a:r>
            <a:endParaRPr/>
          </a:p>
        </p:txBody>
      </p:sp>
      <p:sp>
        <p:nvSpPr>
          <p:cNvPr id="1030" name="Google Shape;1030;p151"/>
          <p:cNvSpPr/>
          <p:nvPr/>
        </p:nvSpPr>
        <p:spPr>
          <a:xfrm>
            <a:off x="7992515" y="2735531"/>
            <a:ext cx="3286346" cy="1714973"/>
          </a:xfrm>
          <a:prstGeom prst="rect">
            <a:avLst/>
          </a:prstGeom>
          <a:solidFill>
            <a:srgbClr val="009F4E">
              <a:alpha val="0"/>
            </a:srgbClr>
          </a:solidFill>
          <a:ln w="28575" cap="flat" cmpd="sng">
            <a:solidFill>
              <a:schemeClr val="accent5"/>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Mulish"/>
                <a:ea typeface="Mulish"/>
                <a:cs typeface="Mulish"/>
                <a:sym typeface="Mulish"/>
              </a:rPr>
              <a:t>Hepatitis C </a:t>
            </a:r>
            <a:endParaRPr/>
          </a:p>
          <a:p>
            <a:pPr marL="0" marR="0" lvl="0" indent="0" algn="ctr" rtl="0">
              <a:spcBef>
                <a:spcPts val="0"/>
              </a:spcBef>
              <a:spcAft>
                <a:spcPts val="0"/>
              </a:spcAft>
              <a:buNone/>
            </a:pPr>
            <a:r>
              <a:rPr lang="en-US" sz="2800" b="1" u="sng">
                <a:solidFill>
                  <a:schemeClr val="dk1"/>
                </a:solidFill>
                <a:latin typeface="Mulish"/>
                <a:ea typeface="Mulish"/>
                <a:cs typeface="Mulish"/>
                <a:sym typeface="Mulish"/>
              </a:rPr>
              <a:t>is</a:t>
            </a:r>
            <a:r>
              <a:rPr lang="en-US" sz="2800">
                <a:solidFill>
                  <a:schemeClr val="dk1"/>
                </a:solidFill>
                <a:latin typeface="Mulish"/>
                <a:ea typeface="Mulish"/>
                <a:cs typeface="Mulish"/>
                <a:sym typeface="Mulish"/>
              </a:rPr>
              <a:t> curable.</a:t>
            </a:r>
            <a:endParaRPr/>
          </a:p>
        </p:txBody>
      </p:sp>
      <p:sp>
        <p:nvSpPr>
          <p:cNvPr id="1031" name="Google Shape;1031;p151"/>
          <p:cNvSpPr txBox="1"/>
          <p:nvPr/>
        </p:nvSpPr>
        <p:spPr>
          <a:xfrm>
            <a:off x="7992515" y="4515003"/>
            <a:ext cx="3730846" cy="7155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350">
                <a:solidFill>
                  <a:srgbClr val="000000"/>
                </a:solidFill>
                <a:latin typeface="Mulish"/>
                <a:ea typeface="Mulish"/>
                <a:cs typeface="Mulish"/>
                <a:sym typeface="Mulish"/>
              </a:rPr>
              <a:t>*Other: Excessive alcohol use, obesity, diabetes, hemochromatosis, consumption of foods with aflatoxin</a:t>
            </a:r>
            <a:endParaRPr/>
          </a:p>
        </p:txBody>
      </p:sp>
      <p:sp>
        <p:nvSpPr>
          <p:cNvPr id="1032" name="Google Shape;1032;p151"/>
          <p:cNvSpPr txBox="1"/>
          <p:nvPr/>
        </p:nvSpPr>
        <p:spPr>
          <a:xfrm>
            <a:off x="6504747" y="5969327"/>
            <a:ext cx="5687253"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hlink"/>
                </a:solidFill>
                <a:latin typeface="Avenir"/>
                <a:ea typeface="Avenir"/>
                <a:cs typeface="Avenir"/>
                <a:sym typeface="Avenir"/>
                <a:hlinkClick r:id="rId3"/>
              </a:rPr>
              <a:t>Source: Centers for Disease Control and Prevention</a:t>
            </a:r>
            <a:r>
              <a:rPr lang="en-US" sz="1800">
                <a:solidFill>
                  <a:schemeClr val="dk1"/>
                </a:solidFill>
                <a:latin typeface="Avenir"/>
                <a:ea typeface="Avenir"/>
                <a:cs typeface="Avenir"/>
                <a:sym typeface="Avenir"/>
              </a:rPr>
              <a:t> (2016)</a:t>
            </a:r>
            <a:endParaRPr sz="1800">
              <a:solidFill>
                <a:schemeClr val="dk1"/>
              </a:solidFill>
              <a:latin typeface="Avenir"/>
              <a:ea typeface="Avenir"/>
              <a:cs typeface="Avenir"/>
              <a:sym typeface="Avenir"/>
            </a:endParaRPr>
          </a:p>
        </p:txBody>
      </p:sp>
      <p:pic>
        <p:nvPicPr>
          <p:cNvPr id="1033" name="Google Shape;1033;p151"/>
          <p:cNvPicPr preferRelativeResize="0"/>
          <p:nvPr/>
        </p:nvPicPr>
        <p:blipFill>
          <a:blip r:embed="rId4">
            <a:alphaModFix/>
          </a:blip>
          <a:stretch>
            <a:fillRect/>
          </a:stretch>
        </p:blipFill>
        <p:spPr>
          <a:xfrm>
            <a:off x="190900" y="1310652"/>
            <a:ext cx="7168878" cy="46586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96C9D-95FB-B288-BF63-039189B612D0}"/>
              </a:ext>
            </a:extLst>
          </p:cNvPr>
          <p:cNvSpPr>
            <a:spLocks noGrp="1"/>
          </p:cNvSpPr>
          <p:nvPr>
            <p:ph type="title"/>
          </p:nvPr>
        </p:nvSpPr>
        <p:spPr>
          <a:xfrm>
            <a:off x="424872" y="-566835"/>
            <a:ext cx="10241280" cy="1372984"/>
          </a:xfrm>
        </p:spPr>
        <p:txBody>
          <a:bodyPr/>
          <a:lstStyle/>
          <a:p>
            <a:r>
              <a:rPr lang="en-US"/>
              <a:t>Racial Disparities with HCV </a:t>
            </a:r>
          </a:p>
        </p:txBody>
      </p:sp>
      <p:pic>
        <p:nvPicPr>
          <p:cNvPr id="4" name="Picture 3">
            <a:extLst>
              <a:ext uri="{FF2B5EF4-FFF2-40B4-BE49-F238E27FC236}">
                <a16:creationId xmlns:a16="http://schemas.microsoft.com/office/drawing/2014/main" id="{3A8B0008-D12B-EB16-253F-098DD837111C}"/>
              </a:ext>
            </a:extLst>
          </p:cNvPr>
          <p:cNvPicPr>
            <a:picLocks noChangeAspect="1"/>
          </p:cNvPicPr>
          <p:nvPr/>
        </p:nvPicPr>
        <p:blipFill>
          <a:blip r:embed="rId3"/>
          <a:stretch>
            <a:fillRect/>
          </a:stretch>
        </p:blipFill>
        <p:spPr>
          <a:xfrm>
            <a:off x="834" y="877454"/>
            <a:ext cx="7479787" cy="4364182"/>
          </a:xfrm>
          <a:prstGeom prst="rect">
            <a:avLst/>
          </a:prstGeom>
        </p:spPr>
      </p:pic>
      <p:graphicFrame>
        <p:nvGraphicFramePr>
          <p:cNvPr id="6" name="Table 5">
            <a:extLst>
              <a:ext uri="{FF2B5EF4-FFF2-40B4-BE49-F238E27FC236}">
                <a16:creationId xmlns:a16="http://schemas.microsoft.com/office/drawing/2014/main" id="{8BDF8C5D-DB5D-D579-561B-8B9804DDEE77}"/>
              </a:ext>
            </a:extLst>
          </p:cNvPr>
          <p:cNvGraphicFramePr>
            <a:graphicFrameLocks noGrp="1"/>
          </p:cNvGraphicFramePr>
          <p:nvPr>
            <p:extLst>
              <p:ext uri="{D42A27DB-BD31-4B8C-83A1-F6EECF244321}">
                <p14:modId xmlns:p14="http://schemas.microsoft.com/office/powerpoint/2010/main" val="1497962610"/>
              </p:ext>
            </p:extLst>
          </p:nvPr>
        </p:nvGraphicFramePr>
        <p:xfrm>
          <a:off x="7909791" y="1241448"/>
          <a:ext cx="3784600" cy="2804922"/>
        </p:xfrm>
        <a:graphic>
          <a:graphicData uri="http://schemas.openxmlformats.org/drawingml/2006/table">
            <a:tbl>
              <a:tblPr bandRow="1">
                <a:tableStyleId>{5C22544A-7EE6-4342-B048-85BDC9FD1C3A}</a:tableStyleId>
              </a:tblPr>
              <a:tblGrid>
                <a:gridCol w="2362200">
                  <a:extLst>
                    <a:ext uri="{9D8B030D-6E8A-4147-A177-3AD203B41FA5}">
                      <a16:colId xmlns:a16="http://schemas.microsoft.com/office/drawing/2014/main" val="650965024"/>
                    </a:ext>
                  </a:extLst>
                </a:gridCol>
                <a:gridCol w="1422400">
                  <a:extLst>
                    <a:ext uri="{9D8B030D-6E8A-4147-A177-3AD203B41FA5}">
                      <a16:colId xmlns:a16="http://schemas.microsoft.com/office/drawing/2014/main" val="3959258271"/>
                    </a:ext>
                  </a:extLst>
                </a:gridCol>
              </a:tblGrid>
              <a:tr h="510667">
                <a:tc>
                  <a:txBody>
                    <a:bodyPr/>
                    <a:lstStyle/>
                    <a:p>
                      <a:pPr marL="0" algn="l" rtl="0" eaLnBrk="1" fontAlgn="base" latinLnBrk="0" hangingPunct="1">
                        <a:spcBef>
                          <a:spcPts val="0"/>
                        </a:spcBef>
                        <a:spcAft>
                          <a:spcPts val="0"/>
                        </a:spcAft>
                      </a:pPr>
                      <a:r>
                        <a:rPr lang="en-US" sz="1400" b="1" i="0" u="none" strike="noStrike" kern="1200">
                          <a:solidFill>
                            <a:srgbClr val="FFFFFF"/>
                          </a:solidFill>
                          <a:effectLst/>
                          <a:highlight>
                            <a:srgbClr val="611A96"/>
                          </a:highlight>
                          <a:latin typeface="Calibri" panose="020F0502020204030204" pitchFamily="34" charset="0"/>
                        </a:rPr>
                        <a:t>Race</a:t>
                      </a:r>
                      <a:endParaRPr lang="en-US" sz="1800" b="0" i="0" u="none" strike="noStrike">
                        <a:effectLst/>
                        <a:highlight>
                          <a:srgbClr val="611A96"/>
                        </a:highlight>
                        <a:latin typeface="Arial" panose="020B0604020202020204" pitchFamily="34" charset="0"/>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611A96"/>
                    </a:solidFill>
                  </a:tcPr>
                </a:tc>
                <a:tc>
                  <a:txBody>
                    <a:bodyPr/>
                    <a:lstStyle/>
                    <a:p>
                      <a:pPr marL="0" algn="l" rtl="0" eaLnBrk="1" fontAlgn="base" latinLnBrk="0" hangingPunct="1">
                        <a:spcBef>
                          <a:spcPts val="0"/>
                        </a:spcBef>
                        <a:spcAft>
                          <a:spcPts val="0"/>
                        </a:spcAft>
                      </a:pPr>
                      <a:r>
                        <a:rPr lang="en-US" sz="1400" b="1" i="0" u="none" strike="noStrike" kern="1200">
                          <a:solidFill>
                            <a:srgbClr val="FFFFFF"/>
                          </a:solidFill>
                          <a:effectLst/>
                          <a:highlight>
                            <a:srgbClr val="611A96"/>
                          </a:highlight>
                          <a:latin typeface="Calibri" panose="020F0502020204030204" pitchFamily="34" charset="0"/>
                        </a:rPr>
                        <a:t>Rate per 100k</a:t>
                      </a:r>
                      <a:endParaRPr lang="en-US" sz="1800" b="0" i="0" u="none" strike="noStrike">
                        <a:effectLst/>
                        <a:highlight>
                          <a:srgbClr val="611A96"/>
                        </a:highlight>
                        <a:latin typeface="Arial" panose="020B0604020202020204" pitchFamily="34" charset="0"/>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611A96"/>
                    </a:solidFill>
                  </a:tcPr>
                </a:tc>
                <a:extLst>
                  <a:ext uri="{0D108BD9-81ED-4DB2-BD59-A6C34878D82A}">
                    <a16:rowId xmlns:a16="http://schemas.microsoft.com/office/drawing/2014/main" val="1436552817"/>
                  </a:ext>
                </a:extLst>
              </a:tr>
              <a:tr h="510667">
                <a:tc>
                  <a:txBody>
                    <a:bodyPr/>
                    <a:lstStyle/>
                    <a:p>
                      <a:pPr marL="0" algn="l" rtl="0" eaLnBrk="1" fontAlgn="base" latinLnBrk="0" hangingPunct="1">
                        <a:spcBef>
                          <a:spcPts val="0"/>
                        </a:spcBef>
                        <a:spcAft>
                          <a:spcPts val="0"/>
                        </a:spcAft>
                      </a:pPr>
                      <a:r>
                        <a:rPr lang="en-US" sz="1400" b="1" i="0" u="none" strike="noStrike" kern="1200">
                          <a:solidFill>
                            <a:srgbClr val="000000"/>
                          </a:solidFill>
                          <a:effectLst/>
                          <a:highlight>
                            <a:srgbClr val="CC99FF"/>
                          </a:highlight>
                          <a:latin typeface="Calibri" panose="020F0502020204030204" pitchFamily="34" charset="0"/>
                        </a:rPr>
                        <a:t>American Indian or Alaska Native</a:t>
                      </a:r>
                      <a:endParaRPr lang="en-US" sz="1800" b="0" i="0" u="none" strike="noStrike">
                        <a:effectLst/>
                        <a:highlight>
                          <a:srgbClr val="CC99FF"/>
                        </a:highlight>
                        <a:latin typeface="Arial" panose="020B0604020202020204" pitchFamily="34" charset="0"/>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99FF"/>
                    </a:solidFill>
                  </a:tcPr>
                </a:tc>
                <a:tc>
                  <a:txBody>
                    <a:bodyPr/>
                    <a:lstStyle/>
                    <a:p>
                      <a:pPr marL="0" algn="l" rtl="0" eaLnBrk="1" fontAlgn="base" latinLnBrk="0" hangingPunct="1">
                        <a:spcBef>
                          <a:spcPts val="0"/>
                        </a:spcBef>
                        <a:spcAft>
                          <a:spcPts val="0"/>
                        </a:spcAft>
                      </a:pPr>
                      <a:r>
                        <a:rPr lang="en-US" sz="1400" b="1" i="0" u="none" strike="noStrike" kern="1200">
                          <a:solidFill>
                            <a:srgbClr val="000000"/>
                          </a:solidFill>
                          <a:effectLst/>
                          <a:highlight>
                            <a:srgbClr val="CC99FF"/>
                          </a:highlight>
                          <a:latin typeface="Calibri" panose="020F0502020204030204" pitchFamily="34" charset="0"/>
                        </a:rPr>
                        <a:t>96.30</a:t>
                      </a:r>
                      <a:endParaRPr lang="en-US" sz="1800" b="0" i="0" u="none" strike="noStrike">
                        <a:effectLst/>
                        <a:highlight>
                          <a:srgbClr val="CC99FF"/>
                        </a:highlight>
                        <a:latin typeface="Arial" panose="020B0604020202020204" pitchFamily="34" charset="0"/>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99FF"/>
                    </a:solidFill>
                  </a:tcPr>
                </a:tc>
                <a:extLst>
                  <a:ext uri="{0D108BD9-81ED-4DB2-BD59-A6C34878D82A}">
                    <a16:rowId xmlns:a16="http://schemas.microsoft.com/office/drawing/2014/main" val="4220878928"/>
                  </a:ext>
                </a:extLst>
              </a:tr>
              <a:tr h="355219">
                <a:tc>
                  <a:txBody>
                    <a:bodyPr/>
                    <a:lstStyle/>
                    <a:p>
                      <a:pPr marL="0" algn="l" rtl="0" eaLnBrk="1" fontAlgn="base" latinLnBrk="0" hangingPunct="1">
                        <a:spcBef>
                          <a:spcPts val="0"/>
                        </a:spcBef>
                        <a:spcAft>
                          <a:spcPts val="0"/>
                        </a:spcAft>
                      </a:pPr>
                      <a:r>
                        <a:rPr lang="en-US" sz="1400" b="1" i="0" u="none" strike="noStrike" kern="1200">
                          <a:solidFill>
                            <a:srgbClr val="000000"/>
                          </a:solidFill>
                          <a:effectLst/>
                          <a:highlight>
                            <a:srgbClr val="E6CDFF"/>
                          </a:highlight>
                          <a:latin typeface="Calibri" panose="020F0502020204030204" pitchFamily="34" charset="0"/>
                        </a:rPr>
                        <a:t>Other Race</a:t>
                      </a:r>
                      <a:endParaRPr lang="en-US" sz="1800" b="0" i="0" u="none" strike="noStrike">
                        <a:effectLst/>
                        <a:highlight>
                          <a:srgbClr val="E6CDFF"/>
                        </a:highlight>
                        <a:latin typeface="Arial" panose="020B0604020202020204" pitchFamily="34" charset="0"/>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6CDFF"/>
                    </a:solidFill>
                  </a:tcPr>
                </a:tc>
                <a:tc>
                  <a:txBody>
                    <a:bodyPr/>
                    <a:lstStyle/>
                    <a:p>
                      <a:pPr marL="0" algn="l" rtl="0" eaLnBrk="1" fontAlgn="base" latinLnBrk="0" hangingPunct="1">
                        <a:spcBef>
                          <a:spcPts val="0"/>
                        </a:spcBef>
                        <a:spcAft>
                          <a:spcPts val="0"/>
                        </a:spcAft>
                      </a:pPr>
                      <a:r>
                        <a:rPr lang="en-US" sz="1400" b="1" i="0" u="none" strike="noStrike" kern="1200">
                          <a:solidFill>
                            <a:srgbClr val="000000"/>
                          </a:solidFill>
                          <a:effectLst/>
                          <a:highlight>
                            <a:srgbClr val="E6CDFF"/>
                          </a:highlight>
                          <a:latin typeface="Calibri" panose="020F0502020204030204" pitchFamily="34" charset="0"/>
                        </a:rPr>
                        <a:t>92.24</a:t>
                      </a:r>
                      <a:endParaRPr lang="en-US" sz="1800" b="0" i="0" u="none" strike="noStrike">
                        <a:effectLst/>
                        <a:highlight>
                          <a:srgbClr val="E6CDFF"/>
                        </a:highlight>
                        <a:latin typeface="Arial" panose="020B0604020202020204" pitchFamily="34" charset="0"/>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6CDFF"/>
                    </a:solidFill>
                  </a:tcPr>
                </a:tc>
                <a:extLst>
                  <a:ext uri="{0D108BD9-81ED-4DB2-BD59-A6C34878D82A}">
                    <a16:rowId xmlns:a16="http://schemas.microsoft.com/office/drawing/2014/main" val="3249540956"/>
                  </a:ext>
                </a:extLst>
              </a:tr>
              <a:tr h="355219">
                <a:tc>
                  <a:txBody>
                    <a:bodyPr/>
                    <a:lstStyle/>
                    <a:p>
                      <a:pPr marL="0" algn="l" rtl="0" eaLnBrk="1" fontAlgn="base" latinLnBrk="0" hangingPunct="1">
                        <a:spcBef>
                          <a:spcPts val="0"/>
                        </a:spcBef>
                        <a:spcAft>
                          <a:spcPts val="0"/>
                        </a:spcAft>
                      </a:pPr>
                      <a:r>
                        <a:rPr lang="en-US" sz="1400" b="1" i="0" u="none" strike="noStrike" kern="1200">
                          <a:solidFill>
                            <a:srgbClr val="000000"/>
                          </a:solidFill>
                          <a:effectLst/>
                          <a:highlight>
                            <a:srgbClr val="CC99FF"/>
                          </a:highlight>
                          <a:latin typeface="Calibri" panose="020F0502020204030204" pitchFamily="34" charset="0"/>
                        </a:rPr>
                        <a:t>Black or African American</a:t>
                      </a:r>
                      <a:endParaRPr lang="en-US" sz="1800" b="0" i="0" u="none" strike="noStrike">
                        <a:effectLst/>
                        <a:highlight>
                          <a:srgbClr val="CC99FF"/>
                        </a:highlight>
                        <a:latin typeface="Arial" panose="020B0604020202020204" pitchFamily="34" charset="0"/>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99FF"/>
                    </a:solidFill>
                  </a:tcPr>
                </a:tc>
                <a:tc>
                  <a:txBody>
                    <a:bodyPr/>
                    <a:lstStyle/>
                    <a:p>
                      <a:pPr marL="0" algn="l" rtl="0" eaLnBrk="1" fontAlgn="base" latinLnBrk="0" hangingPunct="1">
                        <a:spcBef>
                          <a:spcPts val="0"/>
                        </a:spcBef>
                        <a:spcAft>
                          <a:spcPts val="0"/>
                        </a:spcAft>
                      </a:pPr>
                      <a:r>
                        <a:rPr lang="en-US" sz="1400" b="1" i="0" u="none" strike="noStrike" kern="1200">
                          <a:solidFill>
                            <a:srgbClr val="000000"/>
                          </a:solidFill>
                          <a:effectLst/>
                          <a:highlight>
                            <a:srgbClr val="CC99FF"/>
                          </a:highlight>
                          <a:latin typeface="Calibri" panose="020F0502020204030204" pitchFamily="34" charset="0"/>
                        </a:rPr>
                        <a:t>42.56</a:t>
                      </a:r>
                      <a:endParaRPr lang="en-US" sz="1800" b="0" i="0" u="none" strike="noStrike">
                        <a:effectLst/>
                        <a:highlight>
                          <a:srgbClr val="CC99FF"/>
                        </a:highlight>
                        <a:latin typeface="Arial" panose="020B0604020202020204" pitchFamily="34" charset="0"/>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99FF"/>
                    </a:solidFill>
                  </a:tcPr>
                </a:tc>
                <a:extLst>
                  <a:ext uri="{0D108BD9-81ED-4DB2-BD59-A6C34878D82A}">
                    <a16:rowId xmlns:a16="http://schemas.microsoft.com/office/drawing/2014/main" val="539195"/>
                  </a:ext>
                </a:extLst>
              </a:tr>
              <a:tr h="355219">
                <a:tc>
                  <a:txBody>
                    <a:bodyPr/>
                    <a:lstStyle/>
                    <a:p>
                      <a:pPr marL="0" algn="l" rtl="0" eaLnBrk="1" fontAlgn="base" latinLnBrk="0" hangingPunct="1">
                        <a:spcBef>
                          <a:spcPts val="0"/>
                        </a:spcBef>
                        <a:spcAft>
                          <a:spcPts val="0"/>
                        </a:spcAft>
                      </a:pPr>
                      <a:r>
                        <a:rPr lang="en-US" sz="1400" b="1" i="0" u="none" strike="noStrike" kern="1200">
                          <a:solidFill>
                            <a:srgbClr val="000000"/>
                          </a:solidFill>
                          <a:effectLst/>
                          <a:highlight>
                            <a:srgbClr val="E6CDFF"/>
                          </a:highlight>
                          <a:latin typeface="Calibri" panose="020F0502020204030204" pitchFamily="34" charset="0"/>
                        </a:rPr>
                        <a:t>White or Caucasian</a:t>
                      </a:r>
                      <a:endParaRPr lang="en-US" sz="1800" b="0" i="0" u="none" strike="noStrike">
                        <a:effectLst/>
                        <a:highlight>
                          <a:srgbClr val="E6CDFF"/>
                        </a:highlight>
                        <a:latin typeface="Arial" panose="020B0604020202020204" pitchFamily="34" charset="0"/>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6CDFF"/>
                    </a:solidFill>
                  </a:tcPr>
                </a:tc>
                <a:tc>
                  <a:txBody>
                    <a:bodyPr/>
                    <a:lstStyle/>
                    <a:p>
                      <a:pPr marL="0" algn="l" rtl="0" eaLnBrk="1" fontAlgn="base" latinLnBrk="0" hangingPunct="1">
                        <a:spcBef>
                          <a:spcPts val="0"/>
                        </a:spcBef>
                        <a:spcAft>
                          <a:spcPts val="0"/>
                        </a:spcAft>
                      </a:pPr>
                      <a:r>
                        <a:rPr lang="en-US" sz="1400" b="1" i="0" u="none" strike="noStrike" kern="1200">
                          <a:solidFill>
                            <a:srgbClr val="000000"/>
                          </a:solidFill>
                          <a:effectLst/>
                          <a:highlight>
                            <a:srgbClr val="E6CDFF"/>
                          </a:highlight>
                          <a:latin typeface="Calibri" panose="020F0502020204030204" pitchFamily="34" charset="0"/>
                        </a:rPr>
                        <a:t>24.62</a:t>
                      </a:r>
                      <a:endParaRPr lang="en-US" sz="1800" b="0" i="0" u="none" strike="noStrike">
                        <a:effectLst/>
                        <a:highlight>
                          <a:srgbClr val="E6CDFF"/>
                        </a:highlight>
                        <a:latin typeface="Arial" panose="020B0604020202020204" pitchFamily="34" charset="0"/>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6CDFF"/>
                    </a:solidFill>
                  </a:tcPr>
                </a:tc>
                <a:extLst>
                  <a:ext uri="{0D108BD9-81ED-4DB2-BD59-A6C34878D82A}">
                    <a16:rowId xmlns:a16="http://schemas.microsoft.com/office/drawing/2014/main" val="4035467811"/>
                  </a:ext>
                </a:extLst>
              </a:tr>
              <a:tr h="355219">
                <a:tc>
                  <a:txBody>
                    <a:bodyPr/>
                    <a:lstStyle/>
                    <a:p>
                      <a:pPr marL="0" algn="l" rtl="0" eaLnBrk="1" fontAlgn="base" latinLnBrk="0" hangingPunct="1">
                        <a:spcBef>
                          <a:spcPts val="0"/>
                        </a:spcBef>
                        <a:spcAft>
                          <a:spcPts val="0"/>
                        </a:spcAft>
                      </a:pPr>
                      <a:r>
                        <a:rPr lang="en-US" sz="1400" b="1" i="0" u="none" strike="noStrike" kern="1200">
                          <a:solidFill>
                            <a:srgbClr val="000000"/>
                          </a:solidFill>
                          <a:effectLst/>
                          <a:highlight>
                            <a:srgbClr val="CC99FF"/>
                          </a:highlight>
                          <a:latin typeface="Calibri" panose="020F0502020204030204" pitchFamily="34" charset="0"/>
                        </a:rPr>
                        <a:t>Hispanic</a:t>
                      </a:r>
                      <a:endParaRPr lang="en-US" sz="1800" b="0" i="0" u="none" strike="noStrike">
                        <a:effectLst/>
                        <a:highlight>
                          <a:srgbClr val="CC99FF"/>
                        </a:highlight>
                        <a:latin typeface="Arial" panose="020B0604020202020204" pitchFamily="34" charset="0"/>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99FF"/>
                    </a:solidFill>
                  </a:tcPr>
                </a:tc>
                <a:tc>
                  <a:txBody>
                    <a:bodyPr/>
                    <a:lstStyle/>
                    <a:p>
                      <a:pPr marL="0" algn="l" rtl="0" eaLnBrk="1" fontAlgn="base" latinLnBrk="0" hangingPunct="1">
                        <a:spcBef>
                          <a:spcPts val="0"/>
                        </a:spcBef>
                        <a:spcAft>
                          <a:spcPts val="0"/>
                        </a:spcAft>
                      </a:pPr>
                      <a:r>
                        <a:rPr lang="en-US" sz="1400" b="1" i="0" u="none" strike="noStrike" kern="1200">
                          <a:solidFill>
                            <a:srgbClr val="000000"/>
                          </a:solidFill>
                          <a:effectLst/>
                          <a:highlight>
                            <a:srgbClr val="CC99FF"/>
                          </a:highlight>
                          <a:latin typeface="Calibri" panose="020F0502020204030204" pitchFamily="34" charset="0"/>
                        </a:rPr>
                        <a:t>17.41</a:t>
                      </a:r>
                      <a:endParaRPr lang="en-US" sz="1800" b="0" i="0" u="none" strike="noStrike">
                        <a:effectLst/>
                        <a:highlight>
                          <a:srgbClr val="CC99FF"/>
                        </a:highlight>
                        <a:latin typeface="Arial" panose="020B0604020202020204" pitchFamily="34" charset="0"/>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CC99FF"/>
                    </a:solidFill>
                  </a:tcPr>
                </a:tc>
                <a:extLst>
                  <a:ext uri="{0D108BD9-81ED-4DB2-BD59-A6C34878D82A}">
                    <a16:rowId xmlns:a16="http://schemas.microsoft.com/office/drawing/2014/main" val="3602055950"/>
                  </a:ext>
                </a:extLst>
              </a:tr>
              <a:tr h="355219">
                <a:tc>
                  <a:txBody>
                    <a:bodyPr/>
                    <a:lstStyle/>
                    <a:p>
                      <a:pPr marL="0" algn="l" rtl="0" eaLnBrk="1" fontAlgn="base" latinLnBrk="0" hangingPunct="1">
                        <a:spcBef>
                          <a:spcPts val="0"/>
                        </a:spcBef>
                        <a:spcAft>
                          <a:spcPts val="0"/>
                        </a:spcAft>
                      </a:pPr>
                      <a:r>
                        <a:rPr lang="en-US" sz="1400" b="1" i="0" u="none" strike="noStrike" kern="1200">
                          <a:solidFill>
                            <a:srgbClr val="000000"/>
                          </a:solidFill>
                          <a:effectLst/>
                          <a:highlight>
                            <a:srgbClr val="E6CDFF"/>
                          </a:highlight>
                          <a:latin typeface="Calibri" panose="020F0502020204030204" pitchFamily="34" charset="0"/>
                        </a:rPr>
                        <a:t>Asian</a:t>
                      </a:r>
                      <a:endParaRPr lang="en-US" sz="1800" b="0" i="0" u="none" strike="noStrike">
                        <a:effectLst/>
                        <a:highlight>
                          <a:srgbClr val="E6CDFF"/>
                        </a:highlight>
                        <a:latin typeface="Arial" panose="020B0604020202020204" pitchFamily="34" charset="0"/>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6CDFF"/>
                    </a:solidFill>
                  </a:tcPr>
                </a:tc>
                <a:tc>
                  <a:txBody>
                    <a:bodyPr/>
                    <a:lstStyle/>
                    <a:p>
                      <a:pPr marL="0" algn="l" rtl="0" eaLnBrk="1" fontAlgn="base" latinLnBrk="0" hangingPunct="1">
                        <a:spcBef>
                          <a:spcPts val="0"/>
                        </a:spcBef>
                        <a:spcAft>
                          <a:spcPts val="0"/>
                        </a:spcAft>
                      </a:pPr>
                      <a:r>
                        <a:rPr lang="en-US" sz="1400" b="1" i="0" u="none" strike="noStrike" kern="1200">
                          <a:solidFill>
                            <a:srgbClr val="000000"/>
                          </a:solidFill>
                          <a:effectLst/>
                          <a:highlight>
                            <a:srgbClr val="E6CDFF"/>
                          </a:highlight>
                          <a:latin typeface="Calibri" panose="020F0502020204030204" pitchFamily="34" charset="0"/>
                        </a:rPr>
                        <a:t>6.82</a:t>
                      </a:r>
                      <a:endParaRPr lang="en-US" sz="1800" b="0" i="0" u="none" strike="noStrike">
                        <a:effectLst/>
                        <a:highlight>
                          <a:srgbClr val="E6CDFF"/>
                        </a:highlight>
                        <a:latin typeface="Arial" panose="020B0604020202020204" pitchFamily="34" charset="0"/>
                      </a:endParaRPr>
                    </a:p>
                  </a:txBody>
                  <a:tcPr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E6CDFF"/>
                    </a:solidFill>
                  </a:tcPr>
                </a:tc>
                <a:extLst>
                  <a:ext uri="{0D108BD9-81ED-4DB2-BD59-A6C34878D82A}">
                    <a16:rowId xmlns:a16="http://schemas.microsoft.com/office/drawing/2014/main" val="1920534931"/>
                  </a:ext>
                </a:extLst>
              </a:tr>
            </a:tbl>
          </a:graphicData>
        </a:graphic>
      </p:graphicFrame>
      <p:sp>
        <p:nvSpPr>
          <p:cNvPr id="8" name="TextBox 7">
            <a:extLst>
              <a:ext uri="{FF2B5EF4-FFF2-40B4-BE49-F238E27FC236}">
                <a16:creationId xmlns:a16="http://schemas.microsoft.com/office/drawing/2014/main" id="{184988EA-BC16-C404-B084-CEBBD0FCDE46}"/>
              </a:ext>
            </a:extLst>
          </p:cNvPr>
          <p:cNvSpPr txBox="1"/>
          <p:nvPr/>
        </p:nvSpPr>
        <p:spPr>
          <a:xfrm>
            <a:off x="7989456" y="4033981"/>
            <a:ext cx="378459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*Other races includes multiracial individuals and those reporting some other race alone. </a:t>
            </a:r>
          </a:p>
        </p:txBody>
      </p:sp>
      <p:sp>
        <p:nvSpPr>
          <p:cNvPr id="10" name="TextBox 9">
            <a:extLst>
              <a:ext uri="{FF2B5EF4-FFF2-40B4-BE49-F238E27FC236}">
                <a16:creationId xmlns:a16="http://schemas.microsoft.com/office/drawing/2014/main" id="{E88A3687-ABEA-2260-2E42-930CD38A606B}"/>
              </a:ext>
            </a:extLst>
          </p:cNvPr>
          <p:cNvSpPr txBox="1"/>
          <p:nvPr/>
        </p:nvSpPr>
        <p:spPr>
          <a:xfrm>
            <a:off x="6400799" y="5019963"/>
            <a:ext cx="5791200" cy="1600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har char="•"/>
            </a:pPr>
            <a:r>
              <a:rPr lang="en-US"/>
              <a:t>Racial disparities in HCV occur in populations where we see racial disparities in overdose rates.</a:t>
            </a:r>
          </a:p>
          <a:p>
            <a:pPr marL="285750" indent="-285750">
              <a:buChar char="•"/>
            </a:pPr>
            <a:r>
              <a:rPr lang="en-US"/>
              <a:t>When we look at overdose deaths matched to HCV female cases by race and age, the highest proportion were among AI/AN under 40 years old at 58%, followed by White (36.7%), Black (4.6%), and Asian (&lt;1%)</a:t>
            </a:r>
          </a:p>
          <a:p>
            <a:pPr marL="285750" indent="-285750">
              <a:buChar char="•"/>
            </a:pPr>
            <a:endParaRPr lang="en-US"/>
          </a:p>
        </p:txBody>
      </p:sp>
    </p:spTree>
    <p:extLst>
      <p:ext uri="{BB962C8B-B14F-4D97-AF65-F5344CB8AC3E}">
        <p14:creationId xmlns:p14="http://schemas.microsoft.com/office/powerpoint/2010/main" val="39573004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75"/>
        <p:cNvGrpSpPr/>
        <p:nvPr/>
      </p:nvGrpSpPr>
      <p:grpSpPr>
        <a:xfrm>
          <a:off x="0" y="0"/>
          <a:ext cx="0" cy="0"/>
          <a:chOff x="0" y="0"/>
          <a:chExt cx="0" cy="0"/>
        </a:xfrm>
      </p:grpSpPr>
      <p:sp>
        <p:nvSpPr>
          <p:cNvPr id="1076" name="Google Shape;1076;p156"/>
          <p:cNvSpPr txBox="1">
            <a:spLocks noGrp="1"/>
          </p:cNvSpPr>
          <p:nvPr>
            <p:ph type="title"/>
          </p:nvPr>
        </p:nvSpPr>
        <p:spPr>
          <a:xfrm>
            <a:off x="479233" y="98111"/>
            <a:ext cx="10890173" cy="1234440"/>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dk1"/>
              </a:buClr>
              <a:buSzPts val="3600"/>
              <a:buFont typeface="Avenir"/>
              <a:buNone/>
            </a:pPr>
            <a:r>
              <a:rPr lang="en-US"/>
              <a:t>HCV TREATMENT - PREGNANCY</a:t>
            </a:r>
            <a:endParaRPr/>
          </a:p>
        </p:txBody>
      </p:sp>
      <p:sp>
        <p:nvSpPr>
          <p:cNvPr id="1077" name="Google Shape;1077;p156"/>
          <p:cNvSpPr txBox="1">
            <a:spLocks noGrp="1"/>
          </p:cNvSpPr>
          <p:nvPr>
            <p:ph type="body" idx="1"/>
          </p:nvPr>
        </p:nvSpPr>
        <p:spPr>
          <a:xfrm>
            <a:off x="479233" y="1643866"/>
            <a:ext cx="11231697" cy="4602822"/>
          </a:xfrm>
          <a:prstGeom prst="rect">
            <a:avLst/>
          </a:prstGeom>
          <a:noFill/>
          <a:ln>
            <a:noFill/>
          </a:ln>
        </p:spPr>
        <p:txBody>
          <a:bodyPr spcFirstLastPara="1" wrap="square" lIns="0" tIns="0" rIns="0" bIns="0" anchor="t" anchorCtr="0">
            <a:normAutofit fontScale="77500" lnSpcReduction="20000"/>
          </a:bodyPr>
          <a:lstStyle/>
          <a:p>
            <a:pPr marL="342900" indent="-342900">
              <a:spcBef>
                <a:spcPts val="0"/>
              </a:spcBef>
              <a:buClr>
                <a:schemeClr val="accent5"/>
              </a:buClr>
            </a:pPr>
            <a:r>
              <a:rPr lang="en-US" sz="2300" b="1">
                <a:latin typeface="Avenir Next LT Pro" panose="020B0504020202020204" pitchFamily="34" charset="0"/>
              </a:rPr>
              <a:t>PREGNANCY: </a:t>
            </a:r>
          </a:p>
          <a:p>
            <a:pPr marL="800100" lvl="1" indent="-342900">
              <a:spcBef>
                <a:spcPts val="0"/>
              </a:spcBef>
              <a:buClr>
                <a:schemeClr val="accent5"/>
              </a:buClr>
            </a:pPr>
            <a:r>
              <a:rPr lang="en-US">
                <a:latin typeface="Avenir Next LT Pro" panose="020B0504020202020204" pitchFamily="34" charset="0"/>
              </a:rPr>
              <a:t>There is currently no HCV treatment approved for use during pregnancy</a:t>
            </a:r>
          </a:p>
          <a:p>
            <a:pPr marL="800100" lvl="1" indent="-342900">
              <a:spcBef>
                <a:spcPts val="0"/>
              </a:spcBef>
              <a:buClr>
                <a:schemeClr val="accent5"/>
              </a:buClr>
            </a:pPr>
            <a:r>
              <a:rPr lang="en-US">
                <a:latin typeface="Avenir Next LT Pro" panose="020B0504020202020204" pitchFamily="34" charset="0"/>
              </a:rPr>
              <a:t>HCV treatment is contraindicated during pregnancy due to lack of safety and efficacy data</a:t>
            </a:r>
          </a:p>
          <a:p>
            <a:pPr marL="0" indent="0">
              <a:spcBef>
                <a:spcPts val="0"/>
              </a:spcBef>
              <a:buClr>
                <a:schemeClr val="accent5"/>
              </a:buClr>
              <a:buNone/>
            </a:pPr>
            <a:endParaRPr lang="en-US" b="1">
              <a:latin typeface="Avenir Next LT Pro" panose="020B0504020202020204" pitchFamily="34" charset="0"/>
            </a:endParaRPr>
          </a:p>
          <a:p>
            <a:pPr marL="342900" indent="-342900">
              <a:spcBef>
                <a:spcPts val="0"/>
              </a:spcBef>
              <a:buClr>
                <a:schemeClr val="accent5"/>
              </a:buClr>
            </a:pPr>
            <a:r>
              <a:rPr lang="en-US" sz="2300" b="1">
                <a:latin typeface="Avenir Next LT Pro" panose="020B0504020202020204" pitchFamily="34" charset="0"/>
              </a:rPr>
              <a:t>CLINICAL TRIAL OF HCV TREATMENT IN PREGNANCY</a:t>
            </a:r>
          </a:p>
          <a:p>
            <a:r>
              <a:rPr lang="en-US" b="1">
                <a:solidFill>
                  <a:schemeClr val="accent5">
                    <a:lumMod val="75000"/>
                  </a:schemeClr>
                </a:solidFill>
                <a:latin typeface="Avenir Next LT Pro" panose="020B0504020202020204" pitchFamily="34" charset="0"/>
                <a:hlinkClick r:id="rId3">
                  <a:extLst>
                    <a:ext uri="{A12FA001-AC4F-418D-AE19-62706E023703}">
                      <ahyp:hlinkClr xmlns:ahyp="http://schemas.microsoft.com/office/drawing/2018/hyperlinkcolor" val="tx"/>
                    </a:ext>
                  </a:extLst>
                </a:hlinkClick>
              </a:rPr>
              <a:t>First clinical trial</a:t>
            </a:r>
            <a:r>
              <a:rPr lang="en-US" b="1">
                <a:solidFill>
                  <a:schemeClr val="accent5">
                    <a:lumMod val="75000"/>
                  </a:schemeClr>
                </a:solidFill>
                <a:latin typeface="Avenir Next LT Pro" panose="020B0504020202020204" pitchFamily="34" charset="0"/>
              </a:rPr>
              <a:t> </a:t>
            </a:r>
            <a:r>
              <a:rPr lang="en-US">
                <a:latin typeface="Avenir Next LT Pro" panose="020B0504020202020204" pitchFamily="34" charset="0"/>
              </a:rPr>
              <a:t>researching treatment of hepatitis C among pregnant people using DAA Harvoni</a:t>
            </a:r>
            <a:r>
              <a:rPr lang="en-US">
                <a:latin typeface="Avenir Next LT Pro" panose="020B0504020202020204" pitchFamily="34" charset="0"/>
                <a:ea typeface="+mn-lt"/>
                <a:cs typeface="+mn-lt"/>
              </a:rPr>
              <a:t>®</a:t>
            </a:r>
            <a:r>
              <a:rPr lang="en-US">
                <a:latin typeface="Avenir Next LT Pro" panose="020B0504020202020204" pitchFamily="34" charset="0"/>
              </a:rPr>
              <a:t> (</a:t>
            </a:r>
            <a:r>
              <a:rPr lang="en-US" i="1">
                <a:latin typeface="Avenir Next LT Pro" panose="020B0504020202020204" pitchFamily="34" charset="0"/>
              </a:rPr>
              <a:t>sofosbuvir/ledipasvir</a:t>
            </a:r>
            <a:r>
              <a:rPr lang="en-US">
                <a:latin typeface="Avenir Next LT Pro" panose="020B0504020202020204" pitchFamily="34" charset="0"/>
              </a:rPr>
              <a:t>) during the second and third trimester.</a:t>
            </a:r>
          </a:p>
          <a:p>
            <a:pPr lvl="1"/>
            <a:r>
              <a:rPr lang="en-US">
                <a:latin typeface="Avenir Next LT Pro" panose="020B0504020202020204" pitchFamily="34" charset="0"/>
              </a:rPr>
              <a:t>Enrolled 9 participants into study who completed study medication, delivered, and completed sustained virologic response (SVR) (indicative of cure) assessment</a:t>
            </a:r>
          </a:p>
          <a:p>
            <a:pPr lvl="2"/>
            <a:r>
              <a:rPr lang="en-US">
                <a:latin typeface="Avenir Next LT Pro" panose="020B0504020202020204" pitchFamily="34" charset="0"/>
              </a:rPr>
              <a:t>All 9 participants (100%) who completed the SVR assessment achieved cure without any significant safety outcomes</a:t>
            </a:r>
          </a:p>
          <a:p>
            <a:pPr lvl="2"/>
            <a:r>
              <a:rPr lang="en-US">
                <a:latin typeface="Avenir Next LT Pro" panose="020B0504020202020204" pitchFamily="34" charset="0"/>
              </a:rPr>
              <a:t>9 infants were enrolled and completed 1-year follow-up: none of the infants had a detectable HCV RNA test</a:t>
            </a:r>
          </a:p>
          <a:p>
            <a:r>
              <a:rPr lang="en-US">
                <a:latin typeface="Avenir Next LT Pro" panose="020B0504020202020204" pitchFamily="34" charset="0"/>
              </a:rPr>
              <a:t>Additional studies should evaluate safety and efficacy of </a:t>
            </a:r>
            <a:r>
              <a:rPr lang="en-US" err="1">
                <a:latin typeface="Avenir Next LT Pro" panose="020B0504020202020204" pitchFamily="34" charset="0"/>
              </a:rPr>
              <a:t>pangenotypic</a:t>
            </a:r>
            <a:r>
              <a:rPr lang="en-US">
                <a:latin typeface="Avenir Next LT Pro" panose="020B0504020202020204" pitchFamily="34" charset="0"/>
              </a:rPr>
              <a:t> regimens during pregnancy</a:t>
            </a:r>
          </a:p>
          <a:p>
            <a:r>
              <a:rPr lang="en-US">
                <a:latin typeface="Avenir Next LT Pro" panose="020B0504020202020204" pitchFamily="34" charset="0"/>
              </a:rPr>
              <a:t>Larger studies must be conducted to confirm safety and efficacy of hepatitis C treatment during pregnancy</a:t>
            </a:r>
          </a:p>
          <a:p>
            <a:r>
              <a:rPr lang="en-US">
                <a:latin typeface="Avenir Next LT Pro" panose="020B0504020202020204" pitchFamily="34" charset="0"/>
              </a:rPr>
              <a:t>To reach hepatitis C elimination, we need safe and effective interventions approved to treat hepatitis C in pregnant people</a:t>
            </a:r>
          </a:p>
          <a:p>
            <a:pPr marL="342900" indent="-342900">
              <a:spcBef>
                <a:spcPts val="0"/>
              </a:spcBef>
              <a:buClr>
                <a:schemeClr val="accent5"/>
              </a:buClr>
            </a:pPr>
            <a:endParaRPr lang="en-US" b="1"/>
          </a:p>
        </p:txBody>
      </p:sp>
    </p:spTree>
    <p:extLst>
      <p:ext uri="{BB962C8B-B14F-4D97-AF65-F5344CB8AC3E}">
        <p14:creationId xmlns:p14="http://schemas.microsoft.com/office/powerpoint/2010/main" val="17446298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75"/>
        <p:cNvGrpSpPr/>
        <p:nvPr/>
      </p:nvGrpSpPr>
      <p:grpSpPr>
        <a:xfrm>
          <a:off x="0" y="0"/>
          <a:ext cx="0" cy="0"/>
          <a:chOff x="0" y="0"/>
          <a:chExt cx="0" cy="0"/>
        </a:xfrm>
      </p:grpSpPr>
      <p:sp>
        <p:nvSpPr>
          <p:cNvPr id="1076" name="Google Shape;1076;p156"/>
          <p:cNvSpPr txBox="1">
            <a:spLocks noGrp="1"/>
          </p:cNvSpPr>
          <p:nvPr>
            <p:ph type="title"/>
          </p:nvPr>
        </p:nvSpPr>
        <p:spPr>
          <a:xfrm>
            <a:off x="479233" y="535259"/>
            <a:ext cx="10890173" cy="663788"/>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dk1"/>
              </a:buClr>
              <a:buSzPts val="3600"/>
              <a:buFont typeface="Avenir"/>
              <a:buNone/>
            </a:pPr>
            <a:r>
              <a:rPr lang="en-US"/>
              <a:t>HCV TREATMENT - POSTPARTUM</a:t>
            </a:r>
            <a:endParaRPr/>
          </a:p>
        </p:txBody>
      </p:sp>
      <p:sp>
        <p:nvSpPr>
          <p:cNvPr id="1077" name="Google Shape;1077;p156"/>
          <p:cNvSpPr txBox="1">
            <a:spLocks noGrp="1"/>
          </p:cNvSpPr>
          <p:nvPr>
            <p:ph type="body" idx="1"/>
          </p:nvPr>
        </p:nvSpPr>
        <p:spPr>
          <a:xfrm>
            <a:off x="479232" y="1335591"/>
            <a:ext cx="11445289" cy="4987150"/>
          </a:xfrm>
          <a:prstGeom prst="rect">
            <a:avLst/>
          </a:prstGeom>
          <a:noFill/>
          <a:ln>
            <a:noFill/>
          </a:ln>
        </p:spPr>
        <p:txBody>
          <a:bodyPr spcFirstLastPara="1" wrap="square" lIns="0" tIns="0" rIns="0" bIns="0" anchor="t" anchorCtr="0">
            <a:normAutofit fontScale="92500" lnSpcReduction="20000"/>
          </a:bodyPr>
          <a:lstStyle/>
          <a:p>
            <a:pPr marL="0" lvl="0" indent="0" algn="l" rtl="0">
              <a:lnSpc>
                <a:spcPct val="120000"/>
              </a:lnSpc>
              <a:spcBef>
                <a:spcPts val="0"/>
              </a:spcBef>
              <a:spcAft>
                <a:spcPts val="0"/>
              </a:spcAft>
              <a:buClr>
                <a:schemeClr val="accent5"/>
              </a:buClr>
              <a:buSzPts val="2000"/>
              <a:buNone/>
            </a:pPr>
            <a:r>
              <a:rPr lang="en-US" b="1" dirty="0"/>
              <a:t>POSTPARTUM:</a:t>
            </a:r>
          </a:p>
          <a:p>
            <a:pPr marL="228600" lvl="0" indent="-228600" algn="l" rtl="0">
              <a:lnSpc>
                <a:spcPct val="120000"/>
              </a:lnSpc>
              <a:spcBef>
                <a:spcPts val="0"/>
              </a:spcBef>
              <a:spcAft>
                <a:spcPts val="0"/>
              </a:spcAft>
              <a:buClr>
                <a:schemeClr val="accent5"/>
              </a:buClr>
              <a:buSzPts val="2000"/>
              <a:buChar char="•"/>
            </a:pPr>
            <a:r>
              <a:rPr lang="en-US" dirty="0"/>
              <a:t>HCV treatment can begin in the postpartum period after delivery</a:t>
            </a:r>
          </a:p>
          <a:p>
            <a:pPr marL="685800" lvl="1" indent="-228600">
              <a:spcBef>
                <a:spcPts val="0"/>
              </a:spcBef>
              <a:buClr>
                <a:schemeClr val="accent5"/>
              </a:buClr>
            </a:pPr>
            <a:r>
              <a:rPr lang="en-US" dirty="0"/>
              <a:t>However, if breastfeeding, treatment should be postponed during that time due to lack of studies regarding nursing while on HCV treatment</a:t>
            </a:r>
          </a:p>
          <a:p>
            <a:pPr marL="1143000" lvl="2" indent="-228600">
              <a:spcBef>
                <a:spcPts val="0"/>
              </a:spcBef>
              <a:buClr>
                <a:schemeClr val="accent5"/>
              </a:buClr>
            </a:pPr>
            <a:r>
              <a:rPr lang="en-US" dirty="0"/>
              <a:t>HCV treatment may begin postpartum after completion of breastfeeding</a:t>
            </a:r>
            <a:br>
              <a:rPr lang="en-US" dirty="0"/>
            </a:br>
            <a:endParaRPr lang="en-US" dirty="0"/>
          </a:p>
          <a:p>
            <a:pPr marL="685800" lvl="1" indent="-228600">
              <a:spcBef>
                <a:spcPts val="0"/>
              </a:spcBef>
              <a:buClr>
                <a:schemeClr val="accent5"/>
              </a:buClr>
            </a:pPr>
            <a:r>
              <a:rPr lang="en-US" b="1" dirty="0"/>
              <a:t>Individuals living with HCV can breastfeed their baby after delivery. </a:t>
            </a:r>
            <a:r>
              <a:rPr lang="en-US" dirty="0"/>
              <a:t>There is no documented evidence that breastfeeding spreads hepatitis C, so persons living with HCV can safely breastfeed their babies</a:t>
            </a:r>
          </a:p>
          <a:p>
            <a:pPr marL="685800" lvl="1" indent="-228600">
              <a:spcBef>
                <a:spcPts val="0"/>
              </a:spcBef>
              <a:buClr>
                <a:schemeClr val="accent5"/>
              </a:buClr>
            </a:pPr>
            <a:r>
              <a:rPr lang="en-US" dirty="0"/>
              <a:t>Education around the use of nipple cream to prevent cracked nipples</a:t>
            </a:r>
          </a:p>
          <a:p>
            <a:pPr marL="685800" lvl="1" indent="-228600">
              <a:spcBef>
                <a:spcPts val="0"/>
              </a:spcBef>
              <a:buClr>
                <a:schemeClr val="accent5"/>
              </a:buClr>
            </a:pPr>
            <a:endParaRPr lang="en-US" sz="1800" dirty="0"/>
          </a:p>
          <a:p>
            <a:pPr marL="685800" lvl="1" indent="-228600">
              <a:spcBef>
                <a:spcPts val="0"/>
              </a:spcBef>
              <a:buClr>
                <a:schemeClr val="accent5"/>
              </a:buClr>
            </a:pPr>
            <a:r>
              <a:rPr lang="en-US" sz="1900" b="1" dirty="0"/>
              <a:t>Is it safe for a mother living with HCV to breastfeed if nipples are cracked or bleeding?	</a:t>
            </a:r>
          </a:p>
          <a:p>
            <a:pPr marL="1600200" lvl="3" indent="-228600">
              <a:spcBef>
                <a:spcPts val="0"/>
              </a:spcBef>
              <a:buClr>
                <a:schemeClr val="accent5"/>
              </a:buClr>
            </a:pPr>
            <a:r>
              <a:rPr lang="en-US" sz="1800" dirty="0"/>
              <a:t>Data is insufficient to say yes or no; however, HCV is spread by infected blood</a:t>
            </a:r>
          </a:p>
          <a:p>
            <a:pPr marL="1600200" lvl="3" indent="-228600">
              <a:spcBef>
                <a:spcPts val="0"/>
              </a:spcBef>
              <a:buClr>
                <a:schemeClr val="accent5"/>
              </a:buClr>
            </a:pPr>
            <a:r>
              <a:rPr lang="en-US" sz="1800" dirty="0"/>
              <a:t>If nipples and/or surrounding areola are cracked and bleeding, nursing should stop temporarily</a:t>
            </a:r>
          </a:p>
          <a:p>
            <a:pPr marL="1600200" lvl="3" indent="-228600">
              <a:spcBef>
                <a:spcPts val="0"/>
              </a:spcBef>
              <a:buClr>
                <a:schemeClr val="accent5"/>
              </a:buClr>
            </a:pPr>
            <a:r>
              <a:rPr lang="en-US" sz="1800" dirty="0"/>
              <a:t>To maintain milk supply while not breastfeeding, breast milk should be expressed and discarded until nipples have healed</a:t>
            </a:r>
          </a:p>
          <a:p>
            <a:pPr marL="1600200" lvl="3" indent="-228600">
              <a:spcBef>
                <a:spcPts val="0"/>
              </a:spcBef>
              <a:buClr>
                <a:schemeClr val="accent5"/>
              </a:buClr>
            </a:pPr>
            <a:r>
              <a:rPr lang="en-US" sz="1800" dirty="0"/>
              <a:t>Once nipples are no longer cracked or bleeding, breastfeeding may resume</a:t>
            </a:r>
          </a:p>
          <a:p>
            <a:pPr marL="1600200" lvl="3" indent="-228600">
              <a:spcBef>
                <a:spcPts val="0"/>
              </a:spcBef>
              <a:buClr>
                <a:schemeClr val="accent5"/>
              </a:buClr>
            </a:pPr>
            <a:r>
              <a:rPr lang="en-US" sz="1800" dirty="0"/>
              <a:t>Referrals should be made to lactation support to learn how to maintain milk production and how to supplement with donor human milk or formula while temporarily not breastfeeding</a:t>
            </a:r>
          </a:p>
        </p:txBody>
      </p:sp>
    </p:spTree>
    <p:extLst>
      <p:ext uri="{BB962C8B-B14F-4D97-AF65-F5344CB8AC3E}">
        <p14:creationId xmlns:p14="http://schemas.microsoft.com/office/powerpoint/2010/main" val="41836764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37"/>
        <p:cNvGrpSpPr/>
        <p:nvPr/>
      </p:nvGrpSpPr>
      <p:grpSpPr>
        <a:xfrm>
          <a:off x="0" y="0"/>
          <a:ext cx="0" cy="0"/>
          <a:chOff x="0" y="0"/>
          <a:chExt cx="0" cy="0"/>
        </a:xfrm>
      </p:grpSpPr>
      <p:sp>
        <p:nvSpPr>
          <p:cNvPr id="1038" name="Google Shape;1038;p152"/>
          <p:cNvSpPr txBox="1">
            <a:spLocks noGrp="1"/>
          </p:cNvSpPr>
          <p:nvPr>
            <p:ph type="title"/>
          </p:nvPr>
        </p:nvSpPr>
        <p:spPr>
          <a:xfrm>
            <a:off x="141890" y="214081"/>
            <a:ext cx="11671738" cy="747423"/>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dk1"/>
              </a:buClr>
              <a:buSzPts val="3600"/>
              <a:buFont typeface="Avenir"/>
              <a:buNone/>
            </a:pPr>
            <a:r>
              <a:rPr lang="en-US" dirty="0"/>
              <a:t>BENEFITS OF TREATMENT AND CURE</a:t>
            </a:r>
            <a:endParaRPr dirty="0"/>
          </a:p>
        </p:txBody>
      </p:sp>
      <p:grpSp>
        <p:nvGrpSpPr>
          <p:cNvPr id="1039" name="Google Shape;1039;p152"/>
          <p:cNvGrpSpPr/>
          <p:nvPr/>
        </p:nvGrpSpPr>
        <p:grpSpPr>
          <a:xfrm>
            <a:off x="3132310" y="1039633"/>
            <a:ext cx="5927380" cy="4778734"/>
            <a:chOff x="-130822" y="181005"/>
            <a:chExt cx="5997300" cy="4900932"/>
          </a:xfrm>
        </p:grpSpPr>
        <p:sp>
          <p:nvSpPr>
            <p:cNvPr id="1040" name="Google Shape;1040;p152"/>
            <p:cNvSpPr/>
            <p:nvPr/>
          </p:nvSpPr>
          <p:spPr>
            <a:xfrm>
              <a:off x="3" y="501488"/>
              <a:ext cx="5680200" cy="1380300"/>
            </a:xfrm>
            <a:prstGeom prst="rect">
              <a:avLst/>
            </a:prstGeom>
            <a:solidFill>
              <a:schemeClr val="lt1">
                <a:alpha val="89803"/>
              </a:schemeClr>
            </a:solidFill>
            <a:ln w="28575" cap="flat" cmpd="sng">
              <a:solidFill>
                <a:schemeClr val="accent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152"/>
            <p:cNvSpPr txBox="1"/>
            <p:nvPr/>
          </p:nvSpPr>
          <p:spPr>
            <a:xfrm>
              <a:off x="0" y="481122"/>
              <a:ext cx="5680200" cy="1380300"/>
            </a:xfrm>
            <a:prstGeom prst="rect">
              <a:avLst/>
            </a:prstGeom>
            <a:noFill/>
            <a:ln>
              <a:noFill/>
            </a:ln>
          </p:spPr>
          <p:txBody>
            <a:bodyPr spcFirstLastPara="1" wrap="square" lIns="440825" tIns="437375" rIns="440825" bIns="149350" anchor="t" anchorCtr="0">
              <a:noAutofit/>
            </a:bodyPr>
            <a:lstStyle/>
            <a:p>
              <a:pPr marL="228600" lvl="1" indent="-228600">
                <a:lnSpc>
                  <a:spcPct val="90000"/>
                </a:lnSpc>
                <a:buClr>
                  <a:schemeClr val="dk1"/>
                </a:buClr>
                <a:buSzPts val="2100"/>
                <a:buFont typeface="Mulish"/>
                <a:buChar char="•"/>
              </a:pPr>
              <a:endParaRPr dirty="0"/>
            </a:p>
          </p:txBody>
        </p:sp>
        <p:sp>
          <p:nvSpPr>
            <p:cNvPr id="1042" name="Google Shape;1042;p152"/>
            <p:cNvSpPr/>
            <p:nvPr/>
          </p:nvSpPr>
          <p:spPr>
            <a:xfrm>
              <a:off x="284010" y="181005"/>
              <a:ext cx="3976143" cy="619920"/>
            </a:xfrm>
            <a:prstGeom prst="roundRect">
              <a:avLst>
                <a:gd name="adj" fmla="val 16667"/>
              </a:avLst>
            </a:prstGeom>
            <a:solidFill>
              <a:schemeClr val="accent5"/>
            </a:solidFill>
            <a:ln w="12700" cap="flat" cmpd="sng">
              <a:solidFill>
                <a:srgbClr val="FEFAC8"/>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152"/>
            <p:cNvSpPr txBox="1"/>
            <p:nvPr/>
          </p:nvSpPr>
          <p:spPr>
            <a:xfrm>
              <a:off x="314272" y="211267"/>
              <a:ext cx="3915619" cy="559396"/>
            </a:xfrm>
            <a:prstGeom prst="rect">
              <a:avLst/>
            </a:prstGeom>
            <a:noFill/>
            <a:ln>
              <a:noFill/>
            </a:ln>
          </p:spPr>
          <p:txBody>
            <a:bodyPr spcFirstLastPara="1" wrap="square" lIns="150275" tIns="0" rIns="150275" bIns="0" anchor="ctr" anchorCtr="0">
              <a:noAutofit/>
            </a:bodyPr>
            <a:lstStyle/>
            <a:p>
              <a:pPr marL="0" marR="0" lvl="0" indent="0" algn="l" rtl="0">
                <a:lnSpc>
                  <a:spcPct val="90000"/>
                </a:lnSpc>
                <a:spcBef>
                  <a:spcPts val="0"/>
                </a:spcBef>
                <a:spcAft>
                  <a:spcPts val="0"/>
                </a:spcAft>
                <a:buClr>
                  <a:schemeClr val="lt1"/>
                </a:buClr>
                <a:buSzPts val="2100"/>
                <a:buFont typeface="Mulish"/>
                <a:buNone/>
              </a:pPr>
              <a:r>
                <a:rPr lang="en-US" sz="2100" b="1">
                  <a:solidFill>
                    <a:schemeClr val="lt1"/>
                  </a:solidFill>
                  <a:latin typeface="Mulish"/>
                  <a:ea typeface="Mulish"/>
                  <a:cs typeface="Mulish"/>
                  <a:sym typeface="Mulish"/>
                </a:rPr>
                <a:t>Curative treatment reduces: </a:t>
              </a:r>
              <a:endParaRPr sz="2100">
                <a:solidFill>
                  <a:schemeClr val="lt1"/>
                </a:solidFill>
                <a:latin typeface="Mulish"/>
                <a:ea typeface="Mulish"/>
                <a:cs typeface="Mulish"/>
                <a:sym typeface="Mulish"/>
              </a:endParaRPr>
            </a:p>
          </p:txBody>
        </p:sp>
        <p:sp>
          <p:nvSpPr>
            <p:cNvPr id="1044" name="Google Shape;1044;p152"/>
            <p:cNvSpPr/>
            <p:nvPr/>
          </p:nvSpPr>
          <p:spPr>
            <a:xfrm>
              <a:off x="0" y="2501925"/>
              <a:ext cx="5680205" cy="2579850"/>
            </a:xfrm>
            <a:prstGeom prst="rect">
              <a:avLst/>
            </a:prstGeom>
            <a:solidFill>
              <a:schemeClr val="lt1">
                <a:alpha val="89803"/>
              </a:schemeClr>
            </a:solidFill>
            <a:ln w="28575" cap="flat" cmpd="sng">
              <a:solidFill>
                <a:schemeClr val="accent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152"/>
            <p:cNvSpPr txBox="1"/>
            <p:nvPr/>
          </p:nvSpPr>
          <p:spPr>
            <a:xfrm>
              <a:off x="-130822" y="2501937"/>
              <a:ext cx="5997300" cy="2580000"/>
            </a:xfrm>
            <a:prstGeom prst="rect">
              <a:avLst/>
            </a:prstGeom>
            <a:noFill/>
            <a:ln>
              <a:noFill/>
            </a:ln>
          </p:spPr>
          <p:txBody>
            <a:bodyPr spcFirstLastPara="1" wrap="square" lIns="440825" tIns="437375" rIns="440825" bIns="149350" anchor="t" anchorCtr="0">
              <a:noAutofit/>
            </a:bodyPr>
            <a:lstStyle/>
            <a:p>
              <a:pPr marL="228600" marR="0" lvl="1" indent="-215900" algn="l" rtl="0">
                <a:lnSpc>
                  <a:spcPct val="90000"/>
                </a:lnSpc>
                <a:spcBef>
                  <a:spcPts val="0"/>
                </a:spcBef>
                <a:spcAft>
                  <a:spcPts val="0"/>
                </a:spcAft>
                <a:buClr>
                  <a:schemeClr val="dk1"/>
                </a:buClr>
                <a:buSzPts val="1900"/>
                <a:buFont typeface="Mulish"/>
                <a:buChar char="•"/>
              </a:pPr>
              <a:r>
                <a:rPr lang="en-US" sz="1900" b="0" i="0" u="none" strike="noStrike" cap="none" dirty="0">
                  <a:solidFill>
                    <a:schemeClr val="dk1"/>
                  </a:solidFill>
                  <a:latin typeface="Mulish"/>
                  <a:ea typeface="Mulish"/>
                  <a:cs typeface="Mulish"/>
                  <a:sym typeface="Mulish"/>
                </a:rPr>
                <a:t>No longer have the virus active in their body</a:t>
              </a:r>
              <a:endParaRPr sz="1200" dirty="0"/>
            </a:p>
            <a:p>
              <a:pPr marL="228600" marR="0" lvl="1" indent="-215900" algn="l" rtl="0">
                <a:lnSpc>
                  <a:spcPct val="90000"/>
                </a:lnSpc>
                <a:spcBef>
                  <a:spcPts val="1000"/>
                </a:spcBef>
                <a:spcAft>
                  <a:spcPts val="0"/>
                </a:spcAft>
                <a:buClr>
                  <a:schemeClr val="dk1"/>
                </a:buClr>
                <a:buSzPts val="1900"/>
                <a:buFont typeface="Mulish"/>
                <a:buChar char="•"/>
              </a:pPr>
              <a:r>
                <a:rPr lang="en-US" sz="1900" b="0" i="0" u="none" strike="noStrike" cap="none" dirty="0">
                  <a:solidFill>
                    <a:schemeClr val="dk1"/>
                  </a:solidFill>
                  <a:latin typeface="Mulish"/>
                  <a:ea typeface="Mulish"/>
                  <a:cs typeface="Mulish"/>
                  <a:sym typeface="Mulish"/>
                </a:rPr>
                <a:t>No risk for transmitting the virus</a:t>
              </a:r>
              <a:endParaRPr sz="1200" dirty="0"/>
            </a:p>
            <a:p>
              <a:pPr marL="228600" marR="0" lvl="1" indent="-215900" algn="l" rtl="0">
                <a:lnSpc>
                  <a:spcPct val="90000"/>
                </a:lnSpc>
                <a:spcBef>
                  <a:spcPts val="1000"/>
                </a:spcBef>
                <a:spcAft>
                  <a:spcPts val="0"/>
                </a:spcAft>
                <a:buClr>
                  <a:schemeClr val="dk1"/>
                </a:buClr>
                <a:buSzPts val="1900"/>
                <a:buFont typeface="Mulish"/>
                <a:buChar char="•"/>
              </a:pPr>
              <a:r>
                <a:rPr lang="en-US" sz="1900" b="0" i="0" u="none" strike="noStrike" cap="none" dirty="0">
                  <a:solidFill>
                    <a:schemeClr val="dk1"/>
                  </a:solidFill>
                  <a:latin typeface="Mulish"/>
                  <a:ea typeface="Mulish"/>
                  <a:cs typeface="Mulish"/>
                  <a:sym typeface="Mulish"/>
                </a:rPr>
                <a:t>Will ALWAYS be HCV Ab positive/reactive</a:t>
              </a:r>
              <a:endParaRPr sz="1200" dirty="0"/>
            </a:p>
            <a:p>
              <a:pPr marL="228600" marR="0" lvl="1" indent="-215900" algn="l" rtl="0">
                <a:lnSpc>
                  <a:spcPct val="90000"/>
                </a:lnSpc>
                <a:spcBef>
                  <a:spcPts val="1000"/>
                </a:spcBef>
                <a:spcAft>
                  <a:spcPts val="0"/>
                </a:spcAft>
                <a:buClr>
                  <a:schemeClr val="dk1"/>
                </a:buClr>
                <a:buSzPts val="1900"/>
                <a:buFont typeface="Mulish"/>
                <a:buChar char="•"/>
              </a:pPr>
              <a:r>
                <a:rPr lang="en-US" sz="1900" b="0" i="0" u="none" strike="noStrike" cap="none" dirty="0">
                  <a:solidFill>
                    <a:schemeClr val="dk1"/>
                  </a:solidFill>
                  <a:latin typeface="Mulish"/>
                  <a:ea typeface="Mulish"/>
                  <a:cs typeface="Mulish"/>
                  <a:sym typeface="Mulish"/>
                </a:rPr>
                <a:t>Past liver damage may heal some</a:t>
              </a:r>
              <a:endParaRPr sz="1200" dirty="0"/>
            </a:p>
            <a:p>
              <a:pPr marL="228600" marR="0" lvl="1" indent="-215900" algn="l" rtl="0">
                <a:lnSpc>
                  <a:spcPct val="90000"/>
                </a:lnSpc>
                <a:spcBef>
                  <a:spcPts val="1000"/>
                </a:spcBef>
                <a:spcAft>
                  <a:spcPts val="1000"/>
                </a:spcAft>
                <a:buClr>
                  <a:schemeClr val="dk1"/>
                </a:buClr>
                <a:buSzPts val="1900"/>
                <a:buFont typeface="Mulish"/>
                <a:buChar char="•"/>
              </a:pPr>
              <a:r>
                <a:rPr lang="en-US" sz="1900" b="0" i="0" u="none" strike="noStrike" cap="none" dirty="0">
                  <a:solidFill>
                    <a:schemeClr val="dk1"/>
                  </a:solidFill>
                  <a:latin typeface="Mulish"/>
                  <a:ea typeface="Mulish"/>
                  <a:cs typeface="Mulish"/>
                  <a:sym typeface="Mulish"/>
                </a:rPr>
                <a:t>Re-infection is possible! </a:t>
              </a:r>
              <a:endParaRPr sz="1200" dirty="0"/>
            </a:p>
          </p:txBody>
        </p:sp>
        <p:sp>
          <p:nvSpPr>
            <p:cNvPr id="1046" name="Google Shape;1046;p152"/>
            <p:cNvSpPr/>
            <p:nvPr/>
          </p:nvSpPr>
          <p:spPr>
            <a:xfrm>
              <a:off x="284010" y="2191965"/>
              <a:ext cx="3976143" cy="619920"/>
            </a:xfrm>
            <a:prstGeom prst="roundRect">
              <a:avLst>
                <a:gd name="adj" fmla="val 16667"/>
              </a:avLst>
            </a:prstGeom>
            <a:solidFill>
              <a:schemeClr val="accent5"/>
            </a:solidFill>
            <a:ln w="12700" cap="flat" cmpd="sng">
              <a:solidFill>
                <a:srgbClr val="FEFAC8"/>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152"/>
            <p:cNvSpPr txBox="1"/>
            <p:nvPr/>
          </p:nvSpPr>
          <p:spPr>
            <a:xfrm>
              <a:off x="314272" y="2222227"/>
              <a:ext cx="3915619" cy="559396"/>
            </a:xfrm>
            <a:prstGeom prst="rect">
              <a:avLst/>
            </a:prstGeom>
            <a:noFill/>
            <a:ln>
              <a:noFill/>
            </a:ln>
          </p:spPr>
          <p:txBody>
            <a:bodyPr spcFirstLastPara="1" wrap="square" lIns="150275" tIns="0" rIns="150275" bIns="0" anchor="ctr" anchorCtr="0">
              <a:noAutofit/>
            </a:bodyPr>
            <a:lstStyle/>
            <a:p>
              <a:pPr marL="0" marR="0" lvl="0" indent="0" algn="l" rtl="0">
                <a:lnSpc>
                  <a:spcPct val="90000"/>
                </a:lnSpc>
                <a:spcBef>
                  <a:spcPts val="0"/>
                </a:spcBef>
                <a:spcAft>
                  <a:spcPts val="0"/>
                </a:spcAft>
                <a:buClr>
                  <a:schemeClr val="lt1"/>
                </a:buClr>
                <a:buSzPts val="2100"/>
                <a:buFont typeface="Mulish"/>
                <a:buNone/>
              </a:pPr>
              <a:r>
                <a:rPr lang="en-US" sz="2100" b="1">
                  <a:solidFill>
                    <a:schemeClr val="lt1"/>
                  </a:solidFill>
                  <a:latin typeface="Mulish"/>
                  <a:ea typeface="Mulish"/>
                  <a:cs typeface="Mulish"/>
                  <a:sym typeface="Mulish"/>
                </a:rPr>
                <a:t>What does it mean to be cured?</a:t>
              </a:r>
              <a:endParaRPr sz="2100">
                <a:solidFill>
                  <a:schemeClr val="lt1"/>
                </a:solidFill>
                <a:latin typeface="Mulish"/>
                <a:ea typeface="Mulish"/>
                <a:cs typeface="Mulish"/>
                <a:sym typeface="Mulish"/>
              </a:endParaRPr>
            </a:p>
          </p:txBody>
        </p:sp>
      </p:grpSp>
      <p:sp>
        <p:nvSpPr>
          <p:cNvPr id="2" name="TextBox 1">
            <a:extLst>
              <a:ext uri="{FF2B5EF4-FFF2-40B4-BE49-F238E27FC236}">
                <a16:creationId xmlns:a16="http://schemas.microsoft.com/office/drawing/2014/main" id="{E76B4DA5-0289-C662-19D8-18EBAEC5609B}"/>
              </a:ext>
            </a:extLst>
          </p:cNvPr>
          <p:cNvSpPr txBox="1"/>
          <p:nvPr/>
        </p:nvSpPr>
        <p:spPr>
          <a:xfrm>
            <a:off x="118984" y="5818209"/>
            <a:ext cx="11954032" cy="769441"/>
          </a:xfrm>
          <a:prstGeom prst="rect">
            <a:avLst/>
          </a:prstGeom>
          <a:noFill/>
        </p:spPr>
        <p:txBody>
          <a:bodyPr wrap="square" rtlCol="0">
            <a:spAutoFit/>
          </a:bodyPr>
          <a:lstStyle/>
          <a:p>
            <a:r>
              <a:rPr lang="en-US" sz="900" dirty="0"/>
              <a:t>1. Pan American Health Organization. (2018). PAHO calls for curative treatment for hepatitis to reduce thousands of preventable deaths in the Americas. </a:t>
            </a:r>
            <a:r>
              <a:rPr lang="en-US" sz="1050" dirty="0">
                <a:hlinkClick r:id="rId3"/>
              </a:rPr>
              <a:t>https://www.paho.org/en/news/27-7-2018-paho-calls-curative-treatment-hepatitis-reduce-thousands-preventable-deaths-Americas</a:t>
            </a:r>
            <a:r>
              <a:rPr lang="en-US" sz="1050" dirty="0"/>
              <a:t>.</a:t>
            </a:r>
            <a:endParaRPr lang="en-US" sz="900" dirty="0"/>
          </a:p>
          <a:p>
            <a:r>
              <a:rPr lang="en-US" sz="900" dirty="0"/>
              <a:t>2. </a:t>
            </a:r>
            <a:r>
              <a:rPr lang="en-US" sz="900" dirty="0" err="1"/>
              <a:t>Singal</a:t>
            </a:r>
            <a:r>
              <a:rPr lang="en-US" sz="900" dirty="0"/>
              <a:t>, AG, et al. Direct-Acting Antiviral Therapy for Hepatitis C Virus Infection is Associated with Increased Survival in Patients with a History of Hepatocellular Carcinoma. </a:t>
            </a:r>
            <a:r>
              <a:rPr lang="en-US" sz="900" i="0" dirty="0"/>
              <a:t>Gastroenterology. 2019; 157: 1253-1263.</a:t>
            </a:r>
            <a:endParaRPr lang="en-US" sz="900" dirty="0"/>
          </a:p>
          <a:p>
            <a:endParaRPr lang="en-US" dirty="0"/>
          </a:p>
        </p:txBody>
      </p:sp>
      <p:sp>
        <p:nvSpPr>
          <p:cNvPr id="4" name="TextBox 3">
            <a:extLst>
              <a:ext uri="{FF2B5EF4-FFF2-40B4-BE49-F238E27FC236}">
                <a16:creationId xmlns:a16="http://schemas.microsoft.com/office/drawing/2014/main" id="{4154098C-9EE2-A8DD-AA2E-8DB1A37F9D53}"/>
              </a:ext>
            </a:extLst>
          </p:cNvPr>
          <p:cNvSpPr txBox="1"/>
          <p:nvPr/>
        </p:nvSpPr>
        <p:spPr>
          <a:xfrm>
            <a:off x="3542306" y="1730953"/>
            <a:ext cx="4727051" cy="802271"/>
          </a:xfrm>
          <a:prstGeom prst="rect">
            <a:avLst/>
          </a:prstGeom>
          <a:noFill/>
        </p:spPr>
        <p:txBody>
          <a:bodyPr wrap="square">
            <a:spAutoFit/>
          </a:bodyPr>
          <a:lstStyle/>
          <a:p>
            <a:pPr marL="228600" marR="0" lvl="1" indent="-228600" algn="l" rtl="0">
              <a:lnSpc>
                <a:spcPct val="90000"/>
              </a:lnSpc>
              <a:spcBef>
                <a:spcPts val="945"/>
              </a:spcBef>
              <a:spcAft>
                <a:spcPts val="0"/>
              </a:spcAft>
              <a:buClr>
                <a:schemeClr val="dk1"/>
              </a:buClr>
              <a:buSzPts val="2100"/>
              <a:buFont typeface="Avenir"/>
              <a:buChar char="•"/>
            </a:pPr>
            <a:r>
              <a:rPr lang="en-US" sz="2100" b="0" i="0" u="none" strike="noStrike" cap="none" dirty="0">
                <a:solidFill>
                  <a:schemeClr val="dk1"/>
                </a:solidFill>
                <a:latin typeface="Mulish" panose="020B0604020202020204" charset="0"/>
                <a:ea typeface="Avenir"/>
                <a:cs typeface="Mulish" panose="020B0604020202020204" charset="0"/>
                <a:sym typeface="Avenir"/>
              </a:rPr>
              <a:t>Risk of liver cancer by 75%</a:t>
            </a:r>
            <a:r>
              <a:rPr lang="en-US" sz="2100" dirty="0">
                <a:solidFill>
                  <a:schemeClr val="dk1"/>
                </a:solidFill>
                <a:latin typeface="Mulish" panose="020B0604020202020204" charset="0"/>
                <a:ea typeface="Avenir"/>
                <a:cs typeface="Mulish" panose="020B0604020202020204" charset="0"/>
                <a:sym typeface="Avenir"/>
              </a:rPr>
              <a:t>¹</a:t>
            </a:r>
            <a:endParaRPr lang="en-US" dirty="0">
              <a:latin typeface="Mulish" panose="020B0604020202020204" charset="0"/>
              <a:cs typeface="Mulish" panose="020B0604020202020204" charset="0"/>
            </a:endParaRPr>
          </a:p>
          <a:p>
            <a:pPr marL="228600" marR="0" lvl="1" indent="-228600" algn="l" rtl="0">
              <a:lnSpc>
                <a:spcPct val="90000"/>
              </a:lnSpc>
              <a:spcBef>
                <a:spcPts val="1000"/>
              </a:spcBef>
              <a:spcAft>
                <a:spcPts val="1000"/>
              </a:spcAft>
              <a:buClr>
                <a:schemeClr val="dk1"/>
              </a:buClr>
              <a:buSzPts val="2100"/>
              <a:buFont typeface="Avenir"/>
              <a:buChar char="•"/>
            </a:pPr>
            <a:r>
              <a:rPr lang="en-US" sz="2100" b="0" i="0" u="none" strike="noStrike" cap="none" dirty="0">
                <a:solidFill>
                  <a:schemeClr val="dk1"/>
                </a:solidFill>
                <a:latin typeface="Mulish" panose="020B0604020202020204" charset="0"/>
                <a:ea typeface="Avenir"/>
                <a:cs typeface="Mulish" panose="020B0604020202020204" charset="0"/>
                <a:sym typeface="Avenir"/>
              </a:rPr>
              <a:t>Risk of all cause mortality by 50%</a:t>
            </a:r>
            <a:r>
              <a:rPr lang="en-US" sz="2100" dirty="0">
                <a:solidFill>
                  <a:schemeClr val="dk1"/>
                </a:solidFill>
                <a:latin typeface="Mulish" panose="020B0604020202020204" charset="0"/>
                <a:ea typeface="Avenir"/>
                <a:cs typeface="Mulish" panose="020B0604020202020204" charset="0"/>
                <a:sym typeface="Avenir"/>
              </a:rPr>
              <a:t>²</a:t>
            </a:r>
            <a:endParaRPr lang="en-US" dirty="0">
              <a:latin typeface="Mulish" panose="020B0604020202020204" charset="0"/>
              <a:cs typeface="Mulish" panose="020B060402020202020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51"/>
        <p:cNvGrpSpPr/>
        <p:nvPr/>
      </p:nvGrpSpPr>
      <p:grpSpPr>
        <a:xfrm>
          <a:off x="0" y="0"/>
          <a:ext cx="0" cy="0"/>
          <a:chOff x="0" y="0"/>
          <a:chExt cx="0" cy="0"/>
        </a:xfrm>
      </p:grpSpPr>
      <p:sp>
        <p:nvSpPr>
          <p:cNvPr id="1052" name="Google Shape;1052;p153"/>
          <p:cNvSpPr txBox="1">
            <a:spLocks noGrp="1"/>
          </p:cNvSpPr>
          <p:nvPr>
            <p:ph type="title"/>
          </p:nvPr>
        </p:nvSpPr>
        <p:spPr>
          <a:xfrm>
            <a:off x="289034" y="-257901"/>
            <a:ext cx="10241280" cy="1234440"/>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dk1"/>
              </a:buClr>
              <a:buSzPts val="3600"/>
              <a:buFont typeface="Avenir"/>
              <a:buNone/>
            </a:pPr>
            <a:r>
              <a:rPr lang="en-US"/>
              <a:t>HCV IS CURABLE!</a:t>
            </a:r>
            <a:endParaRPr/>
          </a:p>
        </p:txBody>
      </p:sp>
      <p:sp>
        <p:nvSpPr>
          <p:cNvPr id="1053" name="Google Shape;1053;p153"/>
          <p:cNvSpPr/>
          <p:nvPr/>
        </p:nvSpPr>
        <p:spPr>
          <a:xfrm>
            <a:off x="2230525" y="2157401"/>
            <a:ext cx="3555900" cy="3801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Gill Sans"/>
              <a:ea typeface="Gill Sans"/>
              <a:cs typeface="Gill Sans"/>
              <a:sym typeface="Gill Sans"/>
            </a:endParaRPr>
          </a:p>
        </p:txBody>
      </p:sp>
      <p:sp>
        <p:nvSpPr>
          <p:cNvPr id="1054" name="Google Shape;1054;p153"/>
          <p:cNvSpPr/>
          <p:nvPr/>
        </p:nvSpPr>
        <p:spPr>
          <a:xfrm>
            <a:off x="6520625" y="2157400"/>
            <a:ext cx="3555900" cy="3801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Gill Sans"/>
              <a:ea typeface="Gill Sans"/>
              <a:cs typeface="Gill Sans"/>
              <a:sym typeface="Gill Sans"/>
            </a:endParaRPr>
          </a:p>
        </p:txBody>
      </p:sp>
      <p:sp>
        <p:nvSpPr>
          <p:cNvPr id="1055" name="Google Shape;1055;p153"/>
          <p:cNvSpPr txBox="1"/>
          <p:nvPr/>
        </p:nvSpPr>
        <p:spPr>
          <a:xfrm>
            <a:off x="3346498" y="1678828"/>
            <a:ext cx="1222218"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a:solidFill>
                  <a:schemeClr val="accent4"/>
                </a:solidFill>
                <a:latin typeface="Arial"/>
                <a:ea typeface="Arial"/>
                <a:cs typeface="Arial"/>
                <a:sym typeface="Arial"/>
              </a:rPr>
              <a:t>PAST</a:t>
            </a:r>
            <a:endParaRPr/>
          </a:p>
        </p:txBody>
      </p:sp>
      <p:sp>
        <p:nvSpPr>
          <p:cNvPr id="1056" name="Google Shape;1056;p153"/>
          <p:cNvSpPr txBox="1"/>
          <p:nvPr/>
        </p:nvSpPr>
        <p:spPr>
          <a:xfrm>
            <a:off x="7287404" y="1687606"/>
            <a:ext cx="2087768"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a:solidFill>
                  <a:schemeClr val="accent5"/>
                </a:solidFill>
                <a:latin typeface="Arial"/>
                <a:ea typeface="Arial"/>
                <a:cs typeface="Arial"/>
                <a:sym typeface="Arial"/>
              </a:rPr>
              <a:t>PRESENT</a:t>
            </a:r>
            <a:endParaRPr/>
          </a:p>
        </p:txBody>
      </p:sp>
      <p:sp>
        <p:nvSpPr>
          <p:cNvPr id="1057" name="Google Shape;1057;p153"/>
          <p:cNvSpPr txBox="1"/>
          <p:nvPr/>
        </p:nvSpPr>
        <p:spPr>
          <a:xfrm>
            <a:off x="6553275" y="2156625"/>
            <a:ext cx="3490800" cy="3837900"/>
          </a:xfrm>
          <a:prstGeom prst="rect">
            <a:avLst/>
          </a:prstGeom>
          <a:noFill/>
          <a:ln>
            <a:noFill/>
          </a:ln>
        </p:spPr>
        <p:txBody>
          <a:bodyPr spcFirstLastPara="1" wrap="square" lIns="91425" tIns="45700" rIns="91425" bIns="45700" anchor="t" anchorCtr="0">
            <a:spAutoFit/>
          </a:bodyPr>
          <a:lstStyle/>
          <a:p>
            <a:pPr marL="285273" marR="0" lvl="0" indent="-285273" algn="l" rtl="0">
              <a:spcBef>
                <a:spcPts val="0"/>
              </a:spcBef>
              <a:spcAft>
                <a:spcPts val="0"/>
              </a:spcAft>
              <a:buClr>
                <a:srgbClr val="FFFFFF"/>
              </a:buClr>
              <a:buSzPts val="1500"/>
              <a:buFont typeface="Arial"/>
              <a:buChar char="•"/>
            </a:pPr>
            <a:r>
              <a:rPr lang="en-US" sz="1500">
                <a:solidFill>
                  <a:srgbClr val="FFFFFF"/>
                </a:solidFill>
                <a:latin typeface="Mulish"/>
                <a:ea typeface="Mulish"/>
                <a:cs typeface="Mulish"/>
                <a:sym typeface="Mulish"/>
              </a:rPr>
              <a:t>Direct-Acting Antivirals (DAAs) first received FDA approval in 2013</a:t>
            </a:r>
            <a:endParaRPr/>
          </a:p>
          <a:p>
            <a:pPr marL="285273" marR="0" lvl="0" indent="-285273" algn="l" rtl="0">
              <a:spcBef>
                <a:spcPts val="1000"/>
              </a:spcBef>
              <a:spcAft>
                <a:spcPts val="0"/>
              </a:spcAft>
              <a:buClr>
                <a:srgbClr val="FFFFFF"/>
              </a:buClr>
              <a:buSzPts val="1500"/>
              <a:buFont typeface="Arial"/>
              <a:buChar char="•"/>
            </a:pPr>
            <a:r>
              <a:rPr lang="en-US" sz="1500">
                <a:solidFill>
                  <a:srgbClr val="FFFFFF"/>
                </a:solidFill>
                <a:latin typeface="Mulish"/>
                <a:ea typeface="Mulish"/>
                <a:cs typeface="Mulish"/>
                <a:sym typeface="Mulish"/>
              </a:rPr>
              <a:t>Curative (95%) for most patients and most genotypes</a:t>
            </a:r>
            <a:endParaRPr/>
          </a:p>
          <a:p>
            <a:pPr marL="285273" marR="0" lvl="0" indent="-285273" algn="l" rtl="0">
              <a:spcBef>
                <a:spcPts val="1000"/>
              </a:spcBef>
              <a:spcAft>
                <a:spcPts val="0"/>
              </a:spcAft>
              <a:buClr>
                <a:srgbClr val="FFFFFF"/>
              </a:buClr>
              <a:buSzPts val="1500"/>
              <a:buFont typeface="Arial"/>
              <a:buChar char="•"/>
            </a:pPr>
            <a:r>
              <a:rPr lang="en-US" sz="1500">
                <a:solidFill>
                  <a:srgbClr val="FFFFFF"/>
                </a:solidFill>
                <a:latin typeface="Mulish"/>
                <a:ea typeface="Mulish"/>
                <a:cs typeface="Mulish"/>
                <a:sym typeface="Mulish"/>
              </a:rPr>
              <a:t>Improved patient quality of life: fewer side effects and shorter treatment duration (8-12 weeks)</a:t>
            </a:r>
            <a:endParaRPr/>
          </a:p>
          <a:p>
            <a:pPr marL="285273" marR="0" lvl="0" indent="-285273" algn="l" rtl="0">
              <a:spcBef>
                <a:spcPts val="1000"/>
              </a:spcBef>
              <a:spcAft>
                <a:spcPts val="0"/>
              </a:spcAft>
              <a:buClr>
                <a:srgbClr val="FFFFFF"/>
              </a:buClr>
              <a:buSzPts val="1500"/>
              <a:buFont typeface="Arial"/>
              <a:buChar char="•"/>
            </a:pPr>
            <a:r>
              <a:rPr lang="en-US" sz="1500">
                <a:solidFill>
                  <a:srgbClr val="FFFFFF"/>
                </a:solidFill>
                <a:latin typeface="Mulish"/>
                <a:ea typeface="Mulish"/>
                <a:cs typeface="Mulish"/>
                <a:sym typeface="Mulish"/>
              </a:rPr>
              <a:t>Downside: previously very expensive</a:t>
            </a:r>
            <a:endParaRPr/>
          </a:p>
          <a:p>
            <a:pPr marL="285273" marR="0" lvl="0" indent="-285273" algn="l" rtl="0">
              <a:spcBef>
                <a:spcPts val="1000"/>
              </a:spcBef>
              <a:spcAft>
                <a:spcPts val="1000"/>
              </a:spcAft>
              <a:buClr>
                <a:srgbClr val="FFFFFF"/>
              </a:buClr>
              <a:buSzPts val="1500"/>
              <a:buFont typeface="Arial"/>
              <a:buChar char="•"/>
            </a:pPr>
            <a:r>
              <a:rPr lang="en-US" sz="1500">
                <a:solidFill>
                  <a:srgbClr val="FFFFFF"/>
                </a:solidFill>
                <a:latin typeface="Mulish"/>
                <a:ea typeface="Mulish"/>
                <a:cs typeface="Mulish"/>
                <a:sym typeface="Mulish"/>
              </a:rPr>
              <a:t>Since HCV is a fairly prevalent condition, this caused payers to strategize on how to curtail costs without an infinite budget</a:t>
            </a:r>
            <a:endParaRPr/>
          </a:p>
        </p:txBody>
      </p:sp>
      <p:sp>
        <p:nvSpPr>
          <p:cNvPr id="1058" name="Google Shape;1058;p153"/>
          <p:cNvSpPr txBox="1"/>
          <p:nvPr/>
        </p:nvSpPr>
        <p:spPr>
          <a:xfrm>
            <a:off x="2263125" y="2233599"/>
            <a:ext cx="3490800" cy="2750100"/>
          </a:xfrm>
          <a:prstGeom prst="rect">
            <a:avLst/>
          </a:prstGeom>
          <a:noFill/>
          <a:ln>
            <a:noFill/>
          </a:ln>
        </p:spPr>
        <p:txBody>
          <a:bodyPr spcFirstLastPara="1" wrap="square" lIns="91425" tIns="45700" rIns="91425" bIns="45700" anchor="t" anchorCtr="0">
            <a:spAutoFit/>
          </a:bodyPr>
          <a:lstStyle/>
          <a:p>
            <a:pPr marL="285743" marR="0" lvl="0" indent="-285743" algn="l" rtl="0">
              <a:spcBef>
                <a:spcPts val="0"/>
              </a:spcBef>
              <a:spcAft>
                <a:spcPts val="0"/>
              </a:spcAft>
              <a:buClr>
                <a:schemeClr val="lt1"/>
              </a:buClr>
              <a:buSzPts val="1950"/>
              <a:buFont typeface="Arial"/>
              <a:buChar char="•"/>
            </a:pPr>
            <a:r>
              <a:rPr lang="en-US" sz="1950" dirty="0">
                <a:solidFill>
                  <a:schemeClr val="lt1"/>
                </a:solidFill>
                <a:latin typeface="Mulish"/>
                <a:ea typeface="Mulish"/>
                <a:cs typeface="Mulish"/>
                <a:sym typeface="Mulish"/>
              </a:rPr>
              <a:t>Interferon-based</a:t>
            </a:r>
            <a:endParaRPr dirty="0"/>
          </a:p>
          <a:p>
            <a:pPr marL="285743" marR="0" lvl="0" indent="-285743" algn="l" rtl="0">
              <a:spcBef>
                <a:spcPts val="1000"/>
              </a:spcBef>
              <a:spcAft>
                <a:spcPts val="0"/>
              </a:spcAft>
              <a:buClr>
                <a:schemeClr val="lt1"/>
              </a:buClr>
              <a:buSzPts val="1950"/>
              <a:buFont typeface="Arial"/>
              <a:buChar char="•"/>
            </a:pPr>
            <a:r>
              <a:rPr lang="en-US" sz="1950" dirty="0">
                <a:solidFill>
                  <a:schemeClr val="lt1"/>
                </a:solidFill>
                <a:latin typeface="Mulish"/>
                <a:ea typeface="Mulish"/>
                <a:cs typeface="Mulish"/>
                <a:sym typeface="Mulish"/>
              </a:rPr>
              <a:t>Low efficacy against the most common HCV genotype (treatment often was not curative)</a:t>
            </a:r>
            <a:endParaRPr dirty="0"/>
          </a:p>
          <a:p>
            <a:pPr marL="285743" marR="0" lvl="0" indent="-285743" algn="l" rtl="0">
              <a:spcBef>
                <a:spcPts val="1000"/>
              </a:spcBef>
              <a:spcAft>
                <a:spcPts val="1000"/>
              </a:spcAft>
              <a:buClr>
                <a:schemeClr val="lt1"/>
              </a:buClr>
              <a:buSzPts val="1950"/>
              <a:buFont typeface="Arial"/>
              <a:buChar char="•"/>
            </a:pPr>
            <a:r>
              <a:rPr lang="en-US" sz="1950" dirty="0">
                <a:solidFill>
                  <a:schemeClr val="lt1"/>
                </a:solidFill>
                <a:latin typeface="Mulish"/>
                <a:ea typeface="Mulish"/>
                <a:cs typeface="Mulish"/>
                <a:sym typeface="Mulish"/>
              </a:rPr>
              <a:t>Patients often experienced significant side effects</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2"/>
        <p:cNvGrpSpPr/>
        <p:nvPr/>
      </p:nvGrpSpPr>
      <p:grpSpPr>
        <a:xfrm>
          <a:off x="0" y="0"/>
          <a:ext cx="0" cy="0"/>
          <a:chOff x="0" y="0"/>
          <a:chExt cx="0" cy="0"/>
        </a:xfrm>
      </p:grpSpPr>
      <p:sp>
        <p:nvSpPr>
          <p:cNvPr id="813" name="Google Shape;813;p134"/>
          <p:cNvSpPr txBox="1">
            <a:spLocks noGrp="1"/>
          </p:cNvSpPr>
          <p:nvPr>
            <p:ph type="title"/>
          </p:nvPr>
        </p:nvSpPr>
        <p:spPr>
          <a:xfrm>
            <a:off x="637673" y="169164"/>
            <a:ext cx="10241280" cy="1234440"/>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dk1"/>
              </a:buClr>
              <a:buSzPts val="3600"/>
              <a:buFont typeface="Avenir"/>
              <a:buNone/>
            </a:pPr>
            <a:r>
              <a:rPr lang="en-US"/>
              <a:t>AGENDA</a:t>
            </a:r>
            <a:endParaRPr/>
          </a:p>
        </p:txBody>
      </p:sp>
      <p:sp>
        <p:nvSpPr>
          <p:cNvPr id="814" name="Google Shape;814;p134"/>
          <p:cNvSpPr txBox="1">
            <a:spLocks noGrp="1"/>
          </p:cNvSpPr>
          <p:nvPr>
            <p:ph type="body" idx="1"/>
          </p:nvPr>
        </p:nvSpPr>
        <p:spPr>
          <a:xfrm>
            <a:off x="637672" y="1823506"/>
            <a:ext cx="11466096" cy="3959352"/>
          </a:xfrm>
          <a:prstGeom prst="rect">
            <a:avLst/>
          </a:prstGeom>
          <a:noFill/>
          <a:ln>
            <a:noFill/>
          </a:ln>
        </p:spPr>
        <p:txBody>
          <a:bodyPr spcFirstLastPara="1" wrap="square" lIns="0" tIns="0" rIns="0" bIns="0" anchor="t" anchorCtr="0">
            <a:normAutofit/>
          </a:bodyPr>
          <a:lstStyle/>
          <a:p>
            <a:pPr marL="228600" lvl="0" indent="-228600" algn="l" rtl="0">
              <a:lnSpc>
                <a:spcPct val="120000"/>
              </a:lnSpc>
              <a:spcBef>
                <a:spcPts val="1000"/>
              </a:spcBef>
              <a:spcAft>
                <a:spcPts val="0"/>
              </a:spcAft>
              <a:buClr>
                <a:schemeClr val="dk1"/>
              </a:buClr>
              <a:buSzPts val="2500"/>
              <a:buChar char="•"/>
            </a:pPr>
            <a:r>
              <a:rPr lang="en-US" sz="2500" b="1"/>
              <a:t>Hepatitis C 101 </a:t>
            </a:r>
            <a:r>
              <a:rPr lang="en-US" sz="2500"/>
              <a:t>– Teresa </a:t>
            </a:r>
            <a:r>
              <a:rPr lang="en-US" sz="2500" err="1"/>
              <a:t>Juridico</a:t>
            </a:r>
            <a:r>
              <a:rPr lang="en-US" sz="2500"/>
              <a:t> and Nikki Wesorick</a:t>
            </a:r>
            <a:endParaRPr sz="2500" b="1">
              <a:highlight>
                <a:srgbClr val="FFFF00"/>
              </a:highlight>
            </a:endParaRPr>
          </a:p>
          <a:p>
            <a:pPr marL="228600" lvl="0" indent="-228600" algn="l" rtl="0">
              <a:lnSpc>
                <a:spcPct val="120000"/>
              </a:lnSpc>
              <a:spcBef>
                <a:spcPts val="1000"/>
              </a:spcBef>
              <a:spcAft>
                <a:spcPts val="0"/>
              </a:spcAft>
              <a:buClr>
                <a:schemeClr val="dk1"/>
              </a:buClr>
              <a:buSzPts val="2500"/>
              <a:buChar char="•"/>
            </a:pPr>
            <a:r>
              <a:rPr lang="en-US" sz="2500" b="1"/>
              <a:t>We Treat Hep C Initiative – </a:t>
            </a:r>
            <a:r>
              <a:rPr lang="en-US" sz="2500"/>
              <a:t>Teresa </a:t>
            </a:r>
            <a:r>
              <a:rPr lang="en-US" sz="2500" err="1"/>
              <a:t>Juridico</a:t>
            </a:r>
            <a:endParaRPr sz="2500" b="1"/>
          </a:p>
          <a:p>
            <a:pPr marL="228600" lvl="0" indent="-228600" algn="l" rtl="0">
              <a:lnSpc>
                <a:spcPct val="120000"/>
              </a:lnSpc>
              <a:spcBef>
                <a:spcPts val="1000"/>
              </a:spcBef>
              <a:spcAft>
                <a:spcPts val="0"/>
              </a:spcAft>
              <a:buClr>
                <a:schemeClr val="dk1"/>
              </a:buClr>
              <a:buSzPts val="2500"/>
              <a:buChar char="•"/>
            </a:pPr>
            <a:r>
              <a:rPr lang="en-US" sz="2500" b="1"/>
              <a:t>Hepatitis C Linkage to Cure </a:t>
            </a:r>
            <a:r>
              <a:rPr lang="en-US" sz="2500"/>
              <a:t>– Nikki Wesorick</a:t>
            </a:r>
            <a:endParaRPr sz="2500" b="1">
              <a:highlight>
                <a:srgbClr val="FFFF00"/>
              </a:highlight>
            </a:endParaRPr>
          </a:p>
          <a:p>
            <a:pPr marL="228600" lvl="0" indent="-69850" algn="l" rtl="0">
              <a:lnSpc>
                <a:spcPct val="120000"/>
              </a:lnSpc>
              <a:spcBef>
                <a:spcPts val="1000"/>
              </a:spcBef>
              <a:spcAft>
                <a:spcPts val="0"/>
              </a:spcAft>
              <a:buClr>
                <a:schemeClr val="dk1"/>
              </a:buClr>
              <a:buSzPts val="2500"/>
              <a:buNone/>
            </a:pPr>
            <a:endParaRPr sz="25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69"/>
        <p:cNvGrpSpPr/>
        <p:nvPr/>
      </p:nvGrpSpPr>
      <p:grpSpPr>
        <a:xfrm>
          <a:off x="0" y="0"/>
          <a:ext cx="0" cy="0"/>
          <a:chOff x="0" y="0"/>
          <a:chExt cx="0" cy="0"/>
        </a:xfrm>
      </p:grpSpPr>
      <p:sp>
        <p:nvSpPr>
          <p:cNvPr id="1070" name="Google Shape;1070;p155"/>
          <p:cNvSpPr txBox="1">
            <a:spLocks noGrp="1"/>
          </p:cNvSpPr>
          <p:nvPr>
            <p:ph type="title"/>
          </p:nvPr>
        </p:nvSpPr>
        <p:spPr>
          <a:xfrm>
            <a:off x="1371600" y="1709738"/>
            <a:ext cx="9966960" cy="2852737"/>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dk1"/>
              </a:buClr>
              <a:buSzPts val="4400"/>
              <a:buFont typeface="Avenir"/>
              <a:buNone/>
            </a:pPr>
            <a:r>
              <a:rPr lang="en-US"/>
              <a:t>WE TREAT HEP C</a:t>
            </a:r>
            <a:endParaRPr/>
          </a:p>
        </p:txBody>
      </p:sp>
      <p:sp>
        <p:nvSpPr>
          <p:cNvPr id="1071" name="Google Shape;1071;p155"/>
          <p:cNvSpPr txBox="1">
            <a:spLocks noGrp="1"/>
          </p:cNvSpPr>
          <p:nvPr>
            <p:ph type="body" idx="1"/>
          </p:nvPr>
        </p:nvSpPr>
        <p:spPr>
          <a:xfrm>
            <a:off x="1371600" y="4974336"/>
            <a:ext cx="9966961" cy="1115568"/>
          </a:xfrm>
          <a:prstGeom prst="rect">
            <a:avLst/>
          </a:prstGeom>
          <a:noFill/>
          <a:ln>
            <a:noFill/>
          </a:ln>
        </p:spPr>
        <p:txBody>
          <a:bodyPr spcFirstLastPara="1" wrap="square" lIns="0" tIns="0" rIns="0" bIns="0" anchor="t" anchorCtr="0">
            <a:normAutofit/>
          </a:bodyPr>
          <a:lstStyle/>
          <a:p>
            <a:pPr marL="0" lvl="0" indent="0" algn="l" rtl="0">
              <a:lnSpc>
                <a:spcPct val="120000"/>
              </a:lnSpc>
              <a:spcBef>
                <a:spcPts val="0"/>
              </a:spcBef>
              <a:spcAft>
                <a:spcPts val="0"/>
              </a:spcAft>
              <a:buClr>
                <a:schemeClr val="dk1"/>
              </a:buClr>
              <a:buSzPts val="1600"/>
              <a:buNone/>
            </a:pPr>
            <a:r>
              <a:rPr lang="en-US"/>
              <a:t>INCREASING ACCESS TO HEP C TREATMENT TO PAVE THE WAY TO ELIMINATION</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75"/>
        <p:cNvGrpSpPr/>
        <p:nvPr/>
      </p:nvGrpSpPr>
      <p:grpSpPr>
        <a:xfrm>
          <a:off x="0" y="0"/>
          <a:ext cx="0" cy="0"/>
          <a:chOff x="0" y="0"/>
          <a:chExt cx="0" cy="0"/>
        </a:xfrm>
      </p:grpSpPr>
      <p:sp>
        <p:nvSpPr>
          <p:cNvPr id="1076" name="Google Shape;1076;p156"/>
          <p:cNvSpPr txBox="1">
            <a:spLocks noGrp="1"/>
          </p:cNvSpPr>
          <p:nvPr>
            <p:ph type="title"/>
          </p:nvPr>
        </p:nvSpPr>
        <p:spPr>
          <a:xfrm>
            <a:off x="479233" y="334417"/>
            <a:ext cx="10890173" cy="1234440"/>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dk1"/>
              </a:buClr>
              <a:buSzPts val="3600"/>
              <a:buFont typeface="Avenir"/>
              <a:buNone/>
            </a:pPr>
            <a:r>
              <a:rPr lang="en-US"/>
              <a:t>COMMON STRATEGIES TO CURTAILING COSTS</a:t>
            </a:r>
            <a:endParaRPr/>
          </a:p>
        </p:txBody>
      </p:sp>
      <p:sp>
        <p:nvSpPr>
          <p:cNvPr id="1077" name="Google Shape;1077;p156"/>
          <p:cNvSpPr txBox="1">
            <a:spLocks noGrp="1"/>
          </p:cNvSpPr>
          <p:nvPr>
            <p:ph type="body" idx="1"/>
          </p:nvPr>
        </p:nvSpPr>
        <p:spPr>
          <a:xfrm>
            <a:off x="479234" y="1947011"/>
            <a:ext cx="11231696" cy="3959352"/>
          </a:xfrm>
          <a:prstGeom prst="rect">
            <a:avLst/>
          </a:prstGeom>
          <a:noFill/>
          <a:ln>
            <a:noFill/>
          </a:ln>
        </p:spPr>
        <p:txBody>
          <a:bodyPr spcFirstLastPara="1" wrap="square" lIns="0" tIns="0" rIns="0" bIns="0" anchor="t" anchorCtr="0">
            <a:normAutofit/>
          </a:bodyPr>
          <a:lstStyle/>
          <a:p>
            <a:pPr marL="228600" lvl="0" indent="-228600" algn="l" rtl="0">
              <a:lnSpc>
                <a:spcPct val="120000"/>
              </a:lnSpc>
              <a:spcBef>
                <a:spcPts val="0"/>
              </a:spcBef>
              <a:spcAft>
                <a:spcPts val="0"/>
              </a:spcAft>
              <a:buClr>
                <a:schemeClr val="accent5"/>
              </a:buClr>
              <a:buSzPts val="2000"/>
              <a:buChar char="•"/>
            </a:pPr>
            <a:r>
              <a:rPr lang="en-US" b="1">
                <a:solidFill>
                  <a:schemeClr val="accent5"/>
                </a:solidFill>
              </a:rPr>
              <a:t>Prior Authorization: </a:t>
            </a:r>
            <a:r>
              <a:rPr lang="en-US"/>
              <a:t>Before medications can be prescribed, a provider must submit paperwork to gain approval for writing the script</a:t>
            </a:r>
            <a:endParaRPr b="1"/>
          </a:p>
          <a:p>
            <a:pPr marL="228600" lvl="0" indent="-228600" algn="l" rtl="0">
              <a:lnSpc>
                <a:spcPct val="120000"/>
              </a:lnSpc>
              <a:spcBef>
                <a:spcPts val="1000"/>
              </a:spcBef>
              <a:spcAft>
                <a:spcPts val="0"/>
              </a:spcAft>
              <a:buClr>
                <a:schemeClr val="accent5"/>
              </a:buClr>
              <a:buSzPts val="2000"/>
              <a:buChar char="•"/>
            </a:pPr>
            <a:r>
              <a:rPr lang="en-US" b="1">
                <a:solidFill>
                  <a:schemeClr val="accent5"/>
                </a:solidFill>
              </a:rPr>
              <a:t>Fibrosis Restrictions: </a:t>
            </a:r>
            <a:r>
              <a:rPr lang="en-US"/>
              <a:t>Limiting prescriptions to only those patients with severe liver damage (e.g., F3 or F4 fibrosis score)</a:t>
            </a:r>
            <a:endParaRPr b="1"/>
          </a:p>
          <a:p>
            <a:pPr marL="228600" lvl="0" indent="-228600" algn="l" rtl="0">
              <a:lnSpc>
                <a:spcPct val="120000"/>
              </a:lnSpc>
              <a:spcBef>
                <a:spcPts val="1000"/>
              </a:spcBef>
              <a:spcAft>
                <a:spcPts val="0"/>
              </a:spcAft>
              <a:buClr>
                <a:schemeClr val="accent5"/>
              </a:buClr>
              <a:buSzPts val="2000"/>
              <a:buChar char="•"/>
            </a:pPr>
            <a:r>
              <a:rPr lang="en-US" b="1">
                <a:solidFill>
                  <a:schemeClr val="accent5"/>
                </a:solidFill>
              </a:rPr>
              <a:t>Provider Restrictions: </a:t>
            </a:r>
            <a:r>
              <a:rPr lang="en-US"/>
              <a:t>Prescription must be written by, or in consultation with, a specialist (e.g., gastroenterologist, hepatologist, or infectious disease specialist)</a:t>
            </a:r>
            <a:endParaRPr b="1"/>
          </a:p>
          <a:p>
            <a:pPr marL="228600" lvl="0" indent="-228600" algn="l" rtl="0">
              <a:lnSpc>
                <a:spcPct val="120000"/>
              </a:lnSpc>
              <a:spcBef>
                <a:spcPts val="1000"/>
              </a:spcBef>
              <a:spcAft>
                <a:spcPts val="0"/>
              </a:spcAft>
              <a:buClr>
                <a:schemeClr val="accent5"/>
              </a:buClr>
              <a:buSzPts val="2000"/>
              <a:buChar char="•"/>
            </a:pPr>
            <a:r>
              <a:rPr lang="en-US" b="1">
                <a:solidFill>
                  <a:schemeClr val="accent5"/>
                </a:solidFill>
              </a:rPr>
              <a:t>Sobriety Restrictions: </a:t>
            </a:r>
            <a:r>
              <a:rPr lang="en-US"/>
              <a:t>Patient must be sober from drugs or alcohol for 6 months to be eligible for treatment</a:t>
            </a:r>
            <a:endParaRPr b="1"/>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82"/>
        <p:cNvGrpSpPr/>
        <p:nvPr/>
      </p:nvGrpSpPr>
      <p:grpSpPr>
        <a:xfrm>
          <a:off x="0" y="0"/>
          <a:ext cx="0" cy="0"/>
          <a:chOff x="0" y="0"/>
          <a:chExt cx="0" cy="0"/>
        </a:xfrm>
      </p:grpSpPr>
      <p:sp>
        <p:nvSpPr>
          <p:cNvPr id="1083" name="Google Shape;1083;p157"/>
          <p:cNvSpPr txBox="1">
            <a:spLocks noGrp="1"/>
          </p:cNvSpPr>
          <p:nvPr>
            <p:ph type="title"/>
          </p:nvPr>
        </p:nvSpPr>
        <p:spPr>
          <a:xfrm>
            <a:off x="545335" y="176270"/>
            <a:ext cx="11000342" cy="1479124"/>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dk1"/>
              </a:buClr>
              <a:buSzPts val="3600"/>
              <a:buFont typeface="Avenir"/>
              <a:buNone/>
            </a:pPr>
            <a:r>
              <a:rPr lang="en-US"/>
              <a:t>HISTORY OF MICHIGAN MEDICAID HCV TREATMENT COVERAGE </a:t>
            </a:r>
            <a:endParaRPr/>
          </a:p>
        </p:txBody>
      </p:sp>
      <p:sp>
        <p:nvSpPr>
          <p:cNvPr id="1084" name="Google Shape;1084;p157"/>
          <p:cNvSpPr txBox="1">
            <a:spLocks noGrp="1"/>
          </p:cNvSpPr>
          <p:nvPr>
            <p:ph type="body" idx="1"/>
          </p:nvPr>
        </p:nvSpPr>
        <p:spPr>
          <a:xfrm>
            <a:off x="545334" y="1902944"/>
            <a:ext cx="11308815" cy="4266502"/>
          </a:xfrm>
          <a:prstGeom prst="rect">
            <a:avLst/>
          </a:prstGeom>
          <a:noFill/>
          <a:ln>
            <a:noFill/>
          </a:ln>
        </p:spPr>
        <p:txBody>
          <a:bodyPr spcFirstLastPara="1" wrap="square" lIns="0" tIns="0" rIns="0" bIns="0" anchor="t" anchorCtr="0">
            <a:normAutofit fontScale="92500" lnSpcReduction="10000"/>
          </a:bodyPr>
          <a:lstStyle/>
          <a:p>
            <a:pPr marL="228600" lvl="0" indent="-228600" algn="l" rtl="0">
              <a:lnSpc>
                <a:spcPct val="120000"/>
              </a:lnSpc>
              <a:spcBef>
                <a:spcPts val="0"/>
              </a:spcBef>
              <a:spcAft>
                <a:spcPts val="0"/>
              </a:spcAft>
              <a:buClr>
                <a:schemeClr val="accent5"/>
              </a:buClr>
              <a:buSzPct val="100000"/>
              <a:buChar char="•"/>
            </a:pPr>
            <a:r>
              <a:rPr lang="en-US" b="1">
                <a:solidFill>
                  <a:schemeClr val="accent5"/>
                </a:solidFill>
              </a:rPr>
              <a:t>2013</a:t>
            </a:r>
            <a:r>
              <a:rPr lang="en-US" b="1"/>
              <a:t> </a:t>
            </a:r>
            <a:r>
              <a:rPr lang="en-US"/>
              <a:t>– The first HCV DAA receives FDA approval</a:t>
            </a:r>
            <a:endParaRPr b="1"/>
          </a:p>
          <a:p>
            <a:pPr marL="228600" lvl="0" indent="-228600" algn="l" rtl="0">
              <a:lnSpc>
                <a:spcPct val="120000"/>
              </a:lnSpc>
              <a:spcBef>
                <a:spcPts val="1000"/>
              </a:spcBef>
              <a:spcAft>
                <a:spcPts val="0"/>
              </a:spcAft>
              <a:buClr>
                <a:schemeClr val="accent5"/>
              </a:buClr>
              <a:buSzPct val="100000"/>
              <a:buChar char="•"/>
            </a:pPr>
            <a:r>
              <a:rPr lang="en-US" b="1">
                <a:solidFill>
                  <a:schemeClr val="accent5"/>
                </a:solidFill>
              </a:rPr>
              <a:t>2015</a:t>
            </a:r>
            <a:r>
              <a:rPr lang="en-US" b="1"/>
              <a:t> </a:t>
            </a:r>
            <a:r>
              <a:rPr lang="en-US"/>
              <a:t>– Medicaid covers HCV DAAs on a case-by-case basis</a:t>
            </a:r>
            <a:endParaRPr/>
          </a:p>
          <a:p>
            <a:pPr marL="228600" lvl="0" indent="-228600" algn="l" rtl="0">
              <a:lnSpc>
                <a:spcPct val="120000"/>
              </a:lnSpc>
              <a:spcBef>
                <a:spcPts val="1000"/>
              </a:spcBef>
              <a:spcAft>
                <a:spcPts val="0"/>
              </a:spcAft>
              <a:buClr>
                <a:schemeClr val="accent5"/>
              </a:buClr>
              <a:buSzPct val="100000"/>
              <a:buChar char="•"/>
            </a:pPr>
            <a:r>
              <a:rPr lang="en-US" b="1">
                <a:solidFill>
                  <a:schemeClr val="accent5"/>
                </a:solidFill>
              </a:rPr>
              <a:t>2016</a:t>
            </a:r>
            <a:r>
              <a:rPr lang="en-US" b="1"/>
              <a:t> </a:t>
            </a:r>
            <a:r>
              <a:rPr lang="en-US"/>
              <a:t>– Initiated formal coverage of HCV DAAs in January of 2016</a:t>
            </a:r>
            <a:endParaRPr/>
          </a:p>
          <a:p>
            <a:pPr marL="685800" lvl="1" indent="-228600" algn="l" rtl="0">
              <a:lnSpc>
                <a:spcPct val="120000"/>
              </a:lnSpc>
              <a:spcBef>
                <a:spcPts val="500"/>
              </a:spcBef>
              <a:spcAft>
                <a:spcPts val="0"/>
              </a:spcAft>
              <a:buClr>
                <a:schemeClr val="dk1"/>
              </a:buClr>
              <a:buSzPct val="100000"/>
              <a:buChar char="•"/>
            </a:pPr>
            <a:r>
              <a:rPr lang="en-US"/>
              <a:t>F3/F4 Fibrosis</a:t>
            </a:r>
            <a:endParaRPr/>
          </a:p>
          <a:p>
            <a:pPr marL="685800" lvl="1" indent="-228600" algn="l" rtl="0">
              <a:lnSpc>
                <a:spcPct val="120000"/>
              </a:lnSpc>
              <a:spcBef>
                <a:spcPts val="500"/>
              </a:spcBef>
              <a:spcAft>
                <a:spcPts val="0"/>
              </a:spcAft>
              <a:buClr>
                <a:schemeClr val="dk1"/>
              </a:buClr>
              <a:buSzPct val="100000"/>
              <a:buChar char="•"/>
            </a:pPr>
            <a:r>
              <a:rPr lang="en-US"/>
              <a:t>Prescription must be written by, or in consultation with, a gastroenterologist, hepatologist, or infectious disease specialist</a:t>
            </a:r>
            <a:endParaRPr/>
          </a:p>
          <a:p>
            <a:pPr marL="685800" lvl="1" indent="-228600" algn="l" rtl="0">
              <a:lnSpc>
                <a:spcPct val="120000"/>
              </a:lnSpc>
              <a:spcBef>
                <a:spcPts val="500"/>
              </a:spcBef>
              <a:spcAft>
                <a:spcPts val="0"/>
              </a:spcAft>
              <a:buClr>
                <a:schemeClr val="dk1"/>
              </a:buClr>
              <a:buSzPct val="100000"/>
              <a:buChar char="•"/>
            </a:pPr>
            <a:r>
              <a:rPr lang="en-US"/>
              <a:t>Patient must demonstrate 6 months of sobriety </a:t>
            </a:r>
            <a:endParaRPr b="1"/>
          </a:p>
          <a:p>
            <a:pPr marL="228600" lvl="0" indent="-228600" algn="l" rtl="0">
              <a:lnSpc>
                <a:spcPct val="120000"/>
              </a:lnSpc>
              <a:spcBef>
                <a:spcPts val="1000"/>
              </a:spcBef>
              <a:spcAft>
                <a:spcPts val="0"/>
              </a:spcAft>
              <a:buClr>
                <a:schemeClr val="accent5"/>
              </a:buClr>
              <a:buSzPct val="100000"/>
              <a:buChar char="•"/>
            </a:pPr>
            <a:r>
              <a:rPr lang="en-US" b="1">
                <a:solidFill>
                  <a:schemeClr val="accent5"/>
                </a:solidFill>
              </a:rPr>
              <a:t>2017</a:t>
            </a:r>
            <a:r>
              <a:rPr lang="en-US"/>
              <a:t> – Fibrosis score lowered to F2</a:t>
            </a:r>
            <a:endParaRPr b="1"/>
          </a:p>
          <a:p>
            <a:pPr marL="228600" lvl="0" indent="-228600" algn="l" rtl="0">
              <a:lnSpc>
                <a:spcPct val="120000"/>
              </a:lnSpc>
              <a:spcBef>
                <a:spcPts val="1000"/>
              </a:spcBef>
              <a:spcAft>
                <a:spcPts val="0"/>
              </a:spcAft>
              <a:buClr>
                <a:schemeClr val="accent5"/>
              </a:buClr>
              <a:buSzPct val="100000"/>
              <a:buChar char="•"/>
            </a:pPr>
            <a:r>
              <a:rPr lang="en-US" b="1">
                <a:solidFill>
                  <a:schemeClr val="accent5"/>
                </a:solidFill>
              </a:rPr>
              <a:t>2018</a:t>
            </a:r>
            <a:r>
              <a:rPr lang="en-US" b="1"/>
              <a:t> </a:t>
            </a:r>
            <a:r>
              <a:rPr lang="en-US"/>
              <a:t>– Fibrosis score lowered to F1</a:t>
            </a:r>
            <a:endParaRPr b="1"/>
          </a:p>
          <a:p>
            <a:pPr marL="228600" lvl="0" indent="-228600" algn="l" rtl="0">
              <a:lnSpc>
                <a:spcPct val="120000"/>
              </a:lnSpc>
              <a:spcBef>
                <a:spcPts val="1000"/>
              </a:spcBef>
              <a:spcAft>
                <a:spcPts val="0"/>
              </a:spcAft>
              <a:buClr>
                <a:schemeClr val="accent5"/>
              </a:buClr>
              <a:buSzPct val="100000"/>
              <a:buChar char="•"/>
            </a:pPr>
            <a:r>
              <a:rPr lang="en-US" b="1">
                <a:solidFill>
                  <a:schemeClr val="accent5"/>
                </a:solidFill>
              </a:rPr>
              <a:t>2019</a:t>
            </a:r>
            <a:r>
              <a:rPr lang="en-US" b="1"/>
              <a:t> </a:t>
            </a:r>
            <a:r>
              <a:rPr lang="en-US"/>
              <a:t>– Fibrosis score lowered to F0, thereby removing fibrosis score requirement</a:t>
            </a:r>
            <a:endParaRPr b="1"/>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89"/>
        <p:cNvGrpSpPr/>
        <p:nvPr/>
      </p:nvGrpSpPr>
      <p:grpSpPr>
        <a:xfrm>
          <a:off x="0" y="0"/>
          <a:ext cx="0" cy="0"/>
          <a:chOff x="0" y="0"/>
          <a:chExt cx="0" cy="0"/>
        </a:xfrm>
      </p:grpSpPr>
      <p:sp>
        <p:nvSpPr>
          <p:cNvPr id="1090" name="Google Shape;1090;p158"/>
          <p:cNvSpPr txBox="1">
            <a:spLocks noGrp="1"/>
          </p:cNvSpPr>
          <p:nvPr>
            <p:ph type="title"/>
          </p:nvPr>
        </p:nvSpPr>
        <p:spPr>
          <a:xfrm>
            <a:off x="545335" y="176270"/>
            <a:ext cx="11000342" cy="1479124"/>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dk1"/>
              </a:buClr>
              <a:buSzPts val="3600"/>
              <a:buFont typeface="Avenir"/>
              <a:buNone/>
            </a:pPr>
            <a:r>
              <a:rPr lang="en-US"/>
              <a:t>SOLUTION TO EXISTING TREATMENT REQUIREMENTS</a:t>
            </a:r>
            <a:endParaRPr/>
          </a:p>
        </p:txBody>
      </p:sp>
      <p:sp>
        <p:nvSpPr>
          <p:cNvPr id="1091" name="Google Shape;1091;p158"/>
          <p:cNvSpPr txBox="1">
            <a:spLocks noGrp="1"/>
          </p:cNvSpPr>
          <p:nvPr>
            <p:ph type="body" idx="1"/>
          </p:nvPr>
        </p:nvSpPr>
        <p:spPr>
          <a:xfrm>
            <a:off x="545333" y="1734238"/>
            <a:ext cx="12391734" cy="2149140"/>
          </a:xfrm>
          <a:prstGeom prst="rect">
            <a:avLst/>
          </a:prstGeom>
          <a:noFill/>
          <a:ln>
            <a:noFill/>
          </a:ln>
        </p:spPr>
        <p:txBody>
          <a:bodyPr spcFirstLastPara="1" wrap="square" lIns="0" tIns="0" rIns="0" bIns="0" anchor="t" anchorCtr="0">
            <a:normAutofit fontScale="92500" lnSpcReduction="20000"/>
          </a:bodyPr>
          <a:lstStyle/>
          <a:p>
            <a:pPr marL="228600" lvl="0" indent="-228600" algn="l" rtl="0">
              <a:lnSpc>
                <a:spcPct val="120000"/>
              </a:lnSpc>
              <a:spcBef>
                <a:spcPts val="0"/>
              </a:spcBef>
              <a:spcAft>
                <a:spcPts val="0"/>
              </a:spcAft>
              <a:buClr>
                <a:schemeClr val="dk1"/>
              </a:buClr>
              <a:buSzPct val="100000"/>
              <a:buChar char="•"/>
            </a:pPr>
            <a:r>
              <a:rPr lang="en-US"/>
              <a:t>In 2019, after removal of fibrosis score restrictions, three treatment requirements still remained:</a:t>
            </a:r>
            <a:endParaRPr/>
          </a:p>
          <a:p>
            <a:pPr marL="685800" lvl="1" indent="-228600" algn="l" rtl="0">
              <a:lnSpc>
                <a:spcPct val="120000"/>
              </a:lnSpc>
              <a:spcBef>
                <a:spcPts val="500"/>
              </a:spcBef>
              <a:spcAft>
                <a:spcPts val="0"/>
              </a:spcAft>
              <a:buClr>
                <a:schemeClr val="dk1"/>
              </a:buClr>
              <a:buSzPct val="100000"/>
              <a:buChar char="•"/>
            </a:pPr>
            <a:r>
              <a:rPr lang="en-US"/>
              <a:t>Prior authorization</a:t>
            </a:r>
            <a:endParaRPr/>
          </a:p>
          <a:p>
            <a:pPr marL="685800" lvl="1" indent="-228600" algn="l" rtl="0">
              <a:lnSpc>
                <a:spcPct val="120000"/>
              </a:lnSpc>
              <a:spcBef>
                <a:spcPts val="500"/>
              </a:spcBef>
              <a:spcAft>
                <a:spcPts val="0"/>
              </a:spcAft>
              <a:buClr>
                <a:schemeClr val="dk1"/>
              </a:buClr>
              <a:buSzPct val="100000"/>
              <a:buChar char="•"/>
            </a:pPr>
            <a:r>
              <a:rPr lang="en-US"/>
              <a:t>Sobriety restrictions</a:t>
            </a:r>
            <a:endParaRPr/>
          </a:p>
          <a:p>
            <a:pPr marL="685800" lvl="1" indent="-228600" algn="l" rtl="0">
              <a:lnSpc>
                <a:spcPct val="120000"/>
              </a:lnSpc>
              <a:spcBef>
                <a:spcPts val="500"/>
              </a:spcBef>
              <a:spcAft>
                <a:spcPts val="0"/>
              </a:spcAft>
              <a:buClr>
                <a:schemeClr val="dk1"/>
              </a:buClr>
              <a:buSzPct val="100000"/>
              <a:buChar char="•"/>
            </a:pPr>
            <a:r>
              <a:rPr lang="en-US"/>
              <a:t>Provider restrictions</a:t>
            </a:r>
            <a:endParaRPr/>
          </a:p>
          <a:p>
            <a:pPr marL="685800" lvl="1" indent="-111125" algn="l" rtl="0">
              <a:lnSpc>
                <a:spcPct val="120000"/>
              </a:lnSpc>
              <a:spcBef>
                <a:spcPts val="500"/>
              </a:spcBef>
              <a:spcAft>
                <a:spcPts val="0"/>
              </a:spcAft>
              <a:buClr>
                <a:schemeClr val="dk1"/>
              </a:buClr>
              <a:buSzPct val="100000"/>
              <a:buNone/>
            </a:pPr>
            <a:endParaRPr/>
          </a:p>
          <a:p>
            <a:pPr marL="0" lvl="0" indent="0" algn="l" rtl="0">
              <a:lnSpc>
                <a:spcPct val="120000"/>
              </a:lnSpc>
              <a:spcBef>
                <a:spcPts val="1000"/>
              </a:spcBef>
              <a:spcAft>
                <a:spcPts val="0"/>
              </a:spcAft>
              <a:buClr>
                <a:schemeClr val="dk1"/>
              </a:buClr>
              <a:buSzPct val="100000"/>
              <a:buNone/>
            </a:pPr>
            <a:r>
              <a:rPr lang="en-US"/>
              <a:t>		</a:t>
            </a:r>
            <a:endParaRPr/>
          </a:p>
        </p:txBody>
      </p:sp>
      <p:sp>
        <p:nvSpPr>
          <p:cNvPr id="1092" name="Google Shape;1092;p158"/>
          <p:cNvSpPr txBox="1"/>
          <p:nvPr/>
        </p:nvSpPr>
        <p:spPr>
          <a:xfrm>
            <a:off x="545333" y="3340921"/>
            <a:ext cx="11308815" cy="2729373"/>
          </a:xfrm>
          <a:prstGeom prst="rect">
            <a:avLst/>
          </a:prstGeom>
          <a:noFill/>
          <a:ln>
            <a:noFill/>
          </a:ln>
        </p:spPr>
        <p:txBody>
          <a:bodyPr spcFirstLastPara="1" wrap="square" lIns="0" tIns="0" rIns="0" bIns="0" anchor="t" anchorCtr="0">
            <a:normAutofit fontScale="92500" lnSpcReduction="10000"/>
          </a:bodyPr>
          <a:lstStyle/>
          <a:p>
            <a:pPr marL="228600" marR="0" lvl="0" indent="-228631" algn="l" rtl="0">
              <a:lnSpc>
                <a:spcPct val="120000"/>
              </a:lnSpc>
              <a:spcBef>
                <a:spcPts val="0"/>
              </a:spcBef>
              <a:spcAft>
                <a:spcPts val="0"/>
              </a:spcAft>
              <a:buClr>
                <a:schemeClr val="dk1"/>
              </a:buClr>
              <a:buSzPct val="100000"/>
              <a:buFont typeface="Arial"/>
              <a:buChar char="•"/>
            </a:pPr>
            <a:r>
              <a:rPr lang="en-US" sz="2700" b="1">
                <a:solidFill>
                  <a:schemeClr val="dk1"/>
                </a:solidFill>
                <a:latin typeface="Avenir"/>
                <a:ea typeface="Avenir"/>
                <a:cs typeface="Avenir"/>
                <a:sym typeface="Avenir"/>
              </a:rPr>
              <a:t>Solution:</a:t>
            </a:r>
            <a:endParaRPr/>
          </a:p>
          <a:p>
            <a:pPr marL="685800" marR="0" lvl="1" indent="-228600" algn="l" rtl="0">
              <a:lnSpc>
                <a:spcPct val="120000"/>
              </a:lnSpc>
              <a:spcBef>
                <a:spcPts val="500"/>
              </a:spcBef>
              <a:spcAft>
                <a:spcPts val="0"/>
              </a:spcAft>
              <a:buClr>
                <a:schemeClr val="dk1"/>
              </a:buClr>
              <a:buSzPct val="100000"/>
              <a:buFont typeface="Arial"/>
              <a:buChar char="•"/>
            </a:pPr>
            <a:r>
              <a:rPr lang="en-US" sz="2000" b="0" i="0" u="none" strike="noStrike" cap="none">
                <a:solidFill>
                  <a:schemeClr val="dk1"/>
                </a:solidFill>
                <a:latin typeface="Avenir"/>
                <a:ea typeface="Avenir"/>
                <a:cs typeface="Avenir"/>
                <a:sym typeface="Avenir"/>
              </a:rPr>
              <a:t>“Netflix-Like” Subscription Model</a:t>
            </a:r>
            <a:endParaRPr/>
          </a:p>
          <a:p>
            <a:pPr marL="1143000" marR="0" lvl="2" indent="-228600" algn="l" rtl="0">
              <a:lnSpc>
                <a:spcPct val="120000"/>
              </a:lnSpc>
              <a:spcBef>
                <a:spcPts val="500"/>
              </a:spcBef>
              <a:spcAft>
                <a:spcPts val="0"/>
              </a:spcAft>
              <a:buClr>
                <a:schemeClr val="dk1"/>
              </a:buClr>
              <a:buSzPct val="100000"/>
              <a:buFont typeface="Arial"/>
              <a:buChar char="•"/>
            </a:pPr>
            <a:r>
              <a:rPr lang="en-US" sz="1800" b="0" i="0" u="none" strike="noStrike" cap="none">
                <a:solidFill>
                  <a:schemeClr val="dk1"/>
                </a:solidFill>
                <a:latin typeface="Avenir"/>
                <a:ea typeface="Avenir"/>
                <a:cs typeface="Avenir"/>
                <a:sym typeface="Avenir"/>
              </a:rPr>
              <a:t>State enters into an agreement with HCV treatment manufacturer to pay a set price for access to an unlimited supply of the company’s HCV medication over a period of several years</a:t>
            </a:r>
            <a:endParaRPr/>
          </a:p>
          <a:p>
            <a:pPr marL="1143000" marR="0" lvl="2" indent="-228600" algn="l" rtl="0">
              <a:lnSpc>
                <a:spcPct val="120000"/>
              </a:lnSpc>
              <a:spcBef>
                <a:spcPts val="500"/>
              </a:spcBef>
              <a:spcAft>
                <a:spcPts val="0"/>
              </a:spcAft>
              <a:buClr>
                <a:schemeClr val="dk1"/>
              </a:buClr>
              <a:buSzPct val="100000"/>
              <a:buFont typeface="Arial"/>
              <a:buChar char="•"/>
            </a:pPr>
            <a:r>
              <a:rPr lang="en-US" sz="1800" b="0" i="0" u="none" strike="noStrike" cap="none">
                <a:solidFill>
                  <a:schemeClr val="dk1"/>
                </a:solidFill>
                <a:latin typeface="Avenir"/>
                <a:ea typeface="Avenir"/>
                <a:cs typeface="Avenir"/>
                <a:sym typeface="Avenir"/>
              </a:rPr>
              <a:t>Beneficial tool for increasing availability and cost-effectiveness of treatment</a:t>
            </a:r>
            <a:endParaRPr/>
          </a:p>
          <a:p>
            <a:pPr marL="0" marR="0" lvl="0" indent="0" algn="l" rtl="0">
              <a:lnSpc>
                <a:spcPct val="120000"/>
              </a:lnSpc>
              <a:spcBef>
                <a:spcPts val="1000"/>
              </a:spcBef>
              <a:spcAft>
                <a:spcPts val="0"/>
              </a:spcAft>
              <a:buClr>
                <a:schemeClr val="dk1"/>
              </a:buClr>
              <a:buSzPct val="100000"/>
              <a:buFont typeface="Arial"/>
              <a:buNone/>
            </a:pPr>
            <a:endParaRPr sz="2000">
              <a:solidFill>
                <a:schemeClr val="dk1"/>
              </a:solidFill>
              <a:latin typeface="Avenir"/>
              <a:ea typeface="Avenir"/>
              <a:cs typeface="Avenir"/>
              <a:sym typeface="Avenir"/>
            </a:endParaRPr>
          </a:p>
          <a:p>
            <a:pPr marL="0" marR="0" lvl="0" indent="0" algn="l" rtl="0">
              <a:lnSpc>
                <a:spcPct val="120000"/>
              </a:lnSpc>
              <a:spcBef>
                <a:spcPts val="1000"/>
              </a:spcBef>
              <a:spcAft>
                <a:spcPts val="0"/>
              </a:spcAft>
              <a:buClr>
                <a:schemeClr val="dk1"/>
              </a:buClr>
              <a:buSzPct val="100000"/>
              <a:buFont typeface="Arial"/>
              <a:buNone/>
            </a:pPr>
            <a:r>
              <a:rPr lang="en-US" sz="2000">
                <a:solidFill>
                  <a:schemeClr val="dk1"/>
                </a:solidFill>
                <a:latin typeface="Avenir"/>
                <a:ea typeface="Avenir"/>
                <a:cs typeface="Avenir"/>
                <a:sym typeface="Avenir"/>
              </a:rPr>
              <a:t>		</a:t>
            </a:r>
            <a:endParaRPr/>
          </a:p>
        </p:txBody>
      </p:sp>
      <p:sp>
        <p:nvSpPr>
          <p:cNvPr id="1093" name="Google Shape;1093;p158"/>
          <p:cNvSpPr txBox="1"/>
          <p:nvPr/>
        </p:nvSpPr>
        <p:spPr>
          <a:xfrm>
            <a:off x="892366" y="5136118"/>
            <a:ext cx="9948232" cy="1015663"/>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2000"/>
              <a:buFont typeface="Arial"/>
              <a:buChar char="•"/>
            </a:pPr>
            <a:r>
              <a:rPr lang="en-US" sz="2000">
                <a:solidFill>
                  <a:schemeClr val="dk1"/>
                </a:solidFill>
                <a:latin typeface="Avenir"/>
                <a:ea typeface="Avenir"/>
                <a:cs typeface="Avenir"/>
                <a:sym typeface="Avenir"/>
              </a:rPr>
              <a:t>Michigan released a Request for Proposal (RFP) in August 2020</a:t>
            </a:r>
            <a:endParaRPr/>
          </a:p>
          <a:p>
            <a:pPr marL="742950" marR="0" lvl="1" indent="-285750" algn="l" rtl="0">
              <a:spcBef>
                <a:spcPts val="0"/>
              </a:spcBef>
              <a:spcAft>
                <a:spcPts val="0"/>
              </a:spcAft>
              <a:buClr>
                <a:schemeClr val="dk1"/>
              </a:buClr>
              <a:buSzPts val="2000"/>
              <a:buFont typeface="Arial"/>
              <a:buChar char="•"/>
            </a:pPr>
            <a:r>
              <a:rPr lang="en-US" sz="2000" b="0" i="0" u="none" strike="noStrike" cap="none">
                <a:solidFill>
                  <a:schemeClr val="dk1"/>
                </a:solidFill>
                <a:latin typeface="Avenir"/>
                <a:ea typeface="Avenir"/>
                <a:cs typeface="Avenir"/>
                <a:sym typeface="Avenir"/>
              </a:rPr>
              <a:t>HCV treatment manufacturers submitted proposals</a:t>
            </a:r>
            <a:endParaRPr/>
          </a:p>
          <a:p>
            <a:pPr marL="742950" marR="0" lvl="1" indent="-285750" algn="l" rtl="0">
              <a:spcBef>
                <a:spcPts val="0"/>
              </a:spcBef>
              <a:spcAft>
                <a:spcPts val="0"/>
              </a:spcAft>
              <a:buClr>
                <a:schemeClr val="dk1"/>
              </a:buClr>
              <a:buSzPts val="2000"/>
              <a:buFont typeface="Arial"/>
              <a:buChar char="•"/>
            </a:pPr>
            <a:r>
              <a:rPr lang="en-US" sz="2000" b="0" i="0" u="none" strike="noStrike" cap="none">
                <a:solidFill>
                  <a:schemeClr val="dk1"/>
                </a:solidFill>
                <a:latin typeface="Avenir"/>
                <a:ea typeface="Avenir"/>
                <a:cs typeface="Avenir"/>
                <a:sym typeface="Avenir"/>
              </a:rPr>
              <a:t>Proposals were reviewed and best bid selected</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97"/>
        <p:cNvGrpSpPr/>
        <p:nvPr/>
      </p:nvGrpSpPr>
      <p:grpSpPr>
        <a:xfrm>
          <a:off x="0" y="0"/>
          <a:ext cx="0" cy="0"/>
          <a:chOff x="0" y="0"/>
          <a:chExt cx="0" cy="0"/>
        </a:xfrm>
      </p:grpSpPr>
      <p:sp>
        <p:nvSpPr>
          <p:cNvPr id="1098" name="Google Shape;1098;p159"/>
          <p:cNvSpPr txBox="1">
            <a:spLocks noGrp="1"/>
          </p:cNvSpPr>
          <p:nvPr>
            <p:ph type="title"/>
          </p:nvPr>
        </p:nvSpPr>
        <p:spPr>
          <a:xfrm>
            <a:off x="250032" y="-224139"/>
            <a:ext cx="10241280" cy="1234440"/>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dk1"/>
              </a:buClr>
              <a:buSzPts val="3600"/>
              <a:buFont typeface="Avenir"/>
              <a:buNone/>
            </a:pPr>
            <a:r>
              <a:rPr lang="en-US"/>
              <a:t>WE TREAT HEP C (WTHC) INITIATIVE</a:t>
            </a:r>
            <a:endParaRPr/>
          </a:p>
        </p:txBody>
      </p:sp>
      <p:sp>
        <p:nvSpPr>
          <p:cNvPr id="1099" name="Google Shape;1099;p159"/>
          <p:cNvSpPr txBox="1">
            <a:spLocks noGrp="1"/>
          </p:cNvSpPr>
          <p:nvPr>
            <p:ph type="body" idx="1"/>
          </p:nvPr>
        </p:nvSpPr>
        <p:spPr>
          <a:xfrm>
            <a:off x="523301" y="1153887"/>
            <a:ext cx="11176612" cy="1789010"/>
          </a:xfrm>
          <a:prstGeom prst="rect">
            <a:avLst/>
          </a:prstGeom>
          <a:noFill/>
          <a:ln>
            <a:noFill/>
          </a:ln>
        </p:spPr>
        <p:txBody>
          <a:bodyPr spcFirstLastPara="1" wrap="square" lIns="0" tIns="0" rIns="0" bIns="0" anchor="t" anchorCtr="0">
            <a:normAutofit fontScale="85000" lnSpcReduction="10000"/>
          </a:bodyPr>
          <a:lstStyle/>
          <a:p>
            <a:pPr marL="228600" lvl="0" indent="-228600" algn="l" rtl="0">
              <a:lnSpc>
                <a:spcPct val="120000"/>
              </a:lnSpc>
              <a:spcBef>
                <a:spcPts val="0"/>
              </a:spcBef>
              <a:spcAft>
                <a:spcPts val="0"/>
              </a:spcAft>
              <a:buClr>
                <a:schemeClr val="dk1"/>
              </a:buClr>
              <a:buSzPct val="100000"/>
              <a:buChar char="•"/>
            </a:pPr>
            <a:r>
              <a:rPr lang="en-US"/>
              <a:t>MDHHS launched the </a:t>
            </a:r>
            <a:r>
              <a:rPr lang="en-US" b="1"/>
              <a:t>We Treat Hep C Initiative</a:t>
            </a:r>
            <a:r>
              <a:rPr lang="en-US"/>
              <a:t> on April 1, 2021, as a strategy to increase access to HCV treatment and eliminate HCV in Michigan</a:t>
            </a:r>
            <a:endParaRPr/>
          </a:p>
          <a:p>
            <a:pPr marL="228600" lvl="0" indent="-228600" algn="l" rtl="0">
              <a:lnSpc>
                <a:spcPct val="120000"/>
              </a:lnSpc>
              <a:spcBef>
                <a:spcPts val="1000"/>
              </a:spcBef>
              <a:spcAft>
                <a:spcPts val="0"/>
              </a:spcAft>
              <a:buClr>
                <a:schemeClr val="dk1"/>
              </a:buClr>
              <a:buSzPct val="100000"/>
              <a:buChar char="•"/>
            </a:pPr>
            <a:r>
              <a:rPr lang="en-US"/>
              <a:t>Treatment with MAVYRET</a:t>
            </a:r>
            <a:r>
              <a:rPr lang="en-US" sz="2000">
                <a:solidFill>
                  <a:schemeClr val="dk1"/>
                </a:solidFill>
                <a:latin typeface="Avenir"/>
                <a:ea typeface="Avenir"/>
                <a:cs typeface="Avenir"/>
                <a:sym typeface="Avenir"/>
              </a:rPr>
              <a:t>® is available to all Medicaid ($1 copay) and Healthy Michigan Plan (no copay) beneficiaries at little to no cost. </a:t>
            </a:r>
            <a:endParaRPr/>
          </a:p>
          <a:p>
            <a:pPr marL="685800" lvl="1" indent="-228600" algn="l" rtl="0">
              <a:lnSpc>
                <a:spcPct val="120000"/>
              </a:lnSpc>
              <a:spcBef>
                <a:spcPts val="500"/>
              </a:spcBef>
              <a:spcAft>
                <a:spcPts val="0"/>
              </a:spcAft>
              <a:buClr>
                <a:schemeClr val="dk1"/>
              </a:buClr>
              <a:buSzPct val="100000"/>
              <a:buChar char="•"/>
            </a:pPr>
            <a:r>
              <a:rPr lang="en-US"/>
              <a:t>Other DAAs ($3 copay) will require prior authorization and is approved when MAVYRET</a:t>
            </a:r>
            <a:r>
              <a:rPr lang="en-US" sz="2000">
                <a:solidFill>
                  <a:schemeClr val="dk1"/>
                </a:solidFill>
                <a:latin typeface="Avenir"/>
                <a:ea typeface="Avenir"/>
                <a:cs typeface="Avenir"/>
                <a:sym typeface="Avenir"/>
              </a:rPr>
              <a:t>® is not clinically appropriate. </a:t>
            </a:r>
            <a:endParaRPr/>
          </a:p>
        </p:txBody>
      </p:sp>
      <p:sp>
        <p:nvSpPr>
          <p:cNvPr id="1100" name="Google Shape;1100;p159"/>
          <p:cNvSpPr/>
          <p:nvPr/>
        </p:nvSpPr>
        <p:spPr>
          <a:xfrm>
            <a:off x="8336280" y="3083300"/>
            <a:ext cx="3474720" cy="2478051"/>
          </a:xfrm>
          <a:prstGeom prst="rect">
            <a:avLst/>
          </a:prstGeom>
          <a:solidFill>
            <a:schemeClr val="lt1"/>
          </a:solidFill>
          <a:ln w="28575" cap="flat" cmpd="sng">
            <a:solidFill>
              <a:schemeClr val="accent2"/>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dk1"/>
              </a:solidFill>
              <a:latin typeface="Avenir"/>
              <a:ea typeface="Avenir"/>
              <a:cs typeface="Avenir"/>
              <a:sym typeface="Avenir"/>
            </a:endParaRPr>
          </a:p>
          <a:p>
            <a:pPr marL="0" marR="0" lvl="0" indent="0" algn="ctr" rtl="0">
              <a:spcBef>
                <a:spcPts val="0"/>
              </a:spcBef>
              <a:spcAft>
                <a:spcPts val="0"/>
              </a:spcAft>
              <a:buNone/>
            </a:pPr>
            <a:r>
              <a:rPr lang="en-US" sz="2000">
                <a:solidFill>
                  <a:schemeClr val="dk1"/>
                </a:solidFill>
                <a:latin typeface="Avenir"/>
                <a:ea typeface="Avenir"/>
                <a:cs typeface="Avenir"/>
                <a:sym typeface="Avenir"/>
              </a:rPr>
              <a:t>Treatment is available to </a:t>
            </a:r>
            <a:br>
              <a:rPr lang="en-US" sz="2000">
                <a:solidFill>
                  <a:schemeClr val="dk1"/>
                </a:solidFill>
                <a:latin typeface="Avenir"/>
                <a:ea typeface="Avenir"/>
                <a:cs typeface="Avenir"/>
                <a:sym typeface="Avenir"/>
              </a:rPr>
            </a:br>
            <a:r>
              <a:rPr lang="en-US" sz="2000">
                <a:solidFill>
                  <a:schemeClr val="dk1"/>
                </a:solidFill>
                <a:latin typeface="Avenir"/>
                <a:ea typeface="Avenir"/>
                <a:cs typeface="Avenir"/>
                <a:sym typeface="Avenir"/>
              </a:rPr>
              <a:t>all </a:t>
            </a:r>
            <a:r>
              <a:rPr lang="en-US" sz="2000" b="1">
                <a:solidFill>
                  <a:schemeClr val="dk1"/>
                </a:solidFill>
                <a:latin typeface="Avenir"/>
                <a:ea typeface="Avenir"/>
                <a:cs typeface="Avenir"/>
                <a:sym typeface="Avenir"/>
              </a:rPr>
              <a:t>Medicaid </a:t>
            </a:r>
            <a:r>
              <a:rPr lang="en-US" sz="2000">
                <a:solidFill>
                  <a:schemeClr val="dk1"/>
                </a:solidFill>
                <a:latin typeface="Avenir"/>
                <a:ea typeface="Avenir"/>
                <a:cs typeface="Avenir"/>
                <a:sym typeface="Avenir"/>
              </a:rPr>
              <a:t>and </a:t>
            </a:r>
            <a:br>
              <a:rPr lang="en-US" sz="2000">
                <a:solidFill>
                  <a:schemeClr val="dk1"/>
                </a:solidFill>
                <a:latin typeface="Avenir"/>
                <a:ea typeface="Avenir"/>
                <a:cs typeface="Avenir"/>
                <a:sym typeface="Avenir"/>
              </a:rPr>
            </a:br>
            <a:r>
              <a:rPr lang="en-US" sz="2000" b="1">
                <a:solidFill>
                  <a:schemeClr val="dk1"/>
                </a:solidFill>
                <a:latin typeface="Avenir"/>
                <a:ea typeface="Avenir"/>
                <a:cs typeface="Avenir"/>
                <a:sym typeface="Avenir"/>
              </a:rPr>
              <a:t>Healthy Michigan Plan </a:t>
            </a:r>
            <a:r>
              <a:rPr lang="en-US" sz="2000">
                <a:solidFill>
                  <a:schemeClr val="dk1"/>
                </a:solidFill>
                <a:latin typeface="Avenir"/>
                <a:ea typeface="Avenir"/>
                <a:cs typeface="Avenir"/>
                <a:sym typeface="Avenir"/>
              </a:rPr>
              <a:t>beneficiaries </a:t>
            </a:r>
            <a:endParaRPr/>
          </a:p>
        </p:txBody>
      </p:sp>
      <p:sp>
        <p:nvSpPr>
          <p:cNvPr id="1101" name="Google Shape;1101;p159"/>
          <p:cNvSpPr/>
          <p:nvPr/>
        </p:nvSpPr>
        <p:spPr>
          <a:xfrm>
            <a:off x="8321725" y="3083299"/>
            <a:ext cx="1828800" cy="548640"/>
          </a:xfrm>
          <a:prstGeom prst="rect">
            <a:avLst/>
          </a:prstGeom>
          <a:solidFill>
            <a:schemeClr val="accent2"/>
          </a:solidFill>
          <a:ln>
            <a:noFill/>
          </a:ln>
        </p:spPr>
        <p:txBody>
          <a:bodyPr spcFirstLastPara="1" wrap="square" lIns="182875" tIns="91425" rIns="182875" bIns="91425" anchor="ctr" anchorCtr="0">
            <a:noAutofit/>
          </a:bodyPr>
          <a:lstStyle/>
          <a:p>
            <a:pPr marL="0" marR="0" lvl="0" indent="0" algn="ctr" rtl="0">
              <a:lnSpc>
                <a:spcPct val="85000"/>
              </a:lnSpc>
              <a:spcBef>
                <a:spcPts val="0"/>
              </a:spcBef>
              <a:spcAft>
                <a:spcPts val="0"/>
              </a:spcAft>
              <a:buNone/>
            </a:pPr>
            <a:r>
              <a:rPr lang="en-US" sz="2800" b="1">
                <a:solidFill>
                  <a:srgbClr val="FFFFFF"/>
                </a:solidFill>
                <a:latin typeface="Arial"/>
                <a:ea typeface="Arial"/>
                <a:cs typeface="Arial"/>
                <a:sym typeface="Arial"/>
              </a:rPr>
              <a:t>WHO</a:t>
            </a:r>
            <a:endParaRPr/>
          </a:p>
        </p:txBody>
      </p:sp>
      <p:sp>
        <p:nvSpPr>
          <p:cNvPr id="1102" name="Google Shape;1102;p159"/>
          <p:cNvSpPr/>
          <p:nvPr/>
        </p:nvSpPr>
        <p:spPr>
          <a:xfrm>
            <a:off x="7839508" y="3592967"/>
            <a:ext cx="584064" cy="1458718"/>
          </a:xfrm>
          <a:prstGeom prst="rightArrow">
            <a:avLst>
              <a:gd name="adj1" fmla="val 50000"/>
              <a:gd name="adj2" fmla="val 100000"/>
            </a:avLst>
          </a:prstGeom>
          <a:solidFill>
            <a:srgbClr val="C2B5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sp>
        <p:nvSpPr>
          <p:cNvPr id="1103" name="Google Shape;1103;p159"/>
          <p:cNvSpPr/>
          <p:nvPr/>
        </p:nvSpPr>
        <p:spPr>
          <a:xfrm>
            <a:off x="4364788" y="3083300"/>
            <a:ext cx="3474720" cy="2478052"/>
          </a:xfrm>
          <a:prstGeom prst="rect">
            <a:avLst/>
          </a:prstGeom>
          <a:solidFill>
            <a:schemeClr val="lt1"/>
          </a:solidFill>
          <a:ln w="28575" cap="flat" cmpd="sng">
            <a:solidFill>
              <a:schemeClr val="accent2"/>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dk1"/>
              </a:solidFill>
              <a:latin typeface="Avenir"/>
              <a:ea typeface="Avenir"/>
              <a:cs typeface="Avenir"/>
              <a:sym typeface="Avenir"/>
            </a:endParaRPr>
          </a:p>
          <a:p>
            <a:pPr marL="0" marR="0" lvl="0" indent="0" algn="ctr" rtl="0">
              <a:spcBef>
                <a:spcPts val="0"/>
              </a:spcBef>
              <a:spcAft>
                <a:spcPts val="0"/>
              </a:spcAft>
              <a:buNone/>
            </a:pPr>
            <a:r>
              <a:rPr lang="en-US" sz="1900">
                <a:solidFill>
                  <a:schemeClr val="dk1"/>
                </a:solidFill>
                <a:latin typeface="Avenir"/>
                <a:ea typeface="Avenir"/>
                <a:cs typeface="Avenir"/>
                <a:sym typeface="Avenir"/>
              </a:rPr>
              <a:t>MDHHS has entered into </a:t>
            </a:r>
            <a:br>
              <a:rPr lang="en-US" sz="1900">
                <a:solidFill>
                  <a:schemeClr val="dk1"/>
                </a:solidFill>
                <a:latin typeface="Avenir"/>
                <a:ea typeface="Avenir"/>
                <a:cs typeface="Avenir"/>
                <a:sym typeface="Avenir"/>
              </a:rPr>
            </a:br>
            <a:r>
              <a:rPr lang="en-US" sz="1900">
                <a:solidFill>
                  <a:schemeClr val="dk1"/>
                </a:solidFill>
                <a:latin typeface="Avenir"/>
                <a:ea typeface="Avenir"/>
                <a:cs typeface="Avenir"/>
                <a:sym typeface="Avenir"/>
              </a:rPr>
              <a:t>an agreement with AbbVie, the manufacturer of MAVYRET® (glecaprevir/pibrentasvir)</a:t>
            </a:r>
            <a:endParaRPr sz="1900">
              <a:solidFill>
                <a:srgbClr val="FF0000"/>
              </a:solidFill>
              <a:latin typeface="Avenir"/>
              <a:ea typeface="Avenir"/>
              <a:cs typeface="Avenir"/>
              <a:sym typeface="Avenir"/>
            </a:endParaRPr>
          </a:p>
        </p:txBody>
      </p:sp>
      <p:sp>
        <p:nvSpPr>
          <p:cNvPr id="1104" name="Google Shape;1104;p159"/>
          <p:cNvSpPr/>
          <p:nvPr/>
        </p:nvSpPr>
        <p:spPr>
          <a:xfrm>
            <a:off x="4364788" y="3083299"/>
            <a:ext cx="1828800" cy="548640"/>
          </a:xfrm>
          <a:prstGeom prst="rect">
            <a:avLst/>
          </a:prstGeom>
          <a:solidFill>
            <a:schemeClr val="accent2"/>
          </a:solidFill>
          <a:ln>
            <a:noFill/>
          </a:ln>
        </p:spPr>
        <p:txBody>
          <a:bodyPr spcFirstLastPara="1" wrap="square" lIns="182875" tIns="91425" rIns="182875" bIns="91425" anchor="ctr" anchorCtr="0">
            <a:noAutofit/>
          </a:bodyPr>
          <a:lstStyle/>
          <a:p>
            <a:pPr marL="0" marR="0" lvl="0" indent="0" algn="ctr" rtl="0">
              <a:lnSpc>
                <a:spcPct val="85000"/>
              </a:lnSpc>
              <a:spcBef>
                <a:spcPts val="0"/>
              </a:spcBef>
              <a:spcAft>
                <a:spcPts val="0"/>
              </a:spcAft>
              <a:buNone/>
            </a:pPr>
            <a:r>
              <a:rPr lang="en-US" sz="2800" b="1">
                <a:solidFill>
                  <a:srgbClr val="FFFFFF"/>
                </a:solidFill>
                <a:latin typeface="Arial"/>
                <a:ea typeface="Arial"/>
                <a:cs typeface="Arial"/>
                <a:sym typeface="Arial"/>
              </a:rPr>
              <a:t>HOW</a:t>
            </a:r>
            <a:endParaRPr/>
          </a:p>
        </p:txBody>
      </p:sp>
      <p:sp>
        <p:nvSpPr>
          <p:cNvPr id="1105" name="Google Shape;1105;p159"/>
          <p:cNvSpPr/>
          <p:nvPr/>
        </p:nvSpPr>
        <p:spPr>
          <a:xfrm>
            <a:off x="3868015" y="3592967"/>
            <a:ext cx="584064" cy="1458718"/>
          </a:xfrm>
          <a:prstGeom prst="rightArrow">
            <a:avLst>
              <a:gd name="adj1" fmla="val 50000"/>
              <a:gd name="adj2" fmla="val 100000"/>
            </a:avLst>
          </a:prstGeom>
          <a:solidFill>
            <a:srgbClr val="C2B5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sp>
        <p:nvSpPr>
          <p:cNvPr id="1106" name="Google Shape;1106;p159"/>
          <p:cNvSpPr/>
          <p:nvPr/>
        </p:nvSpPr>
        <p:spPr>
          <a:xfrm>
            <a:off x="393296" y="3083300"/>
            <a:ext cx="3474720" cy="2478052"/>
          </a:xfrm>
          <a:prstGeom prst="rect">
            <a:avLst/>
          </a:prstGeom>
          <a:solidFill>
            <a:schemeClr val="lt1"/>
          </a:solidFill>
          <a:ln w="28575" cap="flat" cmpd="sng">
            <a:solidFill>
              <a:schemeClr val="accent2"/>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000" b="1">
              <a:solidFill>
                <a:schemeClr val="dk1"/>
              </a:solidFill>
              <a:latin typeface="Avenir"/>
              <a:ea typeface="Avenir"/>
              <a:cs typeface="Avenir"/>
              <a:sym typeface="Avenir"/>
            </a:endParaRPr>
          </a:p>
          <a:p>
            <a:pPr marL="0" marR="0" lvl="0" indent="0" algn="ctr" rtl="0">
              <a:spcBef>
                <a:spcPts val="0"/>
              </a:spcBef>
              <a:spcAft>
                <a:spcPts val="0"/>
              </a:spcAft>
              <a:buNone/>
            </a:pPr>
            <a:r>
              <a:rPr lang="en-US" sz="2000" b="1">
                <a:solidFill>
                  <a:schemeClr val="dk1"/>
                </a:solidFill>
                <a:latin typeface="Avenir"/>
                <a:ea typeface="Avenir"/>
                <a:cs typeface="Avenir"/>
                <a:sym typeface="Avenir"/>
              </a:rPr>
              <a:t>We Treat Hep C Initiative</a:t>
            </a:r>
            <a:r>
              <a:rPr lang="en-US" sz="2000">
                <a:solidFill>
                  <a:schemeClr val="dk1"/>
                </a:solidFill>
                <a:latin typeface="Avenir"/>
                <a:ea typeface="Avenir"/>
                <a:cs typeface="Avenir"/>
                <a:sym typeface="Avenir"/>
              </a:rPr>
              <a:t> aims to make treatment more accessible by removing barriers to prescribing </a:t>
            </a:r>
            <a:endParaRPr/>
          </a:p>
        </p:txBody>
      </p:sp>
      <p:sp>
        <p:nvSpPr>
          <p:cNvPr id="1107" name="Google Shape;1107;p159"/>
          <p:cNvSpPr/>
          <p:nvPr/>
        </p:nvSpPr>
        <p:spPr>
          <a:xfrm>
            <a:off x="381000" y="3083299"/>
            <a:ext cx="1828800" cy="548640"/>
          </a:xfrm>
          <a:prstGeom prst="rect">
            <a:avLst/>
          </a:prstGeom>
          <a:solidFill>
            <a:schemeClr val="accent2"/>
          </a:solidFill>
          <a:ln>
            <a:noFill/>
          </a:ln>
        </p:spPr>
        <p:txBody>
          <a:bodyPr spcFirstLastPara="1" wrap="square" lIns="182875" tIns="91425" rIns="182875" bIns="91425" anchor="ctr" anchorCtr="0">
            <a:noAutofit/>
          </a:bodyPr>
          <a:lstStyle/>
          <a:p>
            <a:pPr marL="0" marR="0" lvl="0" indent="0" algn="ctr" rtl="0">
              <a:lnSpc>
                <a:spcPct val="85000"/>
              </a:lnSpc>
              <a:spcBef>
                <a:spcPts val="0"/>
              </a:spcBef>
              <a:spcAft>
                <a:spcPts val="0"/>
              </a:spcAft>
              <a:buNone/>
            </a:pPr>
            <a:r>
              <a:rPr lang="en-US" sz="2800" b="1">
                <a:solidFill>
                  <a:srgbClr val="FFFFFF"/>
                </a:solidFill>
                <a:latin typeface="Arial"/>
                <a:ea typeface="Arial"/>
                <a:cs typeface="Arial"/>
                <a:sym typeface="Arial"/>
              </a:rPr>
              <a:t>WHAT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111"/>
        <p:cNvGrpSpPr/>
        <p:nvPr/>
      </p:nvGrpSpPr>
      <p:grpSpPr>
        <a:xfrm>
          <a:off x="0" y="0"/>
          <a:ext cx="0" cy="0"/>
          <a:chOff x="0" y="0"/>
          <a:chExt cx="0" cy="0"/>
        </a:xfrm>
      </p:grpSpPr>
      <p:sp>
        <p:nvSpPr>
          <p:cNvPr id="1112" name="Google Shape;1112;p160"/>
          <p:cNvSpPr txBox="1">
            <a:spLocks noGrp="1"/>
          </p:cNvSpPr>
          <p:nvPr>
            <p:ph type="title"/>
          </p:nvPr>
        </p:nvSpPr>
        <p:spPr>
          <a:xfrm>
            <a:off x="283779" y="28273"/>
            <a:ext cx="10141432" cy="1234440"/>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dk1"/>
              </a:buClr>
              <a:buSzPts val="3600"/>
              <a:buFont typeface="Avenir"/>
              <a:buNone/>
            </a:pPr>
            <a:r>
              <a:rPr lang="en-US"/>
              <a:t>MAVYRET</a:t>
            </a:r>
            <a:endParaRPr/>
          </a:p>
        </p:txBody>
      </p:sp>
      <p:sp>
        <p:nvSpPr>
          <p:cNvPr id="1113" name="Google Shape;1113;p160"/>
          <p:cNvSpPr txBox="1">
            <a:spLocks noGrp="1"/>
          </p:cNvSpPr>
          <p:nvPr>
            <p:ph type="body" idx="1"/>
          </p:nvPr>
        </p:nvSpPr>
        <p:spPr>
          <a:xfrm>
            <a:off x="478220" y="1481959"/>
            <a:ext cx="11428949" cy="4589657"/>
          </a:xfrm>
          <a:prstGeom prst="rect">
            <a:avLst/>
          </a:prstGeom>
          <a:noFill/>
          <a:ln>
            <a:noFill/>
          </a:ln>
        </p:spPr>
        <p:txBody>
          <a:bodyPr spcFirstLastPara="1" wrap="square" lIns="0" tIns="0" rIns="0" bIns="0" anchor="t" anchorCtr="0">
            <a:normAutofit/>
          </a:bodyPr>
          <a:lstStyle/>
          <a:p>
            <a:pPr marL="228600" lvl="0" indent="-228600" algn="l" rtl="0">
              <a:lnSpc>
                <a:spcPct val="120000"/>
              </a:lnSpc>
              <a:spcBef>
                <a:spcPts val="0"/>
              </a:spcBef>
              <a:spcAft>
                <a:spcPts val="0"/>
              </a:spcAft>
              <a:buClr>
                <a:schemeClr val="dk1"/>
              </a:buClr>
              <a:buSzPts val="2000"/>
              <a:buChar char="•"/>
            </a:pPr>
            <a:r>
              <a:rPr lang="en-US" dirty="0" err="1"/>
              <a:t>Pangenotypic</a:t>
            </a:r>
            <a:r>
              <a:rPr lang="en-US" dirty="0"/>
              <a:t> (works against every genotype)</a:t>
            </a:r>
            <a:endParaRPr dirty="0"/>
          </a:p>
          <a:p>
            <a:pPr marL="228600" lvl="0" indent="-228600" algn="l" rtl="0">
              <a:lnSpc>
                <a:spcPct val="120000"/>
              </a:lnSpc>
              <a:spcBef>
                <a:spcPts val="1000"/>
              </a:spcBef>
              <a:spcAft>
                <a:spcPts val="0"/>
              </a:spcAft>
              <a:buClr>
                <a:schemeClr val="dk1"/>
              </a:buClr>
              <a:buSzPts val="2000"/>
              <a:buChar char="•"/>
            </a:pPr>
            <a:r>
              <a:rPr lang="en-US" dirty="0"/>
              <a:t>For treatment-naïve persons and those with compensated cirrhosis</a:t>
            </a:r>
            <a:endParaRPr dirty="0"/>
          </a:p>
          <a:p>
            <a:pPr marL="228600" lvl="0" indent="-228600" algn="l" rtl="0">
              <a:lnSpc>
                <a:spcPct val="120000"/>
              </a:lnSpc>
              <a:spcBef>
                <a:spcPts val="1000"/>
              </a:spcBef>
              <a:spcAft>
                <a:spcPts val="0"/>
              </a:spcAft>
              <a:buClr>
                <a:schemeClr val="dk1"/>
              </a:buClr>
              <a:buSzPts val="2000"/>
              <a:buChar char="•"/>
            </a:pPr>
            <a:r>
              <a:rPr lang="en-US" dirty="0"/>
              <a:t>Three tablets, once daily for eight weeks</a:t>
            </a:r>
            <a:endParaRPr dirty="0"/>
          </a:p>
          <a:p>
            <a:pPr marL="228600" lvl="0" indent="-228600" algn="l" rtl="0">
              <a:lnSpc>
                <a:spcPct val="120000"/>
              </a:lnSpc>
              <a:spcBef>
                <a:spcPts val="1000"/>
              </a:spcBef>
              <a:spcAft>
                <a:spcPts val="0"/>
              </a:spcAft>
              <a:buClr>
                <a:schemeClr val="dk1"/>
              </a:buClr>
              <a:buSzPts val="2000"/>
              <a:buChar char="•"/>
            </a:pPr>
            <a:r>
              <a:rPr lang="en-US" dirty="0"/>
              <a:t>No limitation regarding renal function</a:t>
            </a:r>
            <a:endParaRPr dirty="0"/>
          </a:p>
          <a:p>
            <a:pPr marL="228600" lvl="0" indent="-228600" algn="l" rtl="0">
              <a:lnSpc>
                <a:spcPct val="120000"/>
              </a:lnSpc>
              <a:spcBef>
                <a:spcPts val="1000"/>
              </a:spcBef>
              <a:spcAft>
                <a:spcPts val="0"/>
              </a:spcAft>
              <a:buClr>
                <a:schemeClr val="dk1"/>
              </a:buClr>
              <a:buSzPts val="2000"/>
              <a:buChar char="•"/>
            </a:pPr>
            <a:r>
              <a:rPr lang="en-US" dirty="0"/>
              <a:t>Approved for adults and children 3+</a:t>
            </a:r>
            <a:endParaRPr dirty="0"/>
          </a:p>
          <a:p>
            <a:pPr marL="228600" lvl="0" indent="-228600" algn="l" rtl="0">
              <a:lnSpc>
                <a:spcPct val="120000"/>
              </a:lnSpc>
              <a:spcBef>
                <a:spcPts val="1000"/>
              </a:spcBef>
              <a:spcAft>
                <a:spcPts val="0"/>
              </a:spcAft>
              <a:buClr>
                <a:schemeClr val="dk1"/>
              </a:buClr>
              <a:buSzPts val="2000"/>
              <a:buChar char="•"/>
            </a:pPr>
            <a:r>
              <a:rPr lang="en-US" dirty="0"/>
              <a:t>Cure rates of 95-99%</a:t>
            </a:r>
            <a:endParaRPr dirty="0"/>
          </a:p>
          <a:p>
            <a:pPr marL="228600" lvl="0" indent="-228600" algn="l" rtl="0">
              <a:lnSpc>
                <a:spcPct val="120000"/>
              </a:lnSpc>
              <a:spcBef>
                <a:spcPts val="1000"/>
              </a:spcBef>
              <a:spcAft>
                <a:spcPts val="0"/>
              </a:spcAft>
              <a:buClr>
                <a:schemeClr val="dk1"/>
              </a:buClr>
              <a:buSzPts val="2000"/>
              <a:buChar char="•"/>
            </a:pPr>
            <a:r>
              <a:rPr lang="en-US"/>
              <a:t>Adverse reactions: &lt;10% of subjects reported headache and fatigue</a:t>
            </a:r>
            <a:endParaRPr/>
          </a:p>
          <a:p>
            <a:pPr marL="228600" lvl="0" indent="-101600" algn="l" rtl="0">
              <a:lnSpc>
                <a:spcPct val="120000"/>
              </a:lnSpc>
              <a:spcBef>
                <a:spcPts val="1000"/>
              </a:spcBef>
              <a:spcAft>
                <a:spcPts val="0"/>
              </a:spcAft>
              <a:buClr>
                <a:schemeClr val="dk1"/>
              </a:buClr>
              <a:buSzPts val="2000"/>
              <a:buNone/>
            </a:pPr>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117"/>
        <p:cNvGrpSpPr/>
        <p:nvPr/>
      </p:nvGrpSpPr>
      <p:grpSpPr>
        <a:xfrm>
          <a:off x="0" y="0"/>
          <a:ext cx="0" cy="0"/>
          <a:chOff x="0" y="0"/>
          <a:chExt cx="0" cy="0"/>
        </a:xfrm>
      </p:grpSpPr>
      <p:sp>
        <p:nvSpPr>
          <p:cNvPr id="1118" name="Google Shape;1118;p161"/>
          <p:cNvSpPr txBox="1">
            <a:spLocks noGrp="1"/>
          </p:cNvSpPr>
          <p:nvPr>
            <p:ph type="title"/>
          </p:nvPr>
        </p:nvSpPr>
        <p:spPr>
          <a:xfrm>
            <a:off x="655503" y="169164"/>
            <a:ext cx="10241280" cy="1234440"/>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dk1"/>
              </a:buClr>
              <a:buSzPts val="3600"/>
              <a:buFont typeface="Avenir"/>
              <a:buNone/>
            </a:pPr>
            <a:r>
              <a:rPr lang="en-US"/>
              <a:t>WE TREAT HEP C (WTHC) INITIATIVE</a:t>
            </a:r>
            <a:endParaRPr/>
          </a:p>
        </p:txBody>
      </p:sp>
      <p:sp>
        <p:nvSpPr>
          <p:cNvPr id="1119" name="Google Shape;1119;p161"/>
          <p:cNvSpPr txBox="1">
            <a:spLocks noGrp="1"/>
          </p:cNvSpPr>
          <p:nvPr>
            <p:ph type="body" idx="1"/>
          </p:nvPr>
        </p:nvSpPr>
        <p:spPr>
          <a:xfrm>
            <a:off x="655502" y="1671589"/>
            <a:ext cx="11055427" cy="4310570"/>
          </a:xfrm>
          <a:prstGeom prst="rect">
            <a:avLst/>
          </a:prstGeom>
          <a:noFill/>
          <a:ln>
            <a:noFill/>
          </a:ln>
        </p:spPr>
        <p:txBody>
          <a:bodyPr spcFirstLastPara="1" wrap="square" lIns="0" tIns="0" rIns="0" bIns="0" anchor="t" anchorCtr="0">
            <a:normAutofit/>
          </a:bodyPr>
          <a:lstStyle/>
          <a:p>
            <a:pPr marL="228600" lvl="0" indent="-228600" algn="l" rtl="0">
              <a:lnSpc>
                <a:spcPct val="120000"/>
              </a:lnSpc>
              <a:spcBef>
                <a:spcPts val="0"/>
              </a:spcBef>
              <a:spcAft>
                <a:spcPts val="0"/>
              </a:spcAft>
              <a:buClr>
                <a:schemeClr val="dk1"/>
              </a:buClr>
              <a:buSzPts val="2000"/>
              <a:buChar char="•"/>
            </a:pPr>
            <a:r>
              <a:rPr lang="en-US" err="1"/>
              <a:t>Mavyret</a:t>
            </a:r>
            <a:r>
              <a:rPr lang="en-US"/>
              <a:t> no longer requires prior authorization (PA), effective April 1, 2021</a:t>
            </a:r>
            <a:endParaRPr/>
          </a:p>
          <a:p>
            <a:pPr marL="685800" lvl="1" indent="-228600" algn="l" rtl="0">
              <a:lnSpc>
                <a:spcPct val="120000"/>
              </a:lnSpc>
              <a:spcBef>
                <a:spcPts val="500"/>
              </a:spcBef>
              <a:spcAft>
                <a:spcPts val="0"/>
              </a:spcAft>
              <a:buClr>
                <a:schemeClr val="dk1"/>
              </a:buClr>
              <a:buSzPts val="2000"/>
              <a:buChar char="•"/>
            </a:pPr>
            <a:r>
              <a:rPr lang="en-US"/>
              <a:t>PA requirements for non-preferred DAAs still exist but have been streamlined (</a:t>
            </a:r>
            <a:r>
              <a:rPr lang="en-US" b="1" u="sng">
                <a:solidFill>
                  <a:schemeClr val="hlink"/>
                </a:solidFill>
                <a:hlinkClick r:id="rId3"/>
              </a:rPr>
              <a:t>general PA form</a:t>
            </a:r>
            <a:r>
              <a:rPr lang="en-US"/>
              <a:t> required for non-preferred DAAs)</a:t>
            </a:r>
            <a:endParaRPr/>
          </a:p>
          <a:p>
            <a:pPr marL="228600" lvl="0" indent="-228600" algn="l" rtl="0">
              <a:lnSpc>
                <a:spcPct val="120000"/>
              </a:lnSpc>
              <a:spcBef>
                <a:spcPts val="1000"/>
              </a:spcBef>
              <a:spcAft>
                <a:spcPts val="0"/>
              </a:spcAft>
              <a:buClr>
                <a:schemeClr val="dk1"/>
              </a:buClr>
              <a:buSzPts val="2000"/>
              <a:buChar char="•"/>
            </a:pPr>
            <a:r>
              <a:rPr lang="en-US"/>
              <a:t>Removal of all HCV DAA restrictions: documentation of recent/current substance use and specialist requirement have been removed</a:t>
            </a:r>
            <a:endParaRPr/>
          </a:p>
          <a:p>
            <a:pPr marL="228600" lvl="0" indent="-228600" algn="l" rtl="0">
              <a:lnSpc>
                <a:spcPct val="120000"/>
              </a:lnSpc>
              <a:spcBef>
                <a:spcPts val="1000"/>
              </a:spcBef>
              <a:spcAft>
                <a:spcPts val="0"/>
              </a:spcAft>
              <a:buClr>
                <a:schemeClr val="accent5"/>
              </a:buClr>
              <a:buSzPts val="2000"/>
              <a:buChar char="•"/>
            </a:pPr>
            <a:r>
              <a:rPr lang="en-US" b="1">
                <a:solidFill>
                  <a:schemeClr val="accent5"/>
                </a:solidFill>
              </a:rPr>
              <a:t>Any prescriber with prescriptive authority can cure HCV!</a:t>
            </a:r>
            <a:endParaRPr/>
          </a:p>
          <a:p>
            <a:pPr marL="685800" lvl="1" indent="-228600" algn="l" rtl="0">
              <a:lnSpc>
                <a:spcPct val="120000"/>
              </a:lnSpc>
              <a:spcBef>
                <a:spcPts val="500"/>
              </a:spcBef>
              <a:spcAft>
                <a:spcPts val="0"/>
              </a:spcAft>
              <a:buClr>
                <a:schemeClr val="dk1"/>
              </a:buClr>
              <a:buSzPts val="2000"/>
              <a:buChar char="•"/>
            </a:pPr>
            <a:r>
              <a:rPr lang="en-US"/>
              <a:t>However, many providers do not have experience treating HCV due to historical prior authorization requirements limiting treatment to specialists</a:t>
            </a:r>
            <a:endParaRPr/>
          </a:p>
          <a:p>
            <a:pPr marL="685800" lvl="1" indent="-228600" algn="l" rtl="0">
              <a:lnSpc>
                <a:spcPct val="120000"/>
              </a:lnSpc>
              <a:spcBef>
                <a:spcPts val="500"/>
              </a:spcBef>
              <a:spcAft>
                <a:spcPts val="0"/>
              </a:spcAft>
              <a:buClr>
                <a:schemeClr val="accent5"/>
              </a:buClr>
              <a:buSzPts val="2000"/>
              <a:buChar char="•"/>
            </a:pPr>
            <a:r>
              <a:rPr lang="en-US" b="1">
                <a:solidFill>
                  <a:schemeClr val="accent5"/>
                </a:solidFill>
              </a:rPr>
              <a:t>Program’s success is dependent on getting more providers to test and cure HCV!</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043A0-09A9-06E3-10C8-F7C89F1343AE}"/>
              </a:ext>
            </a:extLst>
          </p:cNvPr>
          <p:cNvSpPr>
            <a:spLocks noGrp="1"/>
          </p:cNvSpPr>
          <p:nvPr>
            <p:ph type="title"/>
          </p:nvPr>
        </p:nvSpPr>
        <p:spPr>
          <a:xfrm>
            <a:off x="299884" y="-253623"/>
            <a:ext cx="10241280" cy="1234440"/>
          </a:xfrm>
        </p:spPr>
        <p:txBody>
          <a:bodyPr/>
          <a:lstStyle/>
          <a:p>
            <a:r>
              <a:rPr lang="en-US"/>
              <a:t>PROVIDER OUTREACH</a:t>
            </a:r>
          </a:p>
        </p:txBody>
      </p:sp>
      <p:sp>
        <p:nvSpPr>
          <p:cNvPr id="3" name="Text Placeholder 2">
            <a:extLst>
              <a:ext uri="{FF2B5EF4-FFF2-40B4-BE49-F238E27FC236}">
                <a16:creationId xmlns:a16="http://schemas.microsoft.com/office/drawing/2014/main" id="{4E2795CF-42B4-75E4-D6FC-8AAB1CB20F0F}"/>
              </a:ext>
            </a:extLst>
          </p:cNvPr>
          <p:cNvSpPr>
            <a:spLocks noGrp="1"/>
          </p:cNvSpPr>
          <p:nvPr>
            <p:ph type="body" idx="1"/>
          </p:nvPr>
        </p:nvSpPr>
        <p:spPr>
          <a:xfrm>
            <a:off x="594853" y="980817"/>
            <a:ext cx="6985818" cy="3959352"/>
          </a:xfrm>
        </p:spPr>
        <p:txBody>
          <a:bodyPr/>
          <a:lstStyle/>
          <a:p>
            <a:pPr>
              <a:lnSpc>
                <a:spcPct val="100000"/>
              </a:lnSpc>
            </a:pPr>
            <a:r>
              <a:rPr lang="en-US"/>
              <a:t>Provider Letter L21-21</a:t>
            </a:r>
          </a:p>
          <a:p>
            <a:pPr>
              <a:lnSpc>
                <a:spcPct val="100000"/>
              </a:lnSpc>
            </a:pPr>
            <a:r>
              <a:rPr lang="en-US"/>
              <a:t>Tribal Health Directors</a:t>
            </a:r>
          </a:p>
          <a:p>
            <a:pPr>
              <a:lnSpc>
                <a:spcPct val="100000"/>
              </a:lnSpc>
            </a:pPr>
            <a:r>
              <a:rPr lang="en-US"/>
              <a:t>Academic Detailing</a:t>
            </a:r>
          </a:p>
          <a:p>
            <a:pPr>
              <a:lnSpc>
                <a:spcPct val="100000"/>
              </a:lnSpc>
            </a:pPr>
            <a:r>
              <a:rPr lang="en-US"/>
              <a:t>Professional Medical Societies, Associations, and various conferences</a:t>
            </a:r>
          </a:p>
          <a:p>
            <a:pPr>
              <a:lnSpc>
                <a:spcPct val="100000"/>
              </a:lnSpc>
            </a:pPr>
            <a:r>
              <a:rPr lang="en-US"/>
              <a:t>Licensing and Regulatory Affairs</a:t>
            </a:r>
          </a:p>
          <a:p>
            <a:pPr>
              <a:lnSpc>
                <a:spcPct val="100000"/>
              </a:lnSpc>
            </a:pPr>
            <a:r>
              <a:rPr lang="en-US"/>
              <a:t>Press releases, proclamations, social media</a:t>
            </a:r>
          </a:p>
          <a:p>
            <a:pPr>
              <a:lnSpc>
                <a:spcPct val="100000"/>
              </a:lnSpc>
            </a:pPr>
            <a:r>
              <a:rPr lang="en-US"/>
              <a:t>Medicaid Health Plans</a:t>
            </a:r>
          </a:p>
        </p:txBody>
      </p:sp>
      <p:pic>
        <p:nvPicPr>
          <p:cNvPr id="5" name="Picture 4">
            <a:extLst>
              <a:ext uri="{FF2B5EF4-FFF2-40B4-BE49-F238E27FC236}">
                <a16:creationId xmlns:a16="http://schemas.microsoft.com/office/drawing/2014/main" id="{E0D3D73C-1FBB-EE66-E4C5-BFD0783F56FE}"/>
              </a:ext>
            </a:extLst>
          </p:cNvPr>
          <p:cNvPicPr>
            <a:picLocks noChangeAspect="1"/>
          </p:cNvPicPr>
          <p:nvPr/>
        </p:nvPicPr>
        <p:blipFill>
          <a:blip r:embed="rId2"/>
          <a:stretch>
            <a:fillRect/>
          </a:stretch>
        </p:blipFill>
        <p:spPr>
          <a:xfrm>
            <a:off x="7003569" y="457982"/>
            <a:ext cx="4957372" cy="5618354"/>
          </a:xfrm>
          <a:prstGeom prst="rect">
            <a:avLst/>
          </a:prstGeom>
        </p:spPr>
      </p:pic>
      <p:pic>
        <p:nvPicPr>
          <p:cNvPr id="7" name="Picture 6">
            <a:extLst>
              <a:ext uri="{FF2B5EF4-FFF2-40B4-BE49-F238E27FC236}">
                <a16:creationId xmlns:a16="http://schemas.microsoft.com/office/drawing/2014/main" id="{DD3ACAFB-35E7-A81B-EE79-CB607EF8D166}"/>
              </a:ext>
            </a:extLst>
          </p:cNvPr>
          <p:cNvPicPr>
            <a:picLocks noChangeAspect="1"/>
          </p:cNvPicPr>
          <p:nvPr/>
        </p:nvPicPr>
        <p:blipFill>
          <a:blip r:embed="rId3"/>
          <a:stretch>
            <a:fillRect/>
          </a:stretch>
        </p:blipFill>
        <p:spPr>
          <a:xfrm>
            <a:off x="489153" y="4495606"/>
            <a:ext cx="6325148" cy="1676545"/>
          </a:xfrm>
          <a:prstGeom prst="rect">
            <a:avLst/>
          </a:prstGeom>
        </p:spPr>
      </p:pic>
    </p:spTree>
    <p:extLst>
      <p:ext uri="{BB962C8B-B14F-4D97-AF65-F5344CB8AC3E}">
        <p14:creationId xmlns:p14="http://schemas.microsoft.com/office/powerpoint/2010/main" val="30093123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124"/>
        <p:cNvGrpSpPr/>
        <p:nvPr/>
      </p:nvGrpSpPr>
      <p:grpSpPr>
        <a:xfrm>
          <a:off x="0" y="0"/>
          <a:ext cx="0" cy="0"/>
          <a:chOff x="0" y="0"/>
          <a:chExt cx="0" cy="0"/>
        </a:xfrm>
      </p:grpSpPr>
      <p:sp>
        <p:nvSpPr>
          <p:cNvPr id="1125" name="Google Shape;1125;p162"/>
          <p:cNvSpPr txBox="1">
            <a:spLocks noGrp="1"/>
          </p:cNvSpPr>
          <p:nvPr>
            <p:ph type="title"/>
          </p:nvPr>
        </p:nvSpPr>
        <p:spPr>
          <a:xfrm>
            <a:off x="424150" y="277735"/>
            <a:ext cx="11441016" cy="1234440"/>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dk1"/>
              </a:buClr>
              <a:buSzPts val="3600"/>
              <a:buFont typeface="Avenir"/>
              <a:buNone/>
            </a:pPr>
            <a:r>
              <a:rPr lang="en-US"/>
              <a:t>HCV CLINICAL CONSULTATION RESOURCES</a:t>
            </a:r>
            <a:endParaRPr/>
          </a:p>
        </p:txBody>
      </p:sp>
      <p:sp>
        <p:nvSpPr>
          <p:cNvPr id="1126" name="Google Shape;1126;p162"/>
          <p:cNvSpPr txBox="1">
            <a:spLocks noGrp="1"/>
          </p:cNvSpPr>
          <p:nvPr>
            <p:ph type="body" idx="1"/>
          </p:nvPr>
        </p:nvSpPr>
        <p:spPr>
          <a:xfrm>
            <a:off x="424150" y="1740666"/>
            <a:ext cx="11441016" cy="4450814"/>
          </a:xfrm>
          <a:prstGeom prst="rect">
            <a:avLst/>
          </a:prstGeom>
          <a:noFill/>
          <a:ln>
            <a:noFill/>
          </a:ln>
        </p:spPr>
        <p:txBody>
          <a:bodyPr spcFirstLastPara="1" wrap="square" lIns="0" tIns="0" rIns="0" bIns="0" anchor="t" anchorCtr="0">
            <a:normAutofit fontScale="85000" lnSpcReduction="20000"/>
          </a:bodyPr>
          <a:lstStyle/>
          <a:p>
            <a:pPr marL="228600" lvl="0" indent="-228600" algn="l" rtl="0">
              <a:lnSpc>
                <a:spcPct val="120000"/>
              </a:lnSpc>
              <a:spcBef>
                <a:spcPts val="0"/>
              </a:spcBef>
              <a:spcAft>
                <a:spcPts val="0"/>
              </a:spcAft>
              <a:buClr>
                <a:schemeClr val="accent5"/>
              </a:buClr>
              <a:buSzPct val="100000"/>
              <a:buChar char="•"/>
            </a:pPr>
            <a:r>
              <a:rPr lang="en-US" sz="2000" b="1" dirty="0">
                <a:solidFill>
                  <a:schemeClr val="accent5"/>
                </a:solidFill>
              </a:rPr>
              <a:t>HENRY FORD HEALTH SYSTEM: </a:t>
            </a:r>
            <a:r>
              <a:rPr lang="en-US" sz="2000" dirty="0"/>
              <a:t>Complimentary clinical consultation line and e-mail box for health care professionals with questions about HCV treatment. Operated from 8 A.M. – 5 P.M. M-F </a:t>
            </a:r>
            <a:r>
              <a:rPr lang="en-US" sz="2000" b="1" dirty="0"/>
              <a:t>(313) 575-0332</a:t>
            </a:r>
            <a:endParaRPr b="1" dirty="0"/>
          </a:p>
          <a:p>
            <a:pPr marL="228600" lvl="0" indent="-228600" algn="l" rtl="0">
              <a:lnSpc>
                <a:spcPct val="120000"/>
              </a:lnSpc>
              <a:spcBef>
                <a:spcPts val="1000"/>
              </a:spcBef>
              <a:spcAft>
                <a:spcPts val="0"/>
              </a:spcAft>
              <a:buClr>
                <a:schemeClr val="accent5"/>
              </a:buClr>
              <a:buSzPct val="100000"/>
              <a:buChar char="•"/>
            </a:pPr>
            <a:r>
              <a:rPr lang="en-US" sz="2000" b="1" dirty="0">
                <a:solidFill>
                  <a:schemeClr val="accent5"/>
                </a:solidFill>
              </a:rPr>
              <a:t>WAYNE STATE UNIVERSITY/MIDWEST AIDS TRAINING AND EDUCATION CENTER (MATEC): </a:t>
            </a:r>
            <a:r>
              <a:rPr lang="en-US" sz="2000" dirty="0"/>
              <a:t>Offers free hepatitis C clinical decision support and consultation monthly available to all health care professionals. </a:t>
            </a:r>
            <a:r>
              <a:rPr lang="en-US" sz="2000" b="1" dirty="0">
                <a:hlinkClick r:id="rId3"/>
              </a:rPr>
              <a:t>Click here</a:t>
            </a:r>
            <a:r>
              <a:rPr lang="en-US" sz="2000" b="1" dirty="0"/>
              <a:t> </a:t>
            </a:r>
            <a:r>
              <a:rPr lang="en-US" sz="2000" dirty="0"/>
              <a:t>for the session schedule and registration information. For all other consultation, technical assistance, or training requests, call </a:t>
            </a:r>
            <a:r>
              <a:rPr lang="en-US" sz="2000" b="1" dirty="0"/>
              <a:t>313-962-2000</a:t>
            </a:r>
            <a:r>
              <a:rPr lang="en-US" sz="2000" dirty="0"/>
              <a:t>, or e-mail </a:t>
            </a:r>
            <a:r>
              <a:rPr lang="en-US" sz="2000" b="1" dirty="0">
                <a:hlinkClick r:id="rId4"/>
              </a:rPr>
              <a:t>MATECMichigan@wayne.edu</a:t>
            </a:r>
            <a:r>
              <a:rPr lang="en-US" sz="2000" dirty="0"/>
              <a:t>. </a:t>
            </a:r>
            <a:endParaRPr b="1" dirty="0"/>
          </a:p>
          <a:p>
            <a:pPr marL="228600" lvl="0" indent="-228600" algn="l" rtl="0">
              <a:lnSpc>
                <a:spcPct val="120000"/>
              </a:lnSpc>
              <a:spcBef>
                <a:spcPts val="1000"/>
              </a:spcBef>
              <a:spcAft>
                <a:spcPts val="0"/>
              </a:spcAft>
              <a:buClr>
                <a:schemeClr val="accent5"/>
              </a:buClr>
              <a:buSzPct val="100000"/>
              <a:buChar char="•"/>
            </a:pPr>
            <a:r>
              <a:rPr lang="en-US" sz="2000" b="1" dirty="0">
                <a:solidFill>
                  <a:schemeClr val="accent5"/>
                </a:solidFill>
              </a:rPr>
              <a:t>OVERDOSE PREVENTION ENGAGEMENT NETWORK (OPEN): </a:t>
            </a:r>
            <a:r>
              <a:rPr lang="en-US" sz="2000" dirty="0"/>
              <a:t>Provides hepatitis C provider consultations for substance use related cases and education, both online learning and live webinars.</a:t>
            </a:r>
            <a:endParaRPr dirty="0"/>
          </a:p>
          <a:p>
            <a:pPr marL="228600" lvl="0" indent="-228600" algn="l" rtl="0">
              <a:lnSpc>
                <a:spcPct val="120000"/>
              </a:lnSpc>
              <a:spcBef>
                <a:spcPts val="1000"/>
              </a:spcBef>
              <a:spcAft>
                <a:spcPts val="0"/>
              </a:spcAft>
              <a:buClr>
                <a:schemeClr val="accent5"/>
              </a:buClr>
              <a:buSzPct val="100000"/>
              <a:buChar char="•"/>
            </a:pPr>
            <a:r>
              <a:rPr lang="en-US" sz="2000" b="1" dirty="0">
                <a:solidFill>
                  <a:schemeClr val="accent5"/>
                </a:solidFill>
              </a:rPr>
              <a:t>MSU &amp; MICHIGAN CENTER FOR RURAL HEALTH: </a:t>
            </a:r>
            <a:r>
              <a:rPr lang="en-US" sz="2000" dirty="0"/>
              <a:t>Assist providers and members of the health care team throughout Northern Michigan and the Upper Peninsula to manage infectious disease patients more effectively and confidently. Free CME for healthcare professionals.</a:t>
            </a:r>
            <a:br>
              <a:rPr lang="en-US" sz="2000" dirty="0"/>
            </a:br>
            <a:endParaRPr sz="2000" b="1" dirty="0"/>
          </a:p>
          <a:p>
            <a:pPr marL="228600" lvl="0" indent="-228600" algn="l" rtl="0">
              <a:lnSpc>
                <a:spcPct val="120000"/>
              </a:lnSpc>
              <a:spcBef>
                <a:spcPts val="1000"/>
              </a:spcBef>
              <a:spcAft>
                <a:spcPts val="0"/>
              </a:spcAft>
              <a:buClr>
                <a:schemeClr val="dk1"/>
              </a:buClr>
              <a:buSzPct val="100000"/>
              <a:buChar char="•"/>
            </a:pPr>
            <a:r>
              <a:rPr lang="en-US" sz="2000" dirty="0"/>
              <a:t> Additional trainings and resources available at </a:t>
            </a:r>
            <a:r>
              <a:rPr lang="en-US" sz="2000" b="1" u="sng" dirty="0">
                <a:solidFill>
                  <a:schemeClr val="hlink"/>
                </a:solidFill>
                <a:hlinkClick r:id="rId5"/>
              </a:rPr>
              <a:t>Michigan.gov/</a:t>
            </a:r>
            <a:r>
              <a:rPr lang="en-US" sz="2000" b="1" u="sng" dirty="0" err="1">
                <a:solidFill>
                  <a:schemeClr val="hlink"/>
                </a:solidFill>
                <a:hlinkClick r:id="rId5"/>
              </a:rPr>
              <a:t>WeTreatHepC</a:t>
            </a:r>
            <a:endParaRPr sz="2000" b="1" dirty="0">
              <a:solidFill>
                <a:schemeClr val="accent4"/>
              </a:solidFill>
            </a:endParaRPr>
          </a:p>
          <a:p>
            <a:pPr marL="228600" lvl="0" indent="-228600" algn="l" rtl="0">
              <a:lnSpc>
                <a:spcPct val="120000"/>
              </a:lnSpc>
              <a:spcBef>
                <a:spcPts val="1000"/>
              </a:spcBef>
              <a:spcAft>
                <a:spcPts val="0"/>
              </a:spcAft>
              <a:buClr>
                <a:schemeClr val="dk1"/>
              </a:buClr>
              <a:buSzPct val="100000"/>
              <a:buChar char="•"/>
            </a:pPr>
            <a:r>
              <a:rPr lang="en-US" sz="2000" dirty="0"/>
              <a:t> Join the We Treat Hep C listserv by e-mailing </a:t>
            </a:r>
            <a:r>
              <a:rPr lang="en-US" sz="2000" b="1" u="sng" dirty="0">
                <a:solidFill>
                  <a:schemeClr val="hlink"/>
                </a:solidFill>
                <a:hlinkClick r:id="rId6"/>
              </a:rPr>
              <a:t>MDHHS-Hepatitis@Michigan.gov</a:t>
            </a:r>
            <a:r>
              <a:rPr lang="en-US" dirty="0"/>
              <a:t>!</a:t>
            </a:r>
            <a:endParaRPr dirty="0"/>
          </a:p>
          <a:p>
            <a:pPr marL="228600" lvl="0" indent="-120650" algn="l" rtl="0">
              <a:lnSpc>
                <a:spcPct val="120000"/>
              </a:lnSpc>
              <a:spcBef>
                <a:spcPts val="1000"/>
              </a:spcBef>
              <a:spcAft>
                <a:spcPts val="0"/>
              </a:spcAft>
              <a:buClr>
                <a:schemeClr val="dk1"/>
              </a:buClr>
              <a:buSzPct val="100000"/>
              <a:buNone/>
            </a:pPr>
            <a:endParaRP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130"/>
        <p:cNvGrpSpPr/>
        <p:nvPr/>
      </p:nvGrpSpPr>
      <p:grpSpPr>
        <a:xfrm>
          <a:off x="0" y="0"/>
          <a:ext cx="0" cy="0"/>
          <a:chOff x="0" y="0"/>
          <a:chExt cx="0" cy="0"/>
        </a:xfrm>
      </p:grpSpPr>
      <p:sp>
        <p:nvSpPr>
          <p:cNvPr id="1131" name="Google Shape;1131;p163"/>
          <p:cNvSpPr txBox="1">
            <a:spLocks noGrp="1"/>
          </p:cNvSpPr>
          <p:nvPr>
            <p:ph type="title"/>
          </p:nvPr>
        </p:nvSpPr>
        <p:spPr>
          <a:xfrm>
            <a:off x="251911" y="156411"/>
            <a:ext cx="11940090" cy="884020"/>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dk1"/>
              </a:buClr>
              <a:buSzPts val="3600"/>
              <a:buFont typeface="Avenir"/>
              <a:buNone/>
            </a:pPr>
            <a:r>
              <a:rPr lang="en-US"/>
              <a:t>SINCE APRIL 2021 (LAUNCH OF WTHC)</a:t>
            </a:r>
            <a:endParaRPr/>
          </a:p>
        </p:txBody>
      </p:sp>
      <p:sp>
        <p:nvSpPr>
          <p:cNvPr id="1132" name="Google Shape;1132;p163"/>
          <p:cNvSpPr txBox="1">
            <a:spLocks noGrp="1"/>
          </p:cNvSpPr>
          <p:nvPr>
            <p:ph type="body" idx="1"/>
          </p:nvPr>
        </p:nvSpPr>
        <p:spPr>
          <a:xfrm>
            <a:off x="1070463" y="1613446"/>
            <a:ext cx="11334750" cy="4637151"/>
          </a:xfrm>
          <a:prstGeom prst="rect">
            <a:avLst/>
          </a:prstGeom>
          <a:noFill/>
          <a:ln>
            <a:noFill/>
          </a:ln>
        </p:spPr>
        <p:txBody>
          <a:bodyPr spcFirstLastPara="1" wrap="square" lIns="0" tIns="0" rIns="0" bIns="0" anchor="t" anchorCtr="0">
            <a:normAutofit/>
          </a:bodyPr>
          <a:lstStyle/>
          <a:p>
            <a:pPr marL="228600" lvl="0" indent="-228600" algn="l" rtl="0">
              <a:lnSpc>
                <a:spcPct val="120000"/>
              </a:lnSpc>
              <a:spcBef>
                <a:spcPts val="0"/>
              </a:spcBef>
              <a:spcAft>
                <a:spcPts val="0"/>
              </a:spcAft>
              <a:buClr>
                <a:schemeClr val="dk1"/>
              </a:buClr>
              <a:buSzPts val="2800"/>
              <a:buChar char="•"/>
            </a:pPr>
            <a:r>
              <a:rPr lang="en-US" sz="2800" dirty="0"/>
              <a:t>Added </a:t>
            </a:r>
            <a:r>
              <a:rPr lang="en-US" sz="2800" b="1" dirty="0">
                <a:solidFill>
                  <a:schemeClr val="accent5"/>
                </a:solidFill>
              </a:rPr>
              <a:t>632</a:t>
            </a:r>
            <a:r>
              <a:rPr lang="en-US" sz="2800" b="1" dirty="0"/>
              <a:t> </a:t>
            </a:r>
            <a:r>
              <a:rPr lang="en-US" sz="2800" dirty="0"/>
              <a:t>new HCV treatment prescribers</a:t>
            </a:r>
            <a:endParaRPr dirty="0"/>
          </a:p>
          <a:p>
            <a:pPr marL="228600" lvl="0" indent="-228600" algn="l" rtl="0">
              <a:lnSpc>
                <a:spcPct val="120000"/>
              </a:lnSpc>
              <a:spcBef>
                <a:spcPts val="1000"/>
              </a:spcBef>
              <a:spcAft>
                <a:spcPts val="0"/>
              </a:spcAft>
              <a:buClr>
                <a:schemeClr val="dk1"/>
              </a:buClr>
              <a:buSzPts val="2800"/>
              <a:buChar char="•"/>
            </a:pPr>
            <a:r>
              <a:rPr lang="en-US" sz="2800" dirty="0"/>
              <a:t>Screened </a:t>
            </a:r>
            <a:r>
              <a:rPr lang="en-US" sz="2800" b="1" dirty="0">
                <a:solidFill>
                  <a:schemeClr val="accent5"/>
                </a:solidFill>
              </a:rPr>
              <a:t>629,307</a:t>
            </a:r>
            <a:r>
              <a:rPr lang="en-US" sz="2800" b="1" dirty="0"/>
              <a:t> </a:t>
            </a:r>
            <a:r>
              <a:rPr lang="en-US" sz="2800" dirty="0"/>
              <a:t>Medicaid beneficiaries for HCV</a:t>
            </a:r>
            <a:endParaRPr dirty="0"/>
          </a:p>
          <a:p>
            <a:pPr marL="228600" lvl="0" indent="-228600" algn="l" rtl="0">
              <a:lnSpc>
                <a:spcPct val="120000"/>
              </a:lnSpc>
              <a:spcBef>
                <a:spcPts val="1000"/>
              </a:spcBef>
              <a:spcAft>
                <a:spcPts val="0"/>
              </a:spcAft>
              <a:buClr>
                <a:schemeClr val="dk1"/>
              </a:buClr>
              <a:buSzPts val="2800"/>
              <a:buChar char="•"/>
            </a:pPr>
            <a:r>
              <a:rPr lang="en-US" sz="2800" dirty="0"/>
              <a:t>Treated </a:t>
            </a:r>
            <a:r>
              <a:rPr lang="en-US" sz="2800" b="1" dirty="0">
                <a:solidFill>
                  <a:schemeClr val="accent5"/>
                </a:solidFill>
              </a:rPr>
              <a:t>5,836</a:t>
            </a:r>
            <a:r>
              <a:rPr lang="en-US" sz="2800" b="1" dirty="0"/>
              <a:t> </a:t>
            </a:r>
            <a:r>
              <a:rPr lang="en-US" sz="2800" dirty="0"/>
              <a:t>total Medicaid beneficiaries for HCV</a:t>
            </a:r>
            <a:endParaRPr dirty="0"/>
          </a:p>
        </p:txBody>
      </p:sp>
      <p:sp>
        <p:nvSpPr>
          <p:cNvPr id="1133" name="Google Shape;1133;p163"/>
          <p:cNvSpPr txBox="1"/>
          <p:nvPr/>
        </p:nvSpPr>
        <p:spPr>
          <a:xfrm>
            <a:off x="4537317" y="5757398"/>
            <a:ext cx="7654683" cy="41514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dirty="0">
                <a:solidFill>
                  <a:schemeClr val="dk1"/>
                </a:solidFill>
                <a:latin typeface="Avenir"/>
                <a:ea typeface="Avenir"/>
                <a:cs typeface="Avenir"/>
                <a:sym typeface="Avenir"/>
              </a:rPr>
              <a:t>Source: Claims data from the Michigan Medicaid program (2021- 2024)</a:t>
            </a:r>
            <a:endParaRPr sz="2000" dirty="0">
              <a:solidFill>
                <a:schemeClr val="dk1"/>
              </a:solidFill>
              <a:latin typeface="Avenir"/>
              <a:ea typeface="Avenir"/>
              <a:cs typeface="Avenir"/>
              <a:sym typeface="Avenir"/>
            </a:endParaRPr>
          </a:p>
        </p:txBody>
      </p:sp>
    </p:spTree>
    <p:extLst>
      <p:ext uri="{BB962C8B-B14F-4D97-AF65-F5344CB8AC3E}">
        <p14:creationId xmlns:p14="http://schemas.microsoft.com/office/powerpoint/2010/main" val="1956856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sp>
        <p:nvSpPr>
          <p:cNvPr id="832" name="Google Shape;832;p136"/>
          <p:cNvSpPr txBox="1">
            <a:spLocks noGrp="1"/>
          </p:cNvSpPr>
          <p:nvPr>
            <p:ph type="title"/>
          </p:nvPr>
        </p:nvSpPr>
        <p:spPr>
          <a:xfrm>
            <a:off x="1371600" y="1709738"/>
            <a:ext cx="9966960" cy="2852737"/>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dk1"/>
              </a:buClr>
              <a:buSzPts val="4400"/>
              <a:buFont typeface="Avenir"/>
              <a:buNone/>
            </a:pPr>
            <a:r>
              <a:rPr lang="en-US"/>
              <a:t>HEPATITIS C 101</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138"/>
        <p:cNvGrpSpPr/>
        <p:nvPr/>
      </p:nvGrpSpPr>
      <p:grpSpPr>
        <a:xfrm>
          <a:off x="0" y="0"/>
          <a:ext cx="0" cy="0"/>
          <a:chOff x="0" y="0"/>
          <a:chExt cx="0" cy="0"/>
        </a:xfrm>
      </p:grpSpPr>
      <p:sp>
        <p:nvSpPr>
          <p:cNvPr id="1139" name="Google Shape;1139;p164"/>
          <p:cNvSpPr txBox="1">
            <a:spLocks noGrp="1"/>
          </p:cNvSpPr>
          <p:nvPr>
            <p:ph type="title"/>
          </p:nvPr>
        </p:nvSpPr>
        <p:spPr>
          <a:xfrm>
            <a:off x="197099" y="111512"/>
            <a:ext cx="11797800" cy="611668"/>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dk1"/>
              </a:buClr>
              <a:buSzPts val="3600"/>
              <a:buFont typeface="Avenir"/>
              <a:buNone/>
            </a:pPr>
            <a:r>
              <a:rPr lang="en-US"/>
              <a:t>MEDICAID BENEFICIARIES TESTED BY MONTH, 2018-2024, MI</a:t>
            </a:r>
            <a:endParaRPr/>
          </a:p>
        </p:txBody>
      </p:sp>
      <p:sp>
        <p:nvSpPr>
          <p:cNvPr id="1141" name="Google Shape;1141;p164"/>
          <p:cNvSpPr txBox="1"/>
          <p:nvPr/>
        </p:nvSpPr>
        <p:spPr>
          <a:xfrm>
            <a:off x="4449338" y="5894261"/>
            <a:ext cx="7627434" cy="42941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a:solidFill>
                  <a:schemeClr val="dk1"/>
                </a:solidFill>
                <a:latin typeface="Avenir"/>
                <a:ea typeface="Avenir"/>
                <a:cs typeface="Avenir"/>
                <a:sym typeface="Avenir"/>
              </a:rPr>
              <a:t>Source: Claims data from the Michigan Medicaid program (2018-2024)</a:t>
            </a:r>
            <a:endParaRPr sz="2000">
              <a:solidFill>
                <a:schemeClr val="dk1"/>
              </a:solidFill>
              <a:latin typeface="Avenir"/>
              <a:ea typeface="Avenir"/>
              <a:cs typeface="Avenir"/>
              <a:sym typeface="Avenir"/>
            </a:endParaRPr>
          </a:p>
        </p:txBody>
      </p:sp>
      <p:graphicFrame>
        <p:nvGraphicFramePr>
          <p:cNvPr id="10" name="Chart 9">
            <a:extLst>
              <a:ext uri="{FF2B5EF4-FFF2-40B4-BE49-F238E27FC236}">
                <a16:creationId xmlns:a16="http://schemas.microsoft.com/office/drawing/2014/main" id="{BBA01E71-A57F-4D0D-96F0-8592729F7006}"/>
              </a:ext>
            </a:extLst>
          </p:cNvPr>
          <p:cNvGraphicFramePr>
            <a:graphicFrameLocks/>
          </p:cNvGraphicFramePr>
          <p:nvPr>
            <p:extLst>
              <p:ext uri="{D42A27DB-BD31-4B8C-83A1-F6EECF244321}">
                <p14:modId xmlns:p14="http://schemas.microsoft.com/office/powerpoint/2010/main" val="2789896856"/>
              </p:ext>
            </p:extLst>
          </p:nvPr>
        </p:nvGraphicFramePr>
        <p:xfrm>
          <a:off x="415197" y="966069"/>
          <a:ext cx="11442186" cy="5109029"/>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a16="http://schemas.microsoft.com/office/drawing/2014/main" id="{8B24D262-4773-2676-C867-F3C4062306F6}"/>
              </a:ext>
            </a:extLst>
          </p:cNvPr>
          <p:cNvSpPr/>
          <p:nvPr/>
        </p:nvSpPr>
        <p:spPr>
          <a:xfrm>
            <a:off x="10654217" y="719210"/>
            <a:ext cx="1390794" cy="890871"/>
          </a:xfrm>
          <a:prstGeom prst="rect">
            <a:avLst/>
          </a:prstGeom>
          <a:solidFill>
            <a:schemeClr val="bg1"/>
          </a:solid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Most recent data provisional due to lag in Medicaid claims data</a:t>
            </a:r>
          </a:p>
        </p:txBody>
      </p:sp>
      <p:cxnSp>
        <p:nvCxnSpPr>
          <p:cNvPr id="8" name="Straight Arrow Connector 7">
            <a:extLst>
              <a:ext uri="{FF2B5EF4-FFF2-40B4-BE49-F238E27FC236}">
                <a16:creationId xmlns:a16="http://schemas.microsoft.com/office/drawing/2014/main" id="{B4995145-7054-9CB1-BA20-8CEB59C07829}"/>
              </a:ext>
            </a:extLst>
          </p:cNvPr>
          <p:cNvCxnSpPr>
            <a:cxnSpLocks/>
          </p:cNvCxnSpPr>
          <p:nvPr/>
        </p:nvCxnSpPr>
        <p:spPr>
          <a:xfrm flipV="1">
            <a:off x="11415969" y="1628135"/>
            <a:ext cx="0" cy="81230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Left Bracket 8">
            <a:extLst>
              <a:ext uri="{FF2B5EF4-FFF2-40B4-BE49-F238E27FC236}">
                <a16:creationId xmlns:a16="http://schemas.microsoft.com/office/drawing/2014/main" id="{75CB2EC5-F3AB-9000-52DE-F4D06FAA6DE8}"/>
              </a:ext>
            </a:extLst>
          </p:cNvPr>
          <p:cNvSpPr/>
          <p:nvPr/>
        </p:nvSpPr>
        <p:spPr>
          <a:xfrm rot="5400000">
            <a:off x="11411317" y="2192404"/>
            <a:ext cx="99389" cy="631569"/>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Rectangle 2">
            <a:extLst>
              <a:ext uri="{FF2B5EF4-FFF2-40B4-BE49-F238E27FC236}">
                <a16:creationId xmlns:a16="http://schemas.microsoft.com/office/drawing/2014/main" id="{8C80BE76-25C2-1635-C78F-D878787AACD2}"/>
              </a:ext>
            </a:extLst>
          </p:cNvPr>
          <p:cNvSpPr/>
          <p:nvPr/>
        </p:nvSpPr>
        <p:spPr>
          <a:xfrm>
            <a:off x="4616101" y="966069"/>
            <a:ext cx="534998" cy="4588077"/>
          </a:xfrm>
          <a:prstGeom prst="rect">
            <a:avLst/>
          </a:prstGeom>
          <a:solidFill>
            <a:schemeClr val="accent2">
              <a:alpha val="4196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ABD3B0D-30EC-4619-8FAA-45E3520D9B1D}"/>
              </a:ext>
            </a:extLst>
          </p:cNvPr>
          <p:cNvSpPr/>
          <p:nvPr/>
        </p:nvSpPr>
        <p:spPr>
          <a:xfrm>
            <a:off x="6436840" y="967789"/>
            <a:ext cx="148903" cy="4588077"/>
          </a:xfrm>
          <a:prstGeom prst="rect">
            <a:avLst/>
          </a:prstGeom>
          <a:solidFill>
            <a:srgbClr val="00B0F0">
              <a:alpha val="4196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55757FB-EF03-EB2F-FB8B-D9F241FC1CCD}"/>
              </a:ext>
            </a:extLst>
          </p:cNvPr>
          <p:cNvSpPr txBox="1"/>
          <p:nvPr/>
        </p:nvSpPr>
        <p:spPr>
          <a:xfrm>
            <a:off x="3740876" y="2083982"/>
            <a:ext cx="2353340" cy="646331"/>
          </a:xfrm>
          <a:prstGeom prst="rect">
            <a:avLst/>
          </a:prstGeom>
          <a:noFill/>
        </p:spPr>
        <p:txBody>
          <a:bodyPr wrap="square" rtlCol="0">
            <a:spAutoFit/>
          </a:bodyPr>
          <a:lstStyle/>
          <a:p>
            <a:pPr algn="ctr"/>
            <a:r>
              <a:rPr lang="en-US" sz="1200" b="1" dirty="0"/>
              <a:t>Michigan Stay Home, </a:t>
            </a:r>
          </a:p>
          <a:p>
            <a:pPr algn="ctr"/>
            <a:r>
              <a:rPr lang="en-US" sz="1200" b="1" dirty="0"/>
              <a:t>Stay Safe Order </a:t>
            </a:r>
          </a:p>
          <a:p>
            <a:pPr algn="ctr"/>
            <a:r>
              <a:rPr lang="en-US" sz="1200" b="1" dirty="0"/>
              <a:t>March-June 2020</a:t>
            </a:r>
          </a:p>
        </p:txBody>
      </p:sp>
      <p:sp>
        <p:nvSpPr>
          <p:cNvPr id="6" name="TextBox 5">
            <a:extLst>
              <a:ext uri="{FF2B5EF4-FFF2-40B4-BE49-F238E27FC236}">
                <a16:creationId xmlns:a16="http://schemas.microsoft.com/office/drawing/2014/main" id="{8C7A9FEA-91A9-05EB-D1F0-76D9514F010F}"/>
              </a:ext>
            </a:extLst>
          </p:cNvPr>
          <p:cNvSpPr txBox="1"/>
          <p:nvPr/>
        </p:nvSpPr>
        <p:spPr>
          <a:xfrm>
            <a:off x="5476657" y="1189072"/>
            <a:ext cx="2059148" cy="646331"/>
          </a:xfrm>
          <a:prstGeom prst="rect">
            <a:avLst/>
          </a:prstGeom>
          <a:noFill/>
        </p:spPr>
        <p:txBody>
          <a:bodyPr wrap="square" rtlCol="0">
            <a:spAutoFit/>
          </a:bodyPr>
          <a:lstStyle/>
          <a:p>
            <a:pPr algn="ctr"/>
            <a:r>
              <a:rPr lang="en-US" sz="1200" b="1" dirty="0"/>
              <a:t>We Treat Hep C Initiative </a:t>
            </a:r>
          </a:p>
          <a:p>
            <a:pPr algn="ctr"/>
            <a:r>
              <a:rPr lang="en-US" sz="1200" b="1" dirty="0"/>
              <a:t>Kick-Off</a:t>
            </a:r>
          </a:p>
          <a:p>
            <a:pPr algn="ctr"/>
            <a:r>
              <a:rPr lang="en-US" sz="1200" b="1" dirty="0"/>
              <a:t>April 2021</a:t>
            </a:r>
          </a:p>
        </p:txBody>
      </p:sp>
    </p:spTree>
    <p:extLst>
      <p:ext uri="{BB962C8B-B14F-4D97-AF65-F5344CB8AC3E}">
        <p14:creationId xmlns:p14="http://schemas.microsoft.com/office/powerpoint/2010/main" val="25424781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146"/>
        <p:cNvGrpSpPr/>
        <p:nvPr/>
      </p:nvGrpSpPr>
      <p:grpSpPr>
        <a:xfrm>
          <a:off x="0" y="0"/>
          <a:ext cx="0" cy="0"/>
          <a:chOff x="0" y="0"/>
          <a:chExt cx="0" cy="0"/>
        </a:xfrm>
      </p:grpSpPr>
      <p:sp>
        <p:nvSpPr>
          <p:cNvPr id="1147" name="Google Shape;1147;p165"/>
          <p:cNvSpPr txBox="1">
            <a:spLocks noGrp="1"/>
          </p:cNvSpPr>
          <p:nvPr>
            <p:ph type="title"/>
          </p:nvPr>
        </p:nvSpPr>
        <p:spPr>
          <a:xfrm>
            <a:off x="212750" y="0"/>
            <a:ext cx="11798100" cy="1234500"/>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dk1"/>
              </a:buClr>
              <a:buSzPts val="3600"/>
              <a:buFont typeface="Avenir"/>
              <a:buNone/>
            </a:pPr>
            <a:r>
              <a:rPr lang="en-US" dirty="0"/>
              <a:t>MEDICAID BENEFICIARIES STARTED HCV TREATMENT BY MONTH, 2018-2024, MI</a:t>
            </a:r>
            <a:endParaRPr dirty="0"/>
          </a:p>
        </p:txBody>
      </p:sp>
      <p:sp>
        <p:nvSpPr>
          <p:cNvPr id="1149" name="Google Shape;1149;p165"/>
          <p:cNvSpPr txBox="1"/>
          <p:nvPr/>
        </p:nvSpPr>
        <p:spPr>
          <a:xfrm>
            <a:off x="4993043" y="5991575"/>
            <a:ext cx="7103707" cy="35393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900">
                <a:solidFill>
                  <a:schemeClr val="dk1"/>
                </a:solidFill>
                <a:latin typeface="Avenir"/>
                <a:ea typeface="Avenir"/>
                <a:cs typeface="Avenir"/>
                <a:sym typeface="Avenir"/>
              </a:rPr>
              <a:t>Source: Claims data from the Michigan Medicaid program (2018-2024)</a:t>
            </a:r>
            <a:endParaRPr sz="1900">
              <a:solidFill>
                <a:schemeClr val="dk1"/>
              </a:solidFill>
              <a:latin typeface="Avenir"/>
              <a:ea typeface="Avenir"/>
              <a:cs typeface="Avenir"/>
              <a:sym typeface="Avenir"/>
            </a:endParaRPr>
          </a:p>
        </p:txBody>
      </p:sp>
      <p:graphicFrame>
        <p:nvGraphicFramePr>
          <p:cNvPr id="12" name="Chart 11">
            <a:extLst>
              <a:ext uri="{FF2B5EF4-FFF2-40B4-BE49-F238E27FC236}">
                <a16:creationId xmlns:a16="http://schemas.microsoft.com/office/drawing/2014/main" id="{9BB5C00B-ED20-4472-85BB-0BD7C6316466}"/>
              </a:ext>
            </a:extLst>
          </p:cNvPr>
          <p:cNvGraphicFramePr>
            <a:graphicFrameLocks/>
          </p:cNvGraphicFramePr>
          <p:nvPr>
            <p:extLst>
              <p:ext uri="{D42A27DB-BD31-4B8C-83A1-F6EECF244321}">
                <p14:modId xmlns:p14="http://schemas.microsoft.com/office/powerpoint/2010/main" val="3751448700"/>
              </p:ext>
            </p:extLst>
          </p:nvPr>
        </p:nvGraphicFramePr>
        <p:xfrm>
          <a:off x="361338" y="1210825"/>
          <a:ext cx="11649511" cy="4852045"/>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Straight Arrow Connector 9">
            <a:extLst>
              <a:ext uri="{FF2B5EF4-FFF2-40B4-BE49-F238E27FC236}">
                <a16:creationId xmlns:a16="http://schemas.microsoft.com/office/drawing/2014/main" id="{014B83E5-D7C3-5045-3DCB-1780A47E1E94}"/>
              </a:ext>
            </a:extLst>
          </p:cNvPr>
          <p:cNvCxnSpPr>
            <a:cxnSpLocks/>
          </p:cNvCxnSpPr>
          <p:nvPr/>
        </p:nvCxnSpPr>
        <p:spPr>
          <a:xfrm flipV="1">
            <a:off x="11584293" y="2587857"/>
            <a:ext cx="0" cy="81230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Left Bracket 10">
            <a:extLst>
              <a:ext uri="{FF2B5EF4-FFF2-40B4-BE49-F238E27FC236}">
                <a16:creationId xmlns:a16="http://schemas.microsoft.com/office/drawing/2014/main" id="{64DDDD88-9CE1-0C23-F363-9F05078550E2}"/>
              </a:ext>
            </a:extLst>
          </p:cNvPr>
          <p:cNvSpPr/>
          <p:nvPr/>
        </p:nvSpPr>
        <p:spPr>
          <a:xfrm rot="5400000">
            <a:off x="11544101" y="3214463"/>
            <a:ext cx="100862" cy="472257"/>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ectangle 8">
            <a:extLst>
              <a:ext uri="{FF2B5EF4-FFF2-40B4-BE49-F238E27FC236}">
                <a16:creationId xmlns:a16="http://schemas.microsoft.com/office/drawing/2014/main" id="{13B1CC40-D952-DC3D-F90F-DF91B774A0D1}"/>
              </a:ext>
            </a:extLst>
          </p:cNvPr>
          <p:cNvSpPr/>
          <p:nvPr/>
        </p:nvSpPr>
        <p:spPr>
          <a:xfrm>
            <a:off x="10772077" y="1773549"/>
            <a:ext cx="1364911" cy="784830"/>
          </a:xfrm>
          <a:prstGeom prst="rect">
            <a:avLst/>
          </a:prstGeom>
          <a:solidFill>
            <a:schemeClr val="bg1"/>
          </a:solid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Most recent data provisional due to lag in Medicaid claims data</a:t>
            </a:r>
          </a:p>
        </p:txBody>
      </p:sp>
      <p:sp>
        <p:nvSpPr>
          <p:cNvPr id="6" name="Rectangle 5">
            <a:extLst>
              <a:ext uri="{FF2B5EF4-FFF2-40B4-BE49-F238E27FC236}">
                <a16:creationId xmlns:a16="http://schemas.microsoft.com/office/drawing/2014/main" id="{74D3C48B-63D1-F4B8-644A-9D520511E892}"/>
              </a:ext>
            </a:extLst>
          </p:cNvPr>
          <p:cNvSpPr/>
          <p:nvPr/>
        </p:nvSpPr>
        <p:spPr>
          <a:xfrm>
            <a:off x="6449419" y="1250581"/>
            <a:ext cx="127591" cy="4336960"/>
          </a:xfrm>
          <a:prstGeom prst="rect">
            <a:avLst/>
          </a:prstGeom>
          <a:solidFill>
            <a:srgbClr val="00B0F0">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63836AF-5817-91BE-E538-E65D8C853E73}"/>
              </a:ext>
            </a:extLst>
          </p:cNvPr>
          <p:cNvSpPr/>
          <p:nvPr/>
        </p:nvSpPr>
        <p:spPr>
          <a:xfrm>
            <a:off x="4542682" y="1210825"/>
            <a:ext cx="582675" cy="4336960"/>
          </a:xfrm>
          <a:prstGeom prst="rect">
            <a:avLst/>
          </a:prstGeom>
          <a:solidFill>
            <a:schemeClr val="accent2">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6C2C849-EDF3-0627-13BA-EA805ACD78F6}"/>
              </a:ext>
            </a:extLst>
          </p:cNvPr>
          <p:cNvSpPr/>
          <p:nvPr/>
        </p:nvSpPr>
        <p:spPr>
          <a:xfrm>
            <a:off x="3815471" y="1210825"/>
            <a:ext cx="127591" cy="4336960"/>
          </a:xfrm>
          <a:prstGeom prst="rect">
            <a:avLst/>
          </a:prstGeom>
          <a:solidFill>
            <a:srgbClr val="92D050">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F86194E7-E077-8A44-179D-130A90BB9678}"/>
              </a:ext>
            </a:extLst>
          </p:cNvPr>
          <p:cNvSpPr/>
          <p:nvPr/>
        </p:nvSpPr>
        <p:spPr>
          <a:xfrm>
            <a:off x="2059019" y="1214622"/>
            <a:ext cx="127591" cy="4336960"/>
          </a:xfrm>
          <a:prstGeom prst="rect">
            <a:avLst/>
          </a:prstGeom>
          <a:solidFill>
            <a:srgbClr val="E37FAC">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7">
            <a:extLst>
              <a:ext uri="{FF2B5EF4-FFF2-40B4-BE49-F238E27FC236}">
                <a16:creationId xmlns:a16="http://schemas.microsoft.com/office/drawing/2014/main" id="{F4B68978-9CDA-5DFB-2165-DBBD409E0F7C}"/>
              </a:ext>
            </a:extLst>
          </p:cNvPr>
          <p:cNvSpPr txBox="1"/>
          <p:nvPr/>
        </p:nvSpPr>
        <p:spPr>
          <a:xfrm>
            <a:off x="1093225" y="1509448"/>
            <a:ext cx="2059178" cy="64629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a:t>Fibrosis Score</a:t>
            </a:r>
            <a:br>
              <a:rPr lang="en-US" sz="1200" b="1" dirty="0"/>
            </a:br>
            <a:r>
              <a:rPr lang="en-US" sz="1200" b="1" dirty="0"/>
              <a:t>Lowered to F1</a:t>
            </a:r>
            <a:br>
              <a:rPr lang="en-US" sz="1200" b="1" dirty="0"/>
            </a:br>
            <a:r>
              <a:rPr lang="en-US" sz="1200" b="1" dirty="0"/>
              <a:t>October 2018</a:t>
            </a:r>
          </a:p>
        </p:txBody>
      </p:sp>
      <p:sp>
        <p:nvSpPr>
          <p:cNvPr id="14" name="TextBox 7">
            <a:extLst>
              <a:ext uri="{FF2B5EF4-FFF2-40B4-BE49-F238E27FC236}">
                <a16:creationId xmlns:a16="http://schemas.microsoft.com/office/drawing/2014/main" id="{2E279F7E-BA30-A3FE-7328-404823383866}"/>
              </a:ext>
            </a:extLst>
          </p:cNvPr>
          <p:cNvSpPr txBox="1"/>
          <p:nvPr/>
        </p:nvSpPr>
        <p:spPr>
          <a:xfrm>
            <a:off x="3077541" y="1340068"/>
            <a:ext cx="1503604" cy="64629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a:t>Fibrosis Score</a:t>
            </a:r>
            <a:br>
              <a:rPr lang="en-US" sz="1200" b="1" dirty="0"/>
            </a:br>
            <a:r>
              <a:rPr lang="en-US" sz="1200" b="1" dirty="0"/>
              <a:t>Lowered to F0</a:t>
            </a:r>
            <a:br>
              <a:rPr lang="en-US" sz="1200" b="1" dirty="0"/>
            </a:br>
            <a:r>
              <a:rPr lang="en-US" sz="1200" b="1" dirty="0"/>
              <a:t>October 2019</a:t>
            </a:r>
          </a:p>
        </p:txBody>
      </p:sp>
      <p:sp>
        <p:nvSpPr>
          <p:cNvPr id="7" name="TextBox 6">
            <a:extLst>
              <a:ext uri="{FF2B5EF4-FFF2-40B4-BE49-F238E27FC236}">
                <a16:creationId xmlns:a16="http://schemas.microsoft.com/office/drawing/2014/main" id="{27089327-6E91-4E38-18A0-5BCF42BF12D1}"/>
              </a:ext>
            </a:extLst>
          </p:cNvPr>
          <p:cNvSpPr txBox="1"/>
          <p:nvPr/>
        </p:nvSpPr>
        <p:spPr>
          <a:xfrm>
            <a:off x="3699513" y="2014067"/>
            <a:ext cx="2353340" cy="646331"/>
          </a:xfrm>
          <a:prstGeom prst="rect">
            <a:avLst/>
          </a:prstGeom>
          <a:noFill/>
        </p:spPr>
        <p:txBody>
          <a:bodyPr wrap="square" rtlCol="0">
            <a:spAutoFit/>
          </a:bodyPr>
          <a:lstStyle/>
          <a:p>
            <a:pPr algn="ctr"/>
            <a:r>
              <a:rPr lang="en-US" sz="1200" b="1" dirty="0"/>
              <a:t>Michigan Stay Home, </a:t>
            </a:r>
          </a:p>
          <a:p>
            <a:pPr algn="ctr"/>
            <a:r>
              <a:rPr lang="en-US" sz="1200" b="1" dirty="0"/>
              <a:t>Stay Safe Order </a:t>
            </a:r>
          </a:p>
          <a:p>
            <a:pPr algn="ctr"/>
            <a:r>
              <a:rPr lang="en-US" sz="1200" b="1" dirty="0"/>
              <a:t>March-June 2020</a:t>
            </a:r>
          </a:p>
        </p:txBody>
      </p:sp>
      <p:sp>
        <p:nvSpPr>
          <p:cNvPr id="8" name="TextBox 7">
            <a:extLst>
              <a:ext uri="{FF2B5EF4-FFF2-40B4-BE49-F238E27FC236}">
                <a16:creationId xmlns:a16="http://schemas.microsoft.com/office/drawing/2014/main" id="{32F42991-B053-6A59-87C4-1B2728B40321}"/>
              </a:ext>
            </a:extLst>
          </p:cNvPr>
          <p:cNvSpPr txBox="1"/>
          <p:nvPr/>
        </p:nvSpPr>
        <p:spPr>
          <a:xfrm>
            <a:off x="5506608" y="1394039"/>
            <a:ext cx="2059148" cy="646331"/>
          </a:xfrm>
          <a:prstGeom prst="rect">
            <a:avLst/>
          </a:prstGeom>
          <a:noFill/>
        </p:spPr>
        <p:txBody>
          <a:bodyPr wrap="square" rtlCol="0">
            <a:spAutoFit/>
          </a:bodyPr>
          <a:lstStyle/>
          <a:p>
            <a:pPr algn="ctr"/>
            <a:r>
              <a:rPr lang="en-US" sz="1200" b="1" dirty="0"/>
              <a:t>We Treat Hep C Initiative </a:t>
            </a:r>
          </a:p>
          <a:p>
            <a:pPr algn="ctr"/>
            <a:r>
              <a:rPr lang="en-US" sz="1200" b="1" dirty="0"/>
              <a:t>Kick-Off</a:t>
            </a:r>
          </a:p>
          <a:p>
            <a:pPr algn="ctr"/>
            <a:r>
              <a:rPr lang="en-US" sz="1200" b="1" dirty="0"/>
              <a:t>April 2021</a:t>
            </a:r>
          </a:p>
        </p:txBody>
      </p:sp>
    </p:spTree>
    <p:extLst>
      <p:ext uri="{BB962C8B-B14F-4D97-AF65-F5344CB8AC3E}">
        <p14:creationId xmlns:p14="http://schemas.microsoft.com/office/powerpoint/2010/main" val="3806056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153"/>
        <p:cNvGrpSpPr/>
        <p:nvPr/>
      </p:nvGrpSpPr>
      <p:grpSpPr>
        <a:xfrm>
          <a:off x="0" y="0"/>
          <a:ext cx="0" cy="0"/>
          <a:chOff x="0" y="0"/>
          <a:chExt cx="0" cy="0"/>
        </a:xfrm>
      </p:grpSpPr>
      <p:sp>
        <p:nvSpPr>
          <p:cNvPr id="1154" name="Google Shape;1154;p166"/>
          <p:cNvSpPr txBox="1">
            <a:spLocks noGrp="1"/>
          </p:cNvSpPr>
          <p:nvPr>
            <p:ph type="title"/>
          </p:nvPr>
        </p:nvSpPr>
        <p:spPr>
          <a:xfrm>
            <a:off x="161475" y="315850"/>
            <a:ext cx="11968200" cy="1234500"/>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dk1"/>
              </a:buClr>
              <a:buSzPct val="100000"/>
              <a:buFont typeface="Avenir"/>
              <a:buNone/>
            </a:pPr>
            <a:r>
              <a:rPr lang="en-US" dirty="0"/>
              <a:t>HCV TREATMENT PROVIDERS PRESCRIBING TREATMENT FOR MEDICAID BENEFICIARIES EACH QUARTER, 2018-2024, MI</a:t>
            </a:r>
            <a:endParaRPr dirty="0"/>
          </a:p>
        </p:txBody>
      </p:sp>
      <p:sp>
        <p:nvSpPr>
          <p:cNvPr id="1156" name="Google Shape;1156;p166"/>
          <p:cNvSpPr txBox="1"/>
          <p:nvPr/>
        </p:nvSpPr>
        <p:spPr>
          <a:xfrm>
            <a:off x="4681388" y="5869624"/>
            <a:ext cx="8354700" cy="24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a:solidFill>
                  <a:schemeClr val="dk1"/>
                </a:solidFill>
                <a:latin typeface="Avenir"/>
                <a:ea typeface="Avenir"/>
                <a:cs typeface="Avenir"/>
                <a:sym typeface="Avenir"/>
              </a:rPr>
              <a:t>Source: Claims data from the Michigan Medicaid program (2018-2024)</a:t>
            </a:r>
            <a:endParaRPr sz="2000">
              <a:solidFill>
                <a:schemeClr val="dk1"/>
              </a:solidFill>
              <a:latin typeface="Avenir"/>
              <a:ea typeface="Avenir"/>
              <a:cs typeface="Avenir"/>
              <a:sym typeface="Avenir"/>
            </a:endParaRPr>
          </a:p>
        </p:txBody>
      </p:sp>
      <p:graphicFrame>
        <p:nvGraphicFramePr>
          <p:cNvPr id="8" name="Chart 7">
            <a:extLst>
              <a:ext uri="{FF2B5EF4-FFF2-40B4-BE49-F238E27FC236}">
                <a16:creationId xmlns:a16="http://schemas.microsoft.com/office/drawing/2014/main" id="{ABCC88C0-54A1-4C8C-80D5-206939D76F4F}"/>
              </a:ext>
            </a:extLst>
          </p:cNvPr>
          <p:cNvGraphicFramePr>
            <a:graphicFrameLocks/>
          </p:cNvGraphicFramePr>
          <p:nvPr>
            <p:extLst>
              <p:ext uri="{D42A27DB-BD31-4B8C-83A1-F6EECF244321}">
                <p14:modId xmlns:p14="http://schemas.microsoft.com/office/powerpoint/2010/main" val="2349119829"/>
              </p:ext>
            </p:extLst>
          </p:nvPr>
        </p:nvGraphicFramePr>
        <p:xfrm>
          <a:off x="161476" y="1550350"/>
          <a:ext cx="11755542" cy="4319273"/>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FB9422D7-007F-B64A-983A-204564B35CBF}"/>
              </a:ext>
            </a:extLst>
          </p:cNvPr>
          <p:cNvSpPr/>
          <p:nvPr/>
        </p:nvSpPr>
        <p:spPr>
          <a:xfrm>
            <a:off x="10759004" y="1550351"/>
            <a:ext cx="1390794" cy="784830"/>
          </a:xfrm>
          <a:prstGeom prst="rect">
            <a:avLst/>
          </a:prstGeom>
          <a:solidFill>
            <a:schemeClr val="bg1"/>
          </a:solid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Most recent data provisional due to lag in Medicaid claims data</a:t>
            </a:r>
          </a:p>
        </p:txBody>
      </p:sp>
      <p:cxnSp>
        <p:nvCxnSpPr>
          <p:cNvPr id="6" name="Straight Arrow Connector 5">
            <a:extLst>
              <a:ext uri="{FF2B5EF4-FFF2-40B4-BE49-F238E27FC236}">
                <a16:creationId xmlns:a16="http://schemas.microsoft.com/office/drawing/2014/main" id="{831825C6-881E-94DE-F934-384FAE31C0EC}"/>
              </a:ext>
            </a:extLst>
          </p:cNvPr>
          <p:cNvCxnSpPr>
            <a:cxnSpLocks/>
          </p:cNvCxnSpPr>
          <p:nvPr/>
        </p:nvCxnSpPr>
        <p:spPr>
          <a:xfrm flipH="1" flipV="1">
            <a:off x="11556217" y="2334738"/>
            <a:ext cx="3123" cy="64898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Left Bracket 6">
            <a:extLst>
              <a:ext uri="{FF2B5EF4-FFF2-40B4-BE49-F238E27FC236}">
                <a16:creationId xmlns:a16="http://schemas.microsoft.com/office/drawing/2014/main" id="{F3D011F4-1E36-0C01-389E-F74B2A94A93E}"/>
              </a:ext>
            </a:extLst>
          </p:cNvPr>
          <p:cNvSpPr/>
          <p:nvPr/>
        </p:nvSpPr>
        <p:spPr>
          <a:xfrm rot="5400000">
            <a:off x="11505786" y="2772216"/>
            <a:ext cx="100863" cy="557094"/>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Rectangle 2">
            <a:extLst>
              <a:ext uri="{FF2B5EF4-FFF2-40B4-BE49-F238E27FC236}">
                <a16:creationId xmlns:a16="http://schemas.microsoft.com/office/drawing/2014/main" id="{15B95026-6143-B5AF-2896-14BA8453ACA0}"/>
              </a:ext>
            </a:extLst>
          </p:cNvPr>
          <p:cNvSpPr/>
          <p:nvPr/>
        </p:nvSpPr>
        <p:spPr>
          <a:xfrm>
            <a:off x="6145575" y="1550350"/>
            <a:ext cx="457200" cy="4052468"/>
          </a:xfrm>
          <a:prstGeom prst="rect">
            <a:avLst/>
          </a:prstGeom>
          <a:solidFill>
            <a:srgbClr val="00B0F0">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C632309-1DCB-00DD-F3FC-FF1E2BC0441B}"/>
              </a:ext>
            </a:extLst>
          </p:cNvPr>
          <p:cNvSpPr txBox="1"/>
          <p:nvPr/>
        </p:nvSpPr>
        <p:spPr>
          <a:xfrm>
            <a:off x="5440339" y="1869294"/>
            <a:ext cx="2059148" cy="646331"/>
          </a:xfrm>
          <a:prstGeom prst="rect">
            <a:avLst/>
          </a:prstGeom>
          <a:noFill/>
        </p:spPr>
        <p:txBody>
          <a:bodyPr wrap="square" rtlCol="0">
            <a:spAutoFit/>
          </a:bodyPr>
          <a:lstStyle/>
          <a:p>
            <a:pPr algn="ctr"/>
            <a:r>
              <a:rPr lang="en-US" sz="1200" b="1" dirty="0"/>
              <a:t>We Treat Hep C Initiative </a:t>
            </a:r>
          </a:p>
          <a:p>
            <a:pPr algn="ctr"/>
            <a:r>
              <a:rPr lang="en-US" sz="1200" b="1" dirty="0"/>
              <a:t>Kick-Off</a:t>
            </a:r>
          </a:p>
          <a:p>
            <a:pPr algn="ctr"/>
            <a:r>
              <a:rPr lang="en-US" sz="1200" b="1" dirty="0"/>
              <a:t>April 2021</a:t>
            </a:r>
          </a:p>
        </p:txBody>
      </p:sp>
    </p:spTree>
    <p:extLst>
      <p:ext uri="{BB962C8B-B14F-4D97-AF65-F5344CB8AC3E}">
        <p14:creationId xmlns:p14="http://schemas.microsoft.com/office/powerpoint/2010/main" val="1121377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160"/>
        <p:cNvGrpSpPr/>
        <p:nvPr/>
      </p:nvGrpSpPr>
      <p:grpSpPr>
        <a:xfrm>
          <a:off x="0" y="0"/>
          <a:ext cx="0" cy="0"/>
          <a:chOff x="0" y="0"/>
          <a:chExt cx="0" cy="0"/>
        </a:xfrm>
      </p:grpSpPr>
      <p:sp>
        <p:nvSpPr>
          <p:cNvPr id="1161" name="Google Shape;1161;p167"/>
          <p:cNvSpPr txBox="1">
            <a:spLocks noGrp="1"/>
          </p:cNvSpPr>
          <p:nvPr>
            <p:ph type="title"/>
          </p:nvPr>
        </p:nvSpPr>
        <p:spPr>
          <a:xfrm>
            <a:off x="124800" y="179400"/>
            <a:ext cx="12067200" cy="1091700"/>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dk1"/>
              </a:buClr>
              <a:buSzPts val="3240"/>
              <a:buFont typeface="Avenir"/>
              <a:buNone/>
            </a:pPr>
            <a:r>
              <a:rPr lang="en-US" sz="3040"/>
              <a:t>CUMULATIVE TOTAL OF NEW PROVIDERS WHO PRESCRIBED HCV TREATMENT FOR MEDICAID BENEFICIARIES, 2018-2024, MI</a:t>
            </a:r>
            <a:endParaRPr sz="3040"/>
          </a:p>
        </p:txBody>
      </p:sp>
      <p:sp>
        <p:nvSpPr>
          <p:cNvPr id="1163" name="Google Shape;1163;p167"/>
          <p:cNvSpPr txBox="1"/>
          <p:nvPr/>
        </p:nvSpPr>
        <p:spPr>
          <a:xfrm>
            <a:off x="4639067" y="5991575"/>
            <a:ext cx="8367600" cy="24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a:solidFill>
                  <a:schemeClr val="dk1"/>
                </a:solidFill>
                <a:latin typeface="Avenir"/>
                <a:ea typeface="Avenir"/>
                <a:cs typeface="Avenir"/>
                <a:sym typeface="Avenir"/>
              </a:rPr>
              <a:t>Source: Claims data from the Michigan Medicaid program (2018-2024)</a:t>
            </a:r>
            <a:endParaRPr sz="2000">
              <a:solidFill>
                <a:schemeClr val="dk1"/>
              </a:solidFill>
              <a:latin typeface="Avenir"/>
              <a:ea typeface="Avenir"/>
              <a:cs typeface="Avenir"/>
              <a:sym typeface="Avenir"/>
            </a:endParaRPr>
          </a:p>
        </p:txBody>
      </p:sp>
      <p:graphicFrame>
        <p:nvGraphicFramePr>
          <p:cNvPr id="5" name="Chart 4">
            <a:extLst>
              <a:ext uri="{FF2B5EF4-FFF2-40B4-BE49-F238E27FC236}">
                <a16:creationId xmlns:a16="http://schemas.microsoft.com/office/drawing/2014/main" id="{1716F82B-A889-456E-B733-F01E91798357}"/>
              </a:ext>
            </a:extLst>
          </p:cNvPr>
          <p:cNvGraphicFramePr>
            <a:graphicFrameLocks/>
          </p:cNvGraphicFramePr>
          <p:nvPr>
            <p:extLst>
              <p:ext uri="{D42A27DB-BD31-4B8C-83A1-F6EECF244321}">
                <p14:modId xmlns:p14="http://schemas.microsoft.com/office/powerpoint/2010/main" val="245131673"/>
              </p:ext>
            </p:extLst>
          </p:nvPr>
        </p:nvGraphicFramePr>
        <p:xfrm>
          <a:off x="308113" y="1402766"/>
          <a:ext cx="11688417" cy="4588809"/>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6560C71D-39DC-F475-0F20-7F422C0805A2}"/>
              </a:ext>
            </a:extLst>
          </p:cNvPr>
          <p:cNvSpPr/>
          <p:nvPr/>
        </p:nvSpPr>
        <p:spPr>
          <a:xfrm>
            <a:off x="6450494" y="1402766"/>
            <a:ext cx="149089" cy="4052468"/>
          </a:xfrm>
          <a:prstGeom prst="rect">
            <a:avLst/>
          </a:prstGeom>
          <a:solidFill>
            <a:srgbClr val="00B0F0">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76961BC-8182-DCBE-720C-12E80A92F5C7}"/>
              </a:ext>
            </a:extLst>
          </p:cNvPr>
          <p:cNvSpPr txBox="1"/>
          <p:nvPr/>
        </p:nvSpPr>
        <p:spPr>
          <a:xfrm>
            <a:off x="5570009" y="1662203"/>
            <a:ext cx="2059148" cy="646331"/>
          </a:xfrm>
          <a:prstGeom prst="rect">
            <a:avLst/>
          </a:prstGeom>
          <a:noFill/>
        </p:spPr>
        <p:txBody>
          <a:bodyPr wrap="square" rtlCol="0">
            <a:spAutoFit/>
          </a:bodyPr>
          <a:lstStyle/>
          <a:p>
            <a:pPr algn="ctr"/>
            <a:r>
              <a:rPr lang="en-US" sz="1200" b="1" dirty="0"/>
              <a:t>We Treat Hep C Initiative </a:t>
            </a:r>
          </a:p>
          <a:p>
            <a:pPr algn="ctr"/>
            <a:r>
              <a:rPr lang="en-US" sz="1200" b="1" dirty="0"/>
              <a:t>Kick-Off</a:t>
            </a:r>
          </a:p>
          <a:p>
            <a:pPr algn="ctr"/>
            <a:r>
              <a:rPr lang="en-US" sz="1200" b="1" dirty="0"/>
              <a:t>April 2021</a:t>
            </a:r>
          </a:p>
        </p:txBody>
      </p:sp>
    </p:spTree>
    <p:extLst>
      <p:ext uri="{BB962C8B-B14F-4D97-AF65-F5344CB8AC3E}">
        <p14:creationId xmlns:p14="http://schemas.microsoft.com/office/powerpoint/2010/main" val="18340211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E06BB-44F6-D203-98E1-9D24F58B51BB}"/>
              </a:ext>
            </a:extLst>
          </p:cNvPr>
          <p:cNvSpPr>
            <a:spLocks noGrp="1"/>
          </p:cNvSpPr>
          <p:nvPr>
            <p:ph type="title"/>
          </p:nvPr>
        </p:nvSpPr>
        <p:spPr>
          <a:xfrm>
            <a:off x="404036" y="0"/>
            <a:ext cx="11546959" cy="1221894"/>
          </a:xfrm>
        </p:spPr>
        <p:txBody>
          <a:bodyPr>
            <a:normAutofit/>
          </a:bodyPr>
          <a:lstStyle/>
          <a:p>
            <a:r>
              <a:rPr lang="en-US"/>
              <a:t>MEDICAID BENEFICIARIES SCREENED FOR HCV DURING PREGNANCY FOR PREGNANCIES THAT ENDED 2018-2024, MI</a:t>
            </a:r>
          </a:p>
        </p:txBody>
      </p:sp>
      <p:sp>
        <p:nvSpPr>
          <p:cNvPr id="7" name="Google Shape;1163;p167">
            <a:extLst>
              <a:ext uri="{FF2B5EF4-FFF2-40B4-BE49-F238E27FC236}">
                <a16:creationId xmlns:a16="http://schemas.microsoft.com/office/drawing/2014/main" id="{F1CDE3BF-783D-FC8E-49AF-F490E9DA0D32}"/>
              </a:ext>
            </a:extLst>
          </p:cNvPr>
          <p:cNvSpPr txBox="1"/>
          <p:nvPr/>
        </p:nvSpPr>
        <p:spPr>
          <a:xfrm>
            <a:off x="4425884" y="5947185"/>
            <a:ext cx="7652461" cy="24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dirty="0">
                <a:solidFill>
                  <a:schemeClr val="dk1"/>
                </a:solidFill>
                <a:latin typeface="Avenir"/>
                <a:ea typeface="Avenir"/>
                <a:cs typeface="Avenir"/>
                <a:sym typeface="Avenir"/>
              </a:rPr>
              <a:t>Source: Claims data from the Michigan Medicaid program (2018-2024)</a:t>
            </a:r>
            <a:endParaRPr sz="2000" dirty="0">
              <a:solidFill>
                <a:schemeClr val="dk1"/>
              </a:solidFill>
              <a:latin typeface="Avenir"/>
              <a:ea typeface="Avenir"/>
              <a:cs typeface="Avenir"/>
              <a:sym typeface="Avenir"/>
            </a:endParaRPr>
          </a:p>
        </p:txBody>
      </p:sp>
      <p:graphicFrame>
        <p:nvGraphicFramePr>
          <p:cNvPr id="10" name="Chart 9">
            <a:extLst>
              <a:ext uri="{FF2B5EF4-FFF2-40B4-BE49-F238E27FC236}">
                <a16:creationId xmlns:a16="http://schemas.microsoft.com/office/drawing/2014/main" id="{942608DD-7F89-4107-9BDD-CF69BC449F64}"/>
              </a:ext>
            </a:extLst>
          </p:cNvPr>
          <p:cNvGraphicFramePr>
            <a:graphicFrameLocks/>
          </p:cNvGraphicFramePr>
          <p:nvPr>
            <p:extLst>
              <p:ext uri="{D42A27DB-BD31-4B8C-83A1-F6EECF244321}">
                <p14:modId xmlns:p14="http://schemas.microsoft.com/office/powerpoint/2010/main" val="227537385"/>
              </p:ext>
            </p:extLst>
          </p:nvPr>
        </p:nvGraphicFramePr>
        <p:xfrm>
          <a:off x="241006" y="1307969"/>
          <a:ext cx="11837339" cy="4761166"/>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a:extLst>
              <a:ext uri="{FF2B5EF4-FFF2-40B4-BE49-F238E27FC236}">
                <a16:creationId xmlns:a16="http://schemas.microsoft.com/office/drawing/2014/main" id="{AE721F4D-7888-56C2-8246-3FF349ACDB17}"/>
              </a:ext>
            </a:extLst>
          </p:cNvPr>
          <p:cNvSpPr/>
          <p:nvPr/>
        </p:nvSpPr>
        <p:spPr>
          <a:xfrm>
            <a:off x="5507431" y="1307969"/>
            <a:ext cx="103695" cy="4242061"/>
          </a:xfrm>
          <a:prstGeom prst="rect">
            <a:avLst/>
          </a:prstGeom>
          <a:solidFill>
            <a:srgbClr val="D269DD">
              <a:alpha val="36863"/>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4C10765-56CB-8214-0E39-28B435E5D7CF}"/>
              </a:ext>
            </a:extLst>
          </p:cNvPr>
          <p:cNvSpPr txBox="1"/>
          <p:nvPr/>
        </p:nvSpPr>
        <p:spPr>
          <a:xfrm>
            <a:off x="4211245" y="1725002"/>
            <a:ext cx="2696066" cy="738664"/>
          </a:xfrm>
          <a:prstGeom prst="rect">
            <a:avLst/>
          </a:prstGeom>
          <a:noFill/>
        </p:spPr>
        <p:txBody>
          <a:bodyPr wrap="square" rtlCol="0">
            <a:spAutoFit/>
          </a:bodyPr>
          <a:lstStyle/>
          <a:p>
            <a:pPr algn="ctr"/>
            <a:r>
              <a:rPr lang="en-US" b="1" dirty="0"/>
              <a:t>CDC Releases Universal HCV Testing Recommendations</a:t>
            </a:r>
          </a:p>
          <a:p>
            <a:pPr algn="ctr"/>
            <a:r>
              <a:rPr lang="en-US" b="1" dirty="0"/>
              <a:t>April 2020 </a:t>
            </a:r>
          </a:p>
        </p:txBody>
      </p:sp>
      <p:sp>
        <p:nvSpPr>
          <p:cNvPr id="3" name="Rectangle 2">
            <a:extLst>
              <a:ext uri="{FF2B5EF4-FFF2-40B4-BE49-F238E27FC236}">
                <a16:creationId xmlns:a16="http://schemas.microsoft.com/office/drawing/2014/main" id="{40E6B4CF-2E7A-7EA0-C6D1-C6A7748C20D4}"/>
              </a:ext>
            </a:extLst>
          </p:cNvPr>
          <p:cNvSpPr/>
          <p:nvPr/>
        </p:nvSpPr>
        <p:spPr>
          <a:xfrm>
            <a:off x="10877550" y="1212853"/>
            <a:ext cx="1314449" cy="1455115"/>
          </a:xfrm>
          <a:prstGeom prst="rect">
            <a:avLst/>
          </a:prstGeom>
          <a:solidFill>
            <a:schemeClr val="bg1"/>
          </a:solid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Most recent data provisional. Have not yet received screening data for current pregnancies</a:t>
            </a:r>
          </a:p>
        </p:txBody>
      </p:sp>
      <p:cxnSp>
        <p:nvCxnSpPr>
          <p:cNvPr id="4" name="Straight Arrow Connector 3">
            <a:extLst>
              <a:ext uri="{FF2B5EF4-FFF2-40B4-BE49-F238E27FC236}">
                <a16:creationId xmlns:a16="http://schemas.microsoft.com/office/drawing/2014/main" id="{5B1CDE92-A0C6-23EB-9496-CEEB23893BDD}"/>
              </a:ext>
            </a:extLst>
          </p:cNvPr>
          <p:cNvCxnSpPr>
            <a:cxnSpLocks/>
          </p:cNvCxnSpPr>
          <p:nvPr/>
        </p:nvCxnSpPr>
        <p:spPr>
          <a:xfrm flipV="1">
            <a:off x="11486177" y="2707116"/>
            <a:ext cx="0" cy="79223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Left Bracket 4">
            <a:extLst>
              <a:ext uri="{FF2B5EF4-FFF2-40B4-BE49-F238E27FC236}">
                <a16:creationId xmlns:a16="http://schemas.microsoft.com/office/drawing/2014/main" id="{CEBD8D95-502B-7D52-F060-2328CBEC706C}"/>
              </a:ext>
            </a:extLst>
          </p:cNvPr>
          <p:cNvSpPr/>
          <p:nvPr/>
        </p:nvSpPr>
        <p:spPr>
          <a:xfrm rot="5400000">
            <a:off x="11464750" y="3130972"/>
            <a:ext cx="153973" cy="890731"/>
          </a:xfrm>
          <a:prstGeom prst="leftBracket">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9428404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167"/>
        <p:cNvGrpSpPr/>
        <p:nvPr/>
      </p:nvGrpSpPr>
      <p:grpSpPr>
        <a:xfrm>
          <a:off x="0" y="0"/>
          <a:ext cx="0" cy="0"/>
          <a:chOff x="0" y="0"/>
          <a:chExt cx="0" cy="0"/>
        </a:xfrm>
      </p:grpSpPr>
      <p:sp>
        <p:nvSpPr>
          <p:cNvPr id="1168" name="Google Shape;1168;p168"/>
          <p:cNvSpPr txBox="1">
            <a:spLocks noGrp="1"/>
          </p:cNvSpPr>
          <p:nvPr>
            <p:ph type="title"/>
          </p:nvPr>
        </p:nvSpPr>
        <p:spPr>
          <a:xfrm>
            <a:off x="384300" y="139723"/>
            <a:ext cx="10241400" cy="800100"/>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dk1"/>
              </a:buClr>
              <a:buSzPts val="3600"/>
              <a:buFont typeface="Avenir"/>
              <a:buNone/>
            </a:pPr>
            <a:r>
              <a:rPr lang="en-US"/>
              <a:t>HEPATITIS C TREATMENT PROVIDER MAP </a:t>
            </a:r>
            <a:endParaRPr/>
          </a:p>
        </p:txBody>
      </p:sp>
      <p:pic>
        <p:nvPicPr>
          <p:cNvPr id="1169" name="Google Shape;1169;p168"/>
          <p:cNvPicPr preferRelativeResize="0"/>
          <p:nvPr/>
        </p:nvPicPr>
        <p:blipFill rotWithShape="1">
          <a:blip r:embed="rId3">
            <a:alphaModFix/>
          </a:blip>
          <a:srcRect l="10128"/>
          <a:stretch/>
        </p:blipFill>
        <p:spPr>
          <a:xfrm>
            <a:off x="1829550" y="939825"/>
            <a:ext cx="9108899" cy="4954200"/>
          </a:xfrm>
          <a:prstGeom prst="rect">
            <a:avLst/>
          </a:prstGeom>
          <a:noFill/>
          <a:ln>
            <a:noFill/>
          </a:ln>
          <a:effectLst>
            <a:outerShdw blurRad="50800" dist="38100" dir="2700000" algn="tl" rotWithShape="0">
              <a:srgbClr val="000000">
                <a:alpha val="40000"/>
              </a:srgbClr>
            </a:outerShdw>
          </a:effectLst>
        </p:spPr>
      </p:pic>
      <p:sp>
        <p:nvSpPr>
          <p:cNvPr id="1170" name="Google Shape;1170;p168"/>
          <p:cNvSpPr txBox="1"/>
          <p:nvPr/>
        </p:nvSpPr>
        <p:spPr>
          <a:xfrm>
            <a:off x="4217545" y="5991074"/>
            <a:ext cx="37569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u="sng">
                <a:solidFill>
                  <a:schemeClr val="hlink"/>
                </a:solidFill>
                <a:latin typeface="Avenir"/>
                <a:ea typeface="Avenir"/>
                <a:cs typeface="Avenir"/>
                <a:sym typeface="Avenir"/>
                <a:hlinkClick r:id="rId4"/>
              </a:rPr>
              <a:t>Michigan.gov/</a:t>
            </a:r>
            <a:r>
              <a:rPr lang="en-US" sz="1800" b="1" u="sng" err="1">
                <a:solidFill>
                  <a:schemeClr val="hlink"/>
                </a:solidFill>
                <a:latin typeface="Avenir"/>
                <a:ea typeface="Avenir"/>
                <a:cs typeface="Avenir"/>
                <a:sym typeface="Avenir"/>
                <a:hlinkClick r:id="rId4"/>
              </a:rPr>
              <a:t>WeTreatHepC</a:t>
            </a:r>
            <a:endParaRPr sz="1800" b="1">
              <a:solidFill>
                <a:schemeClr val="dk1"/>
              </a:solidFill>
              <a:latin typeface="Avenir"/>
              <a:ea typeface="Avenir"/>
              <a:cs typeface="Avenir"/>
              <a:sym typeface="Aveni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174"/>
        <p:cNvGrpSpPr/>
        <p:nvPr/>
      </p:nvGrpSpPr>
      <p:grpSpPr>
        <a:xfrm>
          <a:off x="0" y="0"/>
          <a:ext cx="0" cy="0"/>
          <a:chOff x="0" y="0"/>
          <a:chExt cx="0" cy="0"/>
        </a:xfrm>
      </p:grpSpPr>
      <p:sp>
        <p:nvSpPr>
          <p:cNvPr id="1175" name="Google Shape;1175;p169"/>
          <p:cNvSpPr txBox="1">
            <a:spLocks noGrp="1"/>
          </p:cNvSpPr>
          <p:nvPr>
            <p:ph type="title"/>
          </p:nvPr>
        </p:nvSpPr>
        <p:spPr>
          <a:xfrm>
            <a:off x="470575" y="-468300"/>
            <a:ext cx="11415900" cy="1234500"/>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dk1"/>
              </a:buClr>
              <a:buSzPts val="3600"/>
              <a:buFont typeface="Avenir"/>
              <a:buNone/>
            </a:pPr>
            <a:r>
              <a:rPr lang="en-US"/>
              <a:t>HEPATITIS C TREATMENT PROVIDER DIRECTORY</a:t>
            </a:r>
            <a:endParaRPr/>
          </a:p>
        </p:txBody>
      </p:sp>
      <p:pic>
        <p:nvPicPr>
          <p:cNvPr id="1176" name="Google Shape;1176;p169"/>
          <p:cNvPicPr preferRelativeResize="0"/>
          <p:nvPr/>
        </p:nvPicPr>
        <p:blipFill rotWithShape="1">
          <a:blip r:embed="rId3">
            <a:alphaModFix/>
          </a:blip>
          <a:srcRect/>
          <a:stretch/>
        </p:blipFill>
        <p:spPr>
          <a:xfrm>
            <a:off x="2114650" y="766201"/>
            <a:ext cx="7723350" cy="5998801"/>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180"/>
        <p:cNvGrpSpPr/>
        <p:nvPr/>
      </p:nvGrpSpPr>
      <p:grpSpPr>
        <a:xfrm>
          <a:off x="0" y="0"/>
          <a:ext cx="0" cy="0"/>
          <a:chOff x="0" y="0"/>
          <a:chExt cx="0" cy="0"/>
        </a:xfrm>
      </p:grpSpPr>
      <p:sp>
        <p:nvSpPr>
          <p:cNvPr id="1181" name="Google Shape;1181;p170"/>
          <p:cNvSpPr txBox="1">
            <a:spLocks noGrp="1"/>
          </p:cNvSpPr>
          <p:nvPr>
            <p:ph type="title"/>
          </p:nvPr>
        </p:nvSpPr>
        <p:spPr>
          <a:xfrm>
            <a:off x="1371600" y="1709738"/>
            <a:ext cx="9966960" cy="2852737"/>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dk1"/>
              </a:buClr>
              <a:buSzPts val="4400"/>
              <a:buFont typeface="Avenir"/>
              <a:buNone/>
            </a:pPr>
            <a:r>
              <a:rPr lang="en-US"/>
              <a:t>HEPATITIS C </a:t>
            </a:r>
            <a:br>
              <a:rPr lang="en-US"/>
            </a:br>
            <a:r>
              <a:rPr lang="en-US"/>
              <a:t>LINKAGE TO CURE</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185"/>
        <p:cNvGrpSpPr/>
        <p:nvPr/>
      </p:nvGrpSpPr>
      <p:grpSpPr>
        <a:xfrm>
          <a:off x="0" y="0"/>
          <a:ext cx="0" cy="0"/>
          <a:chOff x="0" y="0"/>
          <a:chExt cx="0" cy="0"/>
        </a:xfrm>
      </p:grpSpPr>
      <p:sp>
        <p:nvSpPr>
          <p:cNvPr id="1186" name="Google Shape;1186;p171"/>
          <p:cNvSpPr txBox="1">
            <a:spLocks noGrp="1"/>
          </p:cNvSpPr>
          <p:nvPr>
            <p:ph type="title"/>
          </p:nvPr>
        </p:nvSpPr>
        <p:spPr>
          <a:xfrm>
            <a:off x="393940" y="4773"/>
            <a:ext cx="10241280" cy="1234440"/>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dk1"/>
              </a:buClr>
              <a:buSzPts val="3600"/>
              <a:buFont typeface="Avenir"/>
              <a:buNone/>
            </a:pPr>
            <a:r>
              <a:rPr lang="en-US"/>
              <a:t>HEPATITIS C DIS UNIT </a:t>
            </a:r>
            <a:endParaRPr/>
          </a:p>
        </p:txBody>
      </p:sp>
      <p:sp>
        <p:nvSpPr>
          <p:cNvPr id="1187" name="Google Shape;1187;p171"/>
          <p:cNvSpPr txBox="1"/>
          <p:nvPr/>
        </p:nvSpPr>
        <p:spPr>
          <a:xfrm>
            <a:off x="814119" y="1856875"/>
            <a:ext cx="11057100" cy="4154943"/>
          </a:xfrm>
          <a:prstGeom prst="rect">
            <a:avLst/>
          </a:prstGeom>
          <a:noFill/>
          <a:ln>
            <a:noFill/>
          </a:ln>
        </p:spPr>
        <p:txBody>
          <a:bodyPr spcFirstLastPara="1" wrap="square" lIns="91425" tIns="45700" rIns="91425" bIns="45700" anchor="t" anchorCtr="0">
            <a:spAutoFit/>
          </a:bodyPr>
          <a:lstStyle/>
          <a:p>
            <a:r>
              <a:rPr lang="en-US" sz="2400" b="1">
                <a:solidFill>
                  <a:schemeClr val="dk1"/>
                </a:solidFill>
                <a:latin typeface="Calibri"/>
                <a:ea typeface="Calibri"/>
                <a:cs typeface="Calibri"/>
                <a:sym typeface="Calibri"/>
              </a:rPr>
              <a:t>  </a:t>
            </a:r>
            <a:r>
              <a:rPr lang="en-US" sz="2400" b="1">
                <a:solidFill>
                  <a:schemeClr val="dk1"/>
                </a:solidFill>
                <a:latin typeface="Avenir"/>
                <a:ea typeface="Calibri"/>
                <a:cs typeface="Calibri"/>
                <a:sym typeface="Calibri"/>
              </a:rPr>
              <a:t>8 Disease Intervention Specialists</a:t>
            </a:r>
            <a:r>
              <a:rPr lang="en-US" sz="2400">
                <a:solidFill>
                  <a:schemeClr val="dk1"/>
                </a:solidFill>
                <a:latin typeface="Avenir"/>
                <a:ea typeface="Calibri"/>
                <a:cs typeface="Calibri"/>
                <a:sym typeface="Calibri"/>
              </a:rPr>
              <a:t>​</a:t>
            </a:r>
            <a:endParaRPr lang="en-US">
              <a:solidFill>
                <a:schemeClr val="dk1"/>
              </a:solidFill>
              <a:latin typeface="Avenir"/>
            </a:endParaRPr>
          </a:p>
          <a:p>
            <a:pPr marL="685800" lvl="2" indent="-228600">
              <a:buClr>
                <a:schemeClr val="dk1"/>
              </a:buClr>
              <a:buSzPts val="2400"/>
              <a:buFont typeface="Calibri"/>
              <a:buChar char="•"/>
            </a:pPr>
            <a:r>
              <a:rPr lang="en-US" sz="2400">
                <a:solidFill>
                  <a:schemeClr val="dk1"/>
                </a:solidFill>
                <a:latin typeface="Avenir"/>
                <a:ea typeface="Calibri"/>
                <a:cs typeface="Calibri"/>
                <a:sym typeface="Calibri"/>
              </a:rPr>
              <a:t>7</a:t>
            </a:r>
            <a:r>
              <a:rPr lang="en-US" sz="2400" b="0" i="0" u="none" strike="noStrike" cap="none">
                <a:solidFill>
                  <a:schemeClr val="dk1"/>
                </a:solidFill>
                <a:latin typeface="Avenir"/>
                <a:ea typeface="Calibri"/>
                <a:cs typeface="Calibri"/>
                <a:sym typeface="Calibri"/>
              </a:rPr>
              <a:t> Hepatitis C DIS​</a:t>
            </a:r>
            <a:r>
              <a:rPr lang="en-US" sz="2400">
                <a:solidFill>
                  <a:schemeClr val="dk1"/>
                </a:solidFill>
                <a:latin typeface="Avenir"/>
                <a:ea typeface="Calibri"/>
                <a:cs typeface="Calibri"/>
                <a:sym typeface="Calibri"/>
              </a:rPr>
              <a:t> </a:t>
            </a:r>
            <a:endParaRPr lang="en-US">
              <a:solidFill>
                <a:schemeClr val="dk1"/>
              </a:solidFill>
              <a:latin typeface="Avenir"/>
            </a:endParaRPr>
          </a:p>
          <a:p>
            <a:pPr marL="685800" marR="0" lvl="2" indent="-228600" algn="l" rtl="0">
              <a:spcBef>
                <a:spcPts val="0"/>
              </a:spcBef>
              <a:spcAft>
                <a:spcPts val="0"/>
              </a:spcAft>
              <a:buClr>
                <a:schemeClr val="dk1"/>
              </a:buClr>
              <a:buSzPts val="2400"/>
              <a:buFont typeface="Calibri"/>
              <a:buChar char="•"/>
            </a:pPr>
            <a:r>
              <a:rPr lang="en-US" sz="2400" b="0" i="0" u="none" strike="noStrike" cap="none">
                <a:solidFill>
                  <a:schemeClr val="dk1"/>
                </a:solidFill>
                <a:latin typeface="Avenir"/>
                <a:ea typeface="Calibri"/>
                <a:cs typeface="Calibri"/>
                <a:sym typeface="Calibri"/>
              </a:rPr>
              <a:t>1 </a:t>
            </a:r>
            <a:r>
              <a:rPr lang="en-US" sz="2400">
                <a:solidFill>
                  <a:schemeClr val="dk1"/>
                </a:solidFill>
                <a:latin typeface="Avenir"/>
                <a:ea typeface="Calibri"/>
                <a:cs typeface="Calibri"/>
                <a:sym typeface="Calibri"/>
              </a:rPr>
              <a:t>Hepatitis</a:t>
            </a:r>
            <a:r>
              <a:rPr lang="en-US" sz="2400" b="0" i="0" u="none" strike="noStrike" cap="none">
                <a:solidFill>
                  <a:schemeClr val="dk1"/>
                </a:solidFill>
                <a:latin typeface="Avenir"/>
                <a:ea typeface="Calibri"/>
                <a:cs typeface="Calibri"/>
                <a:sym typeface="Calibri"/>
              </a:rPr>
              <a:t> C</a:t>
            </a:r>
            <a:r>
              <a:rPr lang="en-US" sz="2400">
                <a:solidFill>
                  <a:schemeClr val="dk1"/>
                </a:solidFill>
                <a:latin typeface="Avenir"/>
                <a:ea typeface="Calibri"/>
                <a:cs typeface="Calibri"/>
                <a:sym typeface="Calibri"/>
              </a:rPr>
              <a:t> - Tuberculosis</a:t>
            </a:r>
            <a:r>
              <a:rPr lang="en-US" sz="2400" b="0" i="0" u="none" strike="noStrike" cap="none">
                <a:solidFill>
                  <a:schemeClr val="dk1"/>
                </a:solidFill>
                <a:latin typeface="Avenir"/>
                <a:ea typeface="Calibri"/>
                <a:cs typeface="Calibri"/>
                <a:sym typeface="Calibri"/>
              </a:rPr>
              <a:t> DIS​</a:t>
            </a:r>
            <a:endParaRPr lang="en-US">
              <a:solidFill>
                <a:schemeClr val="dk1"/>
              </a:solidFill>
              <a:latin typeface="Avenir"/>
            </a:endParaRPr>
          </a:p>
          <a:p>
            <a:pPr marL="0" marR="0" lvl="0" indent="0" algn="l" rtl="0">
              <a:spcBef>
                <a:spcPts val="0"/>
              </a:spcBef>
              <a:spcAft>
                <a:spcPts val="0"/>
              </a:spcAft>
              <a:buNone/>
            </a:pPr>
            <a:r>
              <a:rPr lang="en-US" sz="2400">
                <a:solidFill>
                  <a:schemeClr val="dk1"/>
                </a:solidFill>
                <a:latin typeface="Avenir"/>
                <a:ea typeface="Calibri"/>
                <a:cs typeface="Calibri"/>
                <a:sym typeface="Calibri"/>
              </a:rPr>
              <a:t>  </a:t>
            </a:r>
            <a:endParaRPr lang="en-US">
              <a:solidFill>
                <a:schemeClr val="dk1"/>
              </a:solidFill>
              <a:latin typeface="Avenir"/>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Avenir"/>
                <a:ea typeface="Calibri"/>
                <a:cs typeface="Calibri"/>
                <a:sym typeface="Calibri"/>
              </a:rPr>
              <a:t>Unit was created October 1, 2021</a:t>
            </a:r>
            <a:endParaRPr lang="en-US">
              <a:solidFill>
                <a:schemeClr val="dk1"/>
              </a:solidFill>
              <a:latin typeface="Avenir"/>
            </a:endParaRPr>
          </a:p>
          <a:p>
            <a:pPr marL="285750" marR="0" lvl="0" indent="-133350" algn="l" rtl="0">
              <a:spcBef>
                <a:spcPts val="0"/>
              </a:spcBef>
              <a:spcAft>
                <a:spcPts val="0"/>
              </a:spcAft>
              <a:buClr>
                <a:schemeClr val="dk1"/>
              </a:buClr>
              <a:buSzPts val="2400"/>
              <a:buFont typeface="Arial"/>
              <a:buNone/>
            </a:pPr>
            <a:endParaRPr lang="en-US" sz="2400">
              <a:solidFill>
                <a:schemeClr val="dk1"/>
              </a:solidFill>
              <a:latin typeface="Avenir"/>
              <a:ea typeface="Calibri"/>
              <a:cs typeface="Calibri"/>
              <a:sym typeface="Calibri"/>
            </a:endParaRPr>
          </a:p>
          <a:p>
            <a:pPr marL="285750" marR="0" lvl="0" indent="-285750" algn="l" rtl="0">
              <a:spcBef>
                <a:spcPts val="0"/>
              </a:spcBef>
              <a:spcAft>
                <a:spcPts val="0"/>
              </a:spcAft>
              <a:buClr>
                <a:schemeClr val="dk1"/>
              </a:buClr>
              <a:buSzPts val="2400"/>
              <a:buFont typeface="Arial"/>
              <a:buChar char="•"/>
            </a:pPr>
            <a:r>
              <a:rPr lang="en-US" sz="2400">
                <a:solidFill>
                  <a:schemeClr val="dk1"/>
                </a:solidFill>
                <a:latin typeface="Avenir"/>
                <a:ea typeface="Calibri"/>
                <a:cs typeface="Calibri"/>
                <a:sym typeface="Calibri"/>
              </a:rPr>
              <a:t>Prioritization on case management services to achieve desirable outcomes such as treatment start and SVR-12</a:t>
            </a:r>
          </a:p>
          <a:p>
            <a:pPr marL="914400" marR="0" lvl="1" indent="-381000" algn="l" rtl="0">
              <a:spcBef>
                <a:spcPts val="0"/>
              </a:spcBef>
              <a:spcAft>
                <a:spcPts val="0"/>
              </a:spcAft>
              <a:buClr>
                <a:schemeClr val="dk1"/>
              </a:buClr>
              <a:buSzPts val="2400"/>
              <a:buFont typeface="Arial"/>
              <a:buChar char="○"/>
            </a:pPr>
            <a:r>
              <a:rPr lang="en-US" sz="2400">
                <a:solidFill>
                  <a:schemeClr val="dk1"/>
                </a:solidFill>
                <a:latin typeface="Avenir"/>
                <a:ea typeface="Calibri"/>
                <a:cs typeface="Calibri"/>
                <a:sym typeface="Calibri"/>
              </a:rPr>
              <a:t>SVR-12 = Sustained virologic response. Test of cure. It means that 12 weeks or more post treatment, lab test (ex: HCV RNA) does not detect hepatitis C virus in your blood (viral load is undetected). </a:t>
            </a:r>
            <a:endParaRPr lang="en-US">
              <a:solidFill>
                <a:schemeClr val="dk1"/>
              </a:solidFill>
              <a:latin typeface="Aveni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2"/>
        <p:cNvGrpSpPr/>
        <p:nvPr/>
      </p:nvGrpSpPr>
      <p:grpSpPr>
        <a:xfrm>
          <a:off x="0" y="0"/>
          <a:ext cx="0" cy="0"/>
          <a:chOff x="0" y="0"/>
          <a:chExt cx="0" cy="0"/>
        </a:xfrm>
      </p:grpSpPr>
      <p:sp>
        <p:nvSpPr>
          <p:cNvPr id="1193" name="Google Shape;1193;p172"/>
          <p:cNvSpPr txBox="1">
            <a:spLocks noGrp="1"/>
          </p:cNvSpPr>
          <p:nvPr>
            <p:ph type="title"/>
          </p:nvPr>
        </p:nvSpPr>
        <p:spPr>
          <a:xfrm>
            <a:off x="1371599" y="474031"/>
            <a:ext cx="9448801" cy="1003895"/>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dk1"/>
              </a:buClr>
              <a:buSzPts val="3600"/>
              <a:buFont typeface="Avenir"/>
              <a:buNone/>
            </a:pPr>
            <a:r>
              <a:rPr lang="en-US"/>
              <a:t>HCV DIS GOALS</a:t>
            </a:r>
            <a:endParaRPr/>
          </a:p>
        </p:txBody>
      </p:sp>
      <p:grpSp>
        <p:nvGrpSpPr>
          <p:cNvPr id="1194" name="Google Shape;1194;p172"/>
          <p:cNvGrpSpPr/>
          <p:nvPr/>
        </p:nvGrpSpPr>
        <p:grpSpPr>
          <a:xfrm>
            <a:off x="1371600" y="1915660"/>
            <a:ext cx="9448800" cy="3898549"/>
            <a:chOff x="0" y="1800"/>
            <a:chExt cx="9448800" cy="3898549"/>
          </a:xfrm>
        </p:grpSpPr>
        <p:sp>
          <p:nvSpPr>
            <p:cNvPr id="1195" name="Google Shape;1195;p172"/>
            <p:cNvSpPr/>
            <p:nvPr/>
          </p:nvSpPr>
          <p:spPr>
            <a:xfrm>
              <a:off x="1889760" y="1800"/>
              <a:ext cx="7559040" cy="932667"/>
            </a:xfrm>
            <a:prstGeom prst="rect">
              <a:avLst/>
            </a:prstGeom>
            <a:solidFill>
              <a:srgbClr val="F2A346"/>
            </a:solidFill>
            <a:ln w="12700" cap="flat" cmpd="sng">
              <a:solidFill>
                <a:srgbClr val="F2A34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172"/>
            <p:cNvSpPr txBox="1"/>
            <p:nvPr/>
          </p:nvSpPr>
          <p:spPr>
            <a:xfrm>
              <a:off x="1889760" y="1800"/>
              <a:ext cx="7559040" cy="932667"/>
            </a:xfrm>
            <a:prstGeom prst="rect">
              <a:avLst/>
            </a:prstGeom>
            <a:noFill/>
            <a:ln>
              <a:noFill/>
            </a:ln>
          </p:spPr>
          <p:txBody>
            <a:bodyPr spcFirstLastPara="1" wrap="square" lIns="146650" tIns="236875" rIns="146650" bIns="236875" anchor="ctr" anchorCtr="0">
              <a:noAutofit/>
            </a:bodyPr>
            <a:lstStyle/>
            <a:p>
              <a:pPr marL="0" marR="0" lvl="0" indent="0" algn="l" rtl="0">
                <a:lnSpc>
                  <a:spcPct val="90000"/>
                </a:lnSpc>
                <a:spcBef>
                  <a:spcPts val="0"/>
                </a:spcBef>
                <a:spcAft>
                  <a:spcPts val="0"/>
                </a:spcAft>
                <a:buClr>
                  <a:schemeClr val="lt1"/>
                </a:buClr>
                <a:buSzPts val="2000"/>
                <a:buFont typeface="Avenir"/>
                <a:buNone/>
              </a:pPr>
              <a:r>
                <a:rPr lang="en-US" sz="2000" b="1">
                  <a:solidFill>
                    <a:srgbClr val="0C0C0C"/>
                  </a:solidFill>
                  <a:latin typeface="Avenir"/>
                  <a:ea typeface="Avenir"/>
                  <a:cs typeface="Avenir"/>
                  <a:sym typeface="Avenir"/>
                </a:rPr>
                <a:t>Diagnosis:</a:t>
              </a:r>
              <a:r>
                <a:rPr lang="en-US" sz="2000" b="0">
                  <a:solidFill>
                    <a:srgbClr val="0C0C0C"/>
                  </a:solidFill>
                  <a:latin typeface="Avenir"/>
                  <a:ea typeface="Avenir"/>
                  <a:cs typeface="Avenir"/>
                  <a:sym typeface="Avenir"/>
                </a:rPr>
                <a:t> Educate cases about HCV and current status</a:t>
              </a:r>
              <a:endParaRPr>
                <a:solidFill>
                  <a:srgbClr val="0C0C0C"/>
                </a:solidFill>
              </a:endParaRPr>
            </a:p>
          </p:txBody>
        </p:sp>
        <p:sp>
          <p:nvSpPr>
            <p:cNvPr id="1197" name="Google Shape;1197;p172"/>
            <p:cNvSpPr/>
            <p:nvPr/>
          </p:nvSpPr>
          <p:spPr>
            <a:xfrm>
              <a:off x="0" y="1800"/>
              <a:ext cx="1889760" cy="932667"/>
            </a:xfrm>
            <a:prstGeom prst="rect">
              <a:avLst/>
            </a:prstGeom>
            <a:solidFill>
              <a:schemeClr val="lt1"/>
            </a:solidFill>
            <a:ln w="12700" cap="flat" cmpd="sng">
              <a:solidFill>
                <a:srgbClr val="F2A34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172"/>
            <p:cNvSpPr txBox="1"/>
            <p:nvPr/>
          </p:nvSpPr>
          <p:spPr>
            <a:xfrm>
              <a:off x="0" y="1800"/>
              <a:ext cx="1889760" cy="932667"/>
            </a:xfrm>
            <a:prstGeom prst="rect">
              <a:avLst/>
            </a:prstGeom>
            <a:noFill/>
            <a:ln>
              <a:noFill/>
            </a:ln>
          </p:spPr>
          <p:txBody>
            <a:bodyPr spcFirstLastPara="1" wrap="square" lIns="100000" tIns="92125" rIns="100000" bIns="92125" anchor="ctr" anchorCtr="0">
              <a:noAutofit/>
            </a:bodyPr>
            <a:lstStyle/>
            <a:p>
              <a:pPr marL="0" marR="0" lvl="0" indent="0" algn="ctr" rtl="0">
                <a:lnSpc>
                  <a:spcPct val="90000"/>
                </a:lnSpc>
                <a:spcBef>
                  <a:spcPts val="0"/>
                </a:spcBef>
                <a:spcAft>
                  <a:spcPts val="0"/>
                </a:spcAft>
                <a:buClr>
                  <a:schemeClr val="dk1"/>
                </a:buClr>
                <a:buSzPts val="2500"/>
                <a:buFont typeface="Avenir"/>
                <a:buNone/>
              </a:pPr>
              <a:endParaRPr sz="2500">
                <a:solidFill>
                  <a:schemeClr val="dk1"/>
                </a:solidFill>
                <a:latin typeface="Avenir"/>
                <a:ea typeface="Avenir"/>
                <a:cs typeface="Avenir"/>
                <a:sym typeface="Avenir"/>
              </a:endParaRPr>
            </a:p>
          </p:txBody>
        </p:sp>
        <p:sp>
          <p:nvSpPr>
            <p:cNvPr id="1199" name="Google Shape;1199;p172"/>
            <p:cNvSpPr/>
            <p:nvPr/>
          </p:nvSpPr>
          <p:spPr>
            <a:xfrm>
              <a:off x="1889760" y="990427"/>
              <a:ext cx="7559040" cy="932667"/>
            </a:xfrm>
            <a:prstGeom prst="rect">
              <a:avLst/>
            </a:prstGeom>
            <a:solidFill>
              <a:srgbClr val="E6BB27"/>
            </a:solidFill>
            <a:ln w="12700" cap="flat" cmpd="sng">
              <a:solidFill>
                <a:srgbClr val="E6BB2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172"/>
            <p:cNvSpPr txBox="1"/>
            <p:nvPr/>
          </p:nvSpPr>
          <p:spPr>
            <a:xfrm>
              <a:off x="1889760" y="990427"/>
              <a:ext cx="7559040" cy="932667"/>
            </a:xfrm>
            <a:prstGeom prst="rect">
              <a:avLst/>
            </a:prstGeom>
            <a:noFill/>
            <a:ln>
              <a:noFill/>
            </a:ln>
          </p:spPr>
          <p:txBody>
            <a:bodyPr spcFirstLastPara="1" wrap="square" lIns="146650" tIns="236875" rIns="146650" bIns="236875" anchor="ctr" anchorCtr="0">
              <a:noAutofit/>
            </a:bodyPr>
            <a:lstStyle/>
            <a:p>
              <a:pPr marL="0" marR="0" lvl="0" indent="0" algn="l" rtl="0">
                <a:lnSpc>
                  <a:spcPct val="90000"/>
                </a:lnSpc>
                <a:spcBef>
                  <a:spcPts val="0"/>
                </a:spcBef>
                <a:spcAft>
                  <a:spcPts val="0"/>
                </a:spcAft>
                <a:buClr>
                  <a:schemeClr val="lt1"/>
                </a:buClr>
                <a:buSzPts val="2000"/>
                <a:buFont typeface="Avenir"/>
                <a:buNone/>
              </a:pPr>
              <a:r>
                <a:rPr lang="en-US" sz="2000" b="1">
                  <a:solidFill>
                    <a:srgbClr val="0C0C0C"/>
                  </a:solidFill>
                  <a:latin typeface="Avenir"/>
                  <a:ea typeface="Avenir"/>
                  <a:cs typeface="Avenir"/>
                  <a:sym typeface="Avenir"/>
                </a:rPr>
                <a:t>Link to care: </a:t>
              </a:r>
              <a:r>
                <a:rPr lang="en-US" sz="2000" b="0">
                  <a:solidFill>
                    <a:srgbClr val="0C0C0C"/>
                  </a:solidFill>
                  <a:latin typeface="Avenir"/>
                  <a:ea typeface="Avenir"/>
                  <a:cs typeface="Avenir"/>
                  <a:sym typeface="Avenir"/>
                </a:rPr>
                <a:t>Refer cases to healthcare/community resources</a:t>
              </a:r>
              <a:endParaRPr>
                <a:solidFill>
                  <a:srgbClr val="0C0C0C"/>
                </a:solidFill>
              </a:endParaRPr>
            </a:p>
          </p:txBody>
        </p:sp>
        <p:sp>
          <p:nvSpPr>
            <p:cNvPr id="1201" name="Google Shape;1201;p172"/>
            <p:cNvSpPr/>
            <p:nvPr/>
          </p:nvSpPr>
          <p:spPr>
            <a:xfrm>
              <a:off x="0" y="990427"/>
              <a:ext cx="1889760" cy="932667"/>
            </a:xfrm>
            <a:prstGeom prst="rect">
              <a:avLst/>
            </a:prstGeom>
            <a:solidFill>
              <a:schemeClr val="lt1"/>
            </a:solidFill>
            <a:ln w="12700" cap="flat" cmpd="sng">
              <a:solidFill>
                <a:srgbClr val="E6BB2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172"/>
            <p:cNvSpPr txBox="1"/>
            <p:nvPr/>
          </p:nvSpPr>
          <p:spPr>
            <a:xfrm>
              <a:off x="0" y="990427"/>
              <a:ext cx="1889760" cy="932667"/>
            </a:xfrm>
            <a:prstGeom prst="rect">
              <a:avLst/>
            </a:prstGeom>
            <a:noFill/>
            <a:ln>
              <a:noFill/>
            </a:ln>
          </p:spPr>
          <p:txBody>
            <a:bodyPr spcFirstLastPara="1" wrap="square" lIns="100000" tIns="92125" rIns="100000" bIns="92125" anchor="ctr" anchorCtr="0">
              <a:noAutofit/>
            </a:bodyPr>
            <a:lstStyle/>
            <a:p>
              <a:pPr marL="0" marR="0" lvl="0" indent="0" algn="ctr" rtl="0">
                <a:lnSpc>
                  <a:spcPct val="90000"/>
                </a:lnSpc>
                <a:spcBef>
                  <a:spcPts val="0"/>
                </a:spcBef>
                <a:spcAft>
                  <a:spcPts val="0"/>
                </a:spcAft>
                <a:buClr>
                  <a:schemeClr val="dk1"/>
                </a:buClr>
                <a:buSzPts val="2500"/>
                <a:buFont typeface="Avenir"/>
                <a:buNone/>
              </a:pPr>
              <a:endParaRPr sz="2500" b="1">
                <a:solidFill>
                  <a:schemeClr val="dk1"/>
                </a:solidFill>
                <a:latin typeface="Avenir"/>
                <a:ea typeface="Avenir"/>
                <a:cs typeface="Avenir"/>
                <a:sym typeface="Avenir"/>
              </a:endParaRPr>
            </a:p>
          </p:txBody>
        </p:sp>
        <p:sp>
          <p:nvSpPr>
            <p:cNvPr id="1203" name="Google Shape;1203;p172"/>
            <p:cNvSpPr/>
            <p:nvPr/>
          </p:nvSpPr>
          <p:spPr>
            <a:xfrm>
              <a:off x="1889760" y="1979055"/>
              <a:ext cx="7559040" cy="932667"/>
            </a:xfrm>
            <a:prstGeom prst="rect">
              <a:avLst/>
            </a:prstGeom>
            <a:solidFill>
              <a:srgbClr val="CF92A7"/>
            </a:solidFill>
            <a:ln w="12700" cap="flat" cmpd="sng">
              <a:solidFill>
                <a:srgbClr val="CF92A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172"/>
            <p:cNvSpPr txBox="1"/>
            <p:nvPr/>
          </p:nvSpPr>
          <p:spPr>
            <a:xfrm>
              <a:off x="1889760" y="1979055"/>
              <a:ext cx="7559040" cy="932667"/>
            </a:xfrm>
            <a:prstGeom prst="rect">
              <a:avLst/>
            </a:prstGeom>
            <a:noFill/>
            <a:ln>
              <a:noFill/>
            </a:ln>
          </p:spPr>
          <p:txBody>
            <a:bodyPr spcFirstLastPara="1" wrap="square" lIns="146650" tIns="236875" rIns="146650" bIns="236875" anchor="ctr" anchorCtr="0">
              <a:noAutofit/>
            </a:bodyPr>
            <a:lstStyle/>
            <a:p>
              <a:pPr marL="0" marR="0" lvl="0" indent="0" algn="l" rtl="0">
                <a:lnSpc>
                  <a:spcPct val="90000"/>
                </a:lnSpc>
                <a:spcBef>
                  <a:spcPts val="0"/>
                </a:spcBef>
                <a:spcAft>
                  <a:spcPts val="0"/>
                </a:spcAft>
                <a:buClr>
                  <a:schemeClr val="lt1"/>
                </a:buClr>
                <a:buSzPts val="2000"/>
                <a:buFont typeface="Avenir"/>
                <a:buNone/>
              </a:pPr>
              <a:r>
                <a:rPr lang="en-US" sz="2000" b="1">
                  <a:solidFill>
                    <a:srgbClr val="0C0C0C"/>
                  </a:solidFill>
                  <a:latin typeface="Avenir"/>
                  <a:ea typeface="Avenir"/>
                  <a:cs typeface="Avenir"/>
                  <a:sym typeface="Avenir"/>
                </a:rPr>
                <a:t>Treatment: </a:t>
              </a:r>
              <a:r>
                <a:rPr lang="en-US" sz="2000" b="0">
                  <a:solidFill>
                    <a:srgbClr val="0C0C0C"/>
                  </a:solidFill>
                  <a:latin typeface="Avenir"/>
                  <a:ea typeface="Avenir"/>
                  <a:cs typeface="Avenir"/>
                  <a:sym typeface="Avenir"/>
                </a:rPr>
                <a:t>Assist with treatment start and adherence</a:t>
              </a:r>
              <a:endParaRPr>
                <a:solidFill>
                  <a:srgbClr val="0C0C0C"/>
                </a:solidFill>
              </a:endParaRPr>
            </a:p>
          </p:txBody>
        </p:sp>
        <p:sp>
          <p:nvSpPr>
            <p:cNvPr id="1205" name="Google Shape;1205;p172"/>
            <p:cNvSpPr/>
            <p:nvPr/>
          </p:nvSpPr>
          <p:spPr>
            <a:xfrm>
              <a:off x="0" y="1979055"/>
              <a:ext cx="1889760" cy="932667"/>
            </a:xfrm>
            <a:prstGeom prst="rect">
              <a:avLst/>
            </a:prstGeom>
            <a:solidFill>
              <a:schemeClr val="lt1"/>
            </a:solidFill>
            <a:ln w="12700" cap="flat" cmpd="sng">
              <a:solidFill>
                <a:srgbClr val="CF92A7"/>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172"/>
            <p:cNvSpPr txBox="1"/>
            <p:nvPr/>
          </p:nvSpPr>
          <p:spPr>
            <a:xfrm>
              <a:off x="0" y="1979055"/>
              <a:ext cx="1889760" cy="932667"/>
            </a:xfrm>
            <a:prstGeom prst="rect">
              <a:avLst/>
            </a:prstGeom>
            <a:noFill/>
            <a:ln>
              <a:noFill/>
            </a:ln>
          </p:spPr>
          <p:txBody>
            <a:bodyPr spcFirstLastPara="1" wrap="square" lIns="100000" tIns="92125" rIns="100000" bIns="92125" anchor="ctr" anchorCtr="0">
              <a:noAutofit/>
            </a:bodyPr>
            <a:lstStyle/>
            <a:p>
              <a:pPr marL="0" marR="0" lvl="0" indent="0" algn="ctr" rtl="0">
                <a:lnSpc>
                  <a:spcPct val="90000"/>
                </a:lnSpc>
                <a:spcBef>
                  <a:spcPts val="0"/>
                </a:spcBef>
                <a:spcAft>
                  <a:spcPts val="0"/>
                </a:spcAft>
                <a:buClr>
                  <a:schemeClr val="dk1"/>
                </a:buClr>
                <a:buSzPts val="2500"/>
                <a:buFont typeface="Avenir"/>
                <a:buNone/>
              </a:pPr>
              <a:endParaRPr sz="2500" b="1">
                <a:solidFill>
                  <a:schemeClr val="dk1"/>
                </a:solidFill>
                <a:latin typeface="Avenir"/>
                <a:ea typeface="Avenir"/>
                <a:cs typeface="Avenir"/>
                <a:sym typeface="Avenir"/>
              </a:endParaRPr>
            </a:p>
          </p:txBody>
        </p:sp>
        <p:sp>
          <p:nvSpPr>
            <p:cNvPr id="1207" name="Google Shape;1207;p172"/>
            <p:cNvSpPr/>
            <p:nvPr/>
          </p:nvSpPr>
          <p:spPr>
            <a:xfrm>
              <a:off x="1889760" y="2967682"/>
              <a:ext cx="7559040" cy="932667"/>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172"/>
            <p:cNvSpPr txBox="1"/>
            <p:nvPr/>
          </p:nvSpPr>
          <p:spPr>
            <a:xfrm>
              <a:off x="1889760" y="2967682"/>
              <a:ext cx="7559040" cy="932667"/>
            </a:xfrm>
            <a:prstGeom prst="rect">
              <a:avLst/>
            </a:prstGeom>
            <a:noFill/>
            <a:ln>
              <a:noFill/>
            </a:ln>
          </p:spPr>
          <p:txBody>
            <a:bodyPr spcFirstLastPara="1" wrap="square" lIns="146650" tIns="236875" rIns="146650" bIns="236875" anchor="ctr" anchorCtr="0">
              <a:noAutofit/>
            </a:bodyPr>
            <a:lstStyle/>
            <a:p>
              <a:pPr marL="0" marR="0" lvl="0" indent="0" algn="l" rtl="0">
                <a:lnSpc>
                  <a:spcPct val="90000"/>
                </a:lnSpc>
                <a:spcBef>
                  <a:spcPts val="0"/>
                </a:spcBef>
                <a:spcAft>
                  <a:spcPts val="0"/>
                </a:spcAft>
                <a:buClr>
                  <a:schemeClr val="lt1"/>
                </a:buClr>
                <a:buSzPts val="2000"/>
                <a:buFont typeface="Avenir"/>
                <a:buNone/>
              </a:pPr>
              <a:r>
                <a:rPr lang="en-US" sz="2000" b="1">
                  <a:solidFill>
                    <a:schemeClr val="dk1"/>
                  </a:solidFill>
                  <a:latin typeface="Avenir"/>
                  <a:ea typeface="Avenir"/>
                  <a:cs typeface="Avenir"/>
                  <a:sym typeface="Avenir"/>
                </a:rPr>
                <a:t>SVR-12: </a:t>
              </a:r>
              <a:r>
                <a:rPr lang="en-US" sz="2000" b="0">
                  <a:solidFill>
                    <a:schemeClr val="dk1"/>
                  </a:solidFill>
                  <a:latin typeface="Avenir"/>
                  <a:ea typeface="Avenir"/>
                  <a:cs typeface="Avenir"/>
                  <a:sym typeface="Avenir"/>
                </a:rPr>
                <a:t>Ensure case achieves sustained virological response</a:t>
              </a:r>
              <a:endParaRPr>
                <a:solidFill>
                  <a:schemeClr val="dk1"/>
                </a:solidFill>
              </a:endParaRPr>
            </a:p>
          </p:txBody>
        </p:sp>
        <p:sp>
          <p:nvSpPr>
            <p:cNvPr id="1209" name="Google Shape;1209;p172"/>
            <p:cNvSpPr/>
            <p:nvPr/>
          </p:nvSpPr>
          <p:spPr>
            <a:xfrm>
              <a:off x="0" y="2967682"/>
              <a:ext cx="1889760" cy="932667"/>
            </a:xfrm>
            <a:prstGeom prst="rect">
              <a:avLst/>
            </a:prstGeom>
            <a:solidFill>
              <a:schemeClr val="lt1"/>
            </a:solidFill>
            <a:ln w="12700" cap="flat" cmpd="sng">
              <a:solidFill>
                <a:schemeClr val="accent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172"/>
            <p:cNvSpPr txBox="1"/>
            <p:nvPr/>
          </p:nvSpPr>
          <p:spPr>
            <a:xfrm>
              <a:off x="0" y="2967682"/>
              <a:ext cx="1889760" cy="932667"/>
            </a:xfrm>
            <a:prstGeom prst="rect">
              <a:avLst/>
            </a:prstGeom>
            <a:noFill/>
            <a:ln>
              <a:noFill/>
            </a:ln>
          </p:spPr>
          <p:txBody>
            <a:bodyPr spcFirstLastPara="1" wrap="square" lIns="100000" tIns="92125" rIns="100000" bIns="92125" anchor="ctr" anchorCtr="0">
              <a:noAutofit/>
            </a:bodyPr>
            <a:lstStyle/>
            <a:p>
              <a:pPr marL="0" marR="0" lvl="0" indent="0" algn="ctr" rtl="0">
                <a:lnSpc>
                  <a:spcPct val="90000"/>
                </a:lnSpc>
                <a:spcBef>
                  <a:spcPts val="0"/>
                </a:spcBef>
                <a:spcAft>
                  <a:spcPts val="0"/>
                </a:spcAft>
                <a:buClr>
                  <a:schemeClr val="dk1"/>
                </a:buClr>
                <a:buSzPts val="2500"/>
                <a:buFont typeface="Avenir"/>
                <a:buNone/>
              </a:pPr>
              <a:endParaRPr sz="2500" b="1">
                <a:solidFill>
                  <a:schemeClr val="dk1"/>
                </a:solidFill>
                <a:latin typeface="Avenir"/>
                <a:ea typeface="Avenir"/>
                <a:cs typeface="Avenir"/>
                <a:sym typeface="Avenir"/>
              </a:endParaRPr>
            </a:p>
          </p:txBody>
        </p:sp>
      </p:grpSp>
      <p:pic>
        <p:nvPicPr>
          <p:cNvPr id="1211" name="Google Shape;1211;p172" descr="Cycle with people with solid fill"/>
          <p:cNvPicPr preferRelativeResize="0"/>
          <p:nvPr/>
        </p:nvPicPr>
        <p:blipFill rotWithShape="1">
          <a:blip r:embed="rId3">
            <a:alphaModFix/>
          </a:blip>
          <a:srcRect/>
          <a:stretch/>
        </p:blipFill>
        <p:spPr>
          <a:xfrm>
            <a:off x="1827062" y="2879076"/>
            <a:ext cx="986117" cy="986117"/>
          </a:xfrm>
          <a:prstGeom prst="rect">
            <a:avLst/>
          </a:prstGeom>
          <a:noFill/>
          <a:ln>
            <a:noFill/>
          </a:ln>
        </p:spPr>
      </p:pic>
      <p:pic>
        <p:nvPicPr>
          <p:cNvPr id="1212" name="Google Shape;1212;p172" descr="Medicine with solid fill"/>
          <p:cNvPicPr preferRelativeResize="0"/>
          <p:nvPr/>
        </p:nvPicPr>
        <p:blipFill rotWithShape="1">
          <a:blip r:embed="rId4">
            <a:alphaModFix/>
          </a:blip>
          <a:srcRect/>
          <a:stretch/>
        </p:blipFill>
        <p:spPr>
          <a:xfrm>
            <a:off x="1862918" y="4893859"/>
            <a:ext cx="914400" cy="914400"/>
          </a:xfrm>
          <a:prstGeom prst="rect">
            <a:avLst/>
          </a:prstGeom>
          <a:noFill/>
          <a:ln>
            <a:noFill/>
          </a:ln>
        </p:spPr>
      </p:pic>
      <p:pic>
        <p:nvPicPr>
          <p:cNvPr id="1213" name="Google Shape;1213;p172" descr="Books on shelf with solid fill"/>
          <p:cNvPicPr preferRelativeResize="0"/>
          <p:nvPr/>
        </p:nvPicPr>
        <p:blipFill rotWithShape="1">
          <a:blip r:embed="rId5">
            <a:alphaModFix/>
          </a:blip>
          <a:srcRect/>
          <a:stretch/>
        </p:blipFill>
        <p:spPr>
          <a:xfrm>
            <a:off x="1862919" y="1925472"/>
            <a:ext cx="914400" cy="914400"/>
          </a:xfrm>
          <a:prstGeom prst="rect">
            <a:avLst/>
          </a:prstGeom>
          <a:noFill/>
          <a:ln>
            <a:noFill/>
          </a:ln>
        </p:spPr>
      </p:pic>
      <p:pic>
        <p:nvPicPr>
          <p:cNvPr id="1214" name="Google Shape;1214;p172" descr="Medical with solid fill"/>
          <p:cNvPicPr preferRelativeResize="0"/>
          <p:nvPr/>
        </p:nvPicPr>
        <p:blipFill rotWithShape="1">
          <a:blip r:embed="rId6">
            <a:alphaModFix/>
          </a:blip>
          <a:srcRect/>
          <a:stretch/>
        </p:blipFill>
        <p:spPr>
          <a:xfrm>
            <a:off x="1862919" y="3904397"/>
            <a:ext cx="914400" cy="914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sp>
        <p:nvSpPr>
          <p:cNvPr id="837" name="Google Shape;837;p137"/>
          <p:cNvSpPr txBox="1">
            <a:spLocks noGrp="1"/>
          </p:cNvSpPr>
          <p:nvPr>
            <p:ph type="title"/>
          </p:nvPr>
        </p:nvSpPr>
        <p:spPr>
          <a:xfrm>
            <a:off x="369064" y="169164"/>
            <a:ext cx="11529300" cy="1234500"/>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dk1"/>
              </a:buClr>
              <a:buSzPts val="3600"/>
              <a:buFont typeface="Avenir"/>
              <a:buNone/>
            </a:pPr>
            <a:r>
              <a:rPr lang="en-US"/>
              <a:t>HEPATITIS C</a:t>
            </a:r>
            <a:endParaRPr/>
          </a:p>
        </p:txBody>
      </p:sp>
      <p:sp>
        <p:nvSpPr>
          <p:cNvPr id="838" name="Google Shape;838;p137"/>
          <p:cNvSpPr txBox="1">
            <a:spLocks noGrp="1"/>
          </p:cNvSpPr>
          <p:nvPr>
            <p:ph type="body" idx="1"/>
          </p:nvPr>
        </p:nvSpPr>
        <p:spPr>
          <a:xfrm>
            <a:off x="369063" y="1671587"/>
            <a:ext cx="11529300" cy="4519800"/>
          </a:xfrm>
          <a:prstGeom prst="rect">
            <a:avLst/>
          </a:prstGeom>
          <a:noFill/>
          <a:ln>
            <a:noFill/>
          </a:ln>
        </p:spPr>
        <p:txBody>
          <a:bodyPr spcFirstLastPara="1" wrap="square" lIns="0" tIns="0" rIns="0" bIns="0" anchor="t" anchorCtr="0">
            <a:normAutofit/>
          </a:bodyPr>
          <a:lstStyle/>
          <a:p>
            <a:pPr marL="228600" lvl="0" indent="-228600" algn="l" rtl="0">
              <a:lnSpc>
                <a:spcPct val="120000"/>
              </a:lnSpc>
              <a:spcBef>
                <a:spcPts val="0"/>
              </a:spcBef>
              <a:spcAft>
                <a:spcPts val="0"/>
              </a:spcAft>
              <a:buClr>
                <a:schemeClr val="dk1"/>
              </a:buClr>
              <a:buSzPts val="2300"/>
              <a:buChar char="•"/>
            </a:pPr>
            <a:r>
              <a:rPr lang="en-US" sz="2300"/>
              <a:t>Liver infection caused by the hepatitis C virus (HCV) and transmitted through contact with blood from an infected person</a:t>
            </a:r>
            <a:endParaRPr/>
          </a:p>
          <a:p>
            <a:pPr marL="685800" lvl="1" indent="-228600" algn="l" rtl="0">
              <a:lnSpc>
                <a:spcPct val="120000"/>
              </a:lnSpc>
              <a:spcBef>
                <a:spcPts val="500"/>
              </a:spcBef>
              <a:spcAft>
                <a:spcPts val="0"/>
              </a:spcAft>
              <a:buClr>
                <a:schemeClr val="dk1"/>
              </a:buClr>
              <a:buSzPts val="1900"/>
              <a:buChar char="•"/>
            </a:pPr>
            <a:r>
              <a:rPr lang="en-US" sz="1900"/>
              <a:t>Common modes of transmission include:</a:t>
            </a:r>
            <a:endParaRPr/>
          </a:p>
          <a:p>
            <a:pPr marL="1143000" lvl="2" indent="-228600" algn="l" rtl="0">
              <a:lnSpc>
                <a:spcPct val="120000"/>
              </a:lnSpc>
              <a:spcBef>
                <a:spcPts val="500"/>
              </a:spcBef>
              <a:spcAft>
                <a:spcPts val="0"/>
              </a:spcAft>
              <a:buClr>
                <a:schemeClr val="dk1"/>
              </a:buClr>
              <a:buSzPts val="1500"/>
              <a:buChar char="•"/>
            </a:pPr>
            <a:r>
              <a:rPr lang="en-US" sz="1500"/>
              <a:t>Sharing of drug injection or preparation equipment (e.g., needles, syringes, snorting straws, cottons, cookers, etc.)</a:t>
            </a:r>
            <a:endParaRPr/>
          </a:p>
          <a:p>
            <a:pPr marL="1143000" lvl="2" indent="-228600" algn="l" rtl="0">
              <a:lnSpc>
                <a:spcPct val="120000"/>
              </a:lnSpc>
              <a:spcBef>
                <a:spcPts val="500"/>
              </a:spcBef>
              <a:spcAft>
                <a:spcPts val="0"/>
              </a:spcAft>
              <a:buClr>
                <a:schemeClr val="dk1"/>
              </a:buClr>
              <a:buSzPts val="1500"/>
              <a:buChar char="•"/>
            </a:pPr>
            <a:r>
              <a:rPr lang="en-US" sz="1500"/>
              <a:t>Blood transfusions or organ transplants before 1992</a:t>
            </a:r>
            <a:endParaRPr sz="1500"/>
          </a:p>
          <a:p>
            <a:pPr marL="1143000" lvl="2" indent="-228600" algn="l" rtl="0">
              <a:lnSpc>
                <a:spcPct val="120000"/>
              </a:lnSpc>
              <a:spcBef>
                <a:spcPts val="500"/>
              </a:spcBef>
              <a:spcAft>
                <a:spcPts val="0"/>
              </a:spcAft>
              <a:buSzPts val="1500"/>
              <a:buChar char="•"/>
            </a:pPr>
            <a:r>
              <a:rPr lang="en-US" sz="1500"/>
              <a:t>Occupational exposures to HCV-positive blood, e.g., needlesticks, sharps, mucosal exposures</a:t>
            </a:r>
            <a:endParaRPr sz="1500"/>
          </a:p>
          <a:p>
            <a:pPr marL="1143000" lvl="2" indent="-228600" algn="l" rtl="0">
              <a:lnSpc>
                <a:spcPct val="120000"/>
              </a:lnSpc>
              <a:spcBef>
                <a:spcPts val="500"/>
              </a:spcBef>
              <a:spcAft>
                <a:spcPts val="0"/>
              </a:spcAft>
              <a:buSzPts val="1500"/>
              <a:buChar char="•"/>
            </a:pPr>
            <a:r>
              <a:rPr lang="en-US" sz="1500"/>
              <a:t>Children born to persons with HCV infection</a:t>
            </a:r>
            <a:endParaRPr/>
          </a:p>
          <a:p>
            <a:pPr marL="228600" lvl="0" indent="-101600" algn="l" rtl="0">
              <a:lnSpc>
                <a:spcPct val="120000"/>
              </a:lnSpc>
              <a:spcBef>
                <a:spcPts val="1000"/>
              </a:spcBef>
              <a:spcAft>
                <a:spcPts val="0"/>
              </a:spcAft>
              <a:buClr>
                <a:schemeClr val="dk1"/>
              </a:buClr>
              <a:buSzPts val="2000"/>
              <a:buNone/>
            </a:pPr>
            <a:endParaRPr/>
          </a:p>
        </p:txBody>
      </p:sp>
      <p:sp>
        <p:nvSpPr>
          <p:cNvPr id="839" name="Google Shape;839;p137"/>
          <p:cNvSpPr txBox="1"/>
          <p:nvPr/>
        </p:nvSpPr>
        <p:spPr>
          <a:xfrm>
            <a:off x="361200" y="4261475"/>
            <a:ext cx="11469600" cy="1929900"/>
          </a:xfrm>
          <a:prstGeom prst="rect">
            <a:avLst/>
          </a:prstGeom>
          <a:noFill/>
          <a:ln>
            <a:noFill/>
          </a:ln>
        </p:spPr>
        <p:txBody>
          <a:bodyPr spcFirstLastPara="1" wrap="square" lIns="91425" tIns="91425" rIns="91425" bIns="91425" anchor="t" anchorCtr="0">
            <a:noAutofit/>
          </a:bodyPr>
          <a:lstStyle/>
          <a:p>
            <a:pPr marL="228600" lvl="0" indent="-196850" algn="l" rtl="0">
              <a:lnSpc>
                <a:spcPct val="120000"/>
              </a:lnSpc>
              <a:spcBef>
                <a:spcPts val="1000"/>
              </a:spcBef>
              <a:spcAft>
                <a:spcPts val="0"/>
              </a:spcAft>
              <a:buClr>
                <a:schemeClr val="dk1"/>
              </a:buClr>
              <a:buSzPts val="1800"/>
              <a:buChar char="•"/>
            </a:pPr>
            <a:r>
              <a:rPr lang="en-US" sz="1800" dirty="0">
                <a:solidFill>
                  <a:schemeClr val="dk1"/>
                </a:solidFill>
                <a:latin typeface="Avenir"/>
                <a:ea typeface="Avenir"/>
                <a:cs typeface="Avenir"/>
                <a:sym typeface="Avenir"/>
              </a:rPr>
              <a:t>HCV is </a:t>
            </a:r>
            <a:r>
              <a:rPr lang="en-US" sz="1800" b="1" u="sng" dirty="0">
                <a:solidFill>
                  <a:schemeClr val="dk1"/>
                </a:solidFill>
                <a:latin typeface="Avenir"/>
                <a:ea typeface="Avenir"/>
                <a:cs typeface="Avenir"/>
                <a:sym typeface="Avenir"/>
              </a:rPr>
              <a:t>not</a:t>
            </a:r>
            <a:r>
              <a:rPr lang="en-US" sz="1800" dirty="0">
                <a:solidFill>
                  <a:schemeClr val="dk1"/>
                </a:solidFill>
                <a:latin typeface="Avenir"/>
                <a:ea typeface="Avenir"/>
                <a:cs typeface="Avenir"/>
                <a:sym typeface="Avenir"/>
              </a:rPr>
              <a:t> transmitted through breast milk, food, water, or casual contact (e.g., hugging, kissing, sharing food/drink with someone living with HCV)</a:t>
            </a:r>
            <a:endParaRPr sz="1500" dirty="0">
              <a:solidFill>
                <a:schemeClr val="dk1"/>
              </a:solidFill>
              <a:latin typeface="Avenir"/>
              <a:ea typeface="Avenir"/>
              <a:cs typeface="Avenir"/>
              <a:sym typeface="Avenir"/>
            </a:endParaRPr>
          </a:p>
          <a:p>
            <a:pPr marL="228600" lvl="0" indent="-196850" algn="l" rtl="0">
              <a:lnSpc>
                <a:spcPct val="120000"/>
              </a:lnSpc>
              <a:spcBef>
                <a:spcPts val="1000"/>
              </a:spcBef>
              <a:spcAft>
                <a:spcPts val="0"/>
              </a:spcAft>
              <a:buClr>
                <a:schemeClr val="dk1"/>
              </a:buClr>
              <a:buSzPts val="1800"/>
              <a:buChar char="•"/>
            </a:pPr>
            <a:r>
              <a:rPr lang="en-US" sz="1800" dirty="0">
                <a:solidFill>
                  <a:schemeClr val="dk1"/>
                </a:solidFill>
                <a:latin typeface="Avenir"/>
                <a:ea typeface="Avenir"/>
                <a:cs typeface="Avenir"/>
                <a:sym typeface="Avenir"/>
              </a:rPr>
              <a:t>People with HCV are often asymptomatic. When symptoms do appear, they often are a sign of advanced liver disease</a:t>
            </a:r>
            <a:endParaRPr sz="1500" dirty="0">
              <a:solidFill>
                <a:schemeClr val="dk1"/>
              </a:solidFill>
              <a:latin typeface="Avenir"/>
              <a:ea typeface="Avenir"/>
              <a:cs typeface="Avenir"/>
              <a:sym typeface="Avenir"/>
            </a:endParaRPr>
          </a:p>
          <a:p>
            <a:pPr marL="228600" lvl="0" indent="-196850" algn="l" rtl="0">
              <a:lnSpc>
                <a:spcPct val="120000"/>
              </a:lnSpc>
              <a:spcBef>
                <a:spcPts val="1000"/>
              </a:spcBef>
              <a:spcAft>
                <a:spcPts val="0"/>
              </a:spcAft>
              <a:buClr>
                <a:schemeClr val="dk1"/>
              </a:buClr>
              <a:buSzPts val="1800"/>
              <a:buChar char="•"/>
            </a:pPr>
            <a:r>
              <a:rPr lang="en-US" sz="1800" dirty="0">
                <a:solidFill>
                  <a:schemeClr val="dk1"/>
                </a:solidFill>
                <a:latin typeface="Avenir"/>
                <a:ea typeface="Avenir"/>
                <a:cs typeface="Avenir"/>
                <a:sym typeface="Avenir"/>
              </a:rPr>
              <a:t>There is no vaccine for HCV</a:t>
            </a:r>
            <a:endParaRPr sz="1700" dirty="0">
              <a:solidFill>
                <a:schemeClr val="dk1"/>
              </a:solidFill>
              <a:latin typeface="Avenir"/>
              <a:ea typeface="Avenir"/>
              <a:cs typeface="Avenir"/>
              <a:sym typeface="Aveni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18"/>
        <p:cNvGrpSpPr/>
        <p:nvPr/>
      </p:nvGrpSpPr>
      <p:grpSpPr>
        <a:xfrm>
          <a:off x="0" y="0"/>
          <a:ext cx="0" cy="0"/>
          <a:chOff x="0" y="0"/>
          <a:chExt cx="0" cy="0"/>
        </a:xfrm>
      </p:grpSpPr>
      <p:sp>
        <p:nvSpPr>
          <p:cNvPr id="1219" name="Google Shape;1219;p17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Avenir"/>
                <a:ea typeface="Avenir"/>
                <a:cs typeface="Avenir"/>
                <a:sym typeface="Avenir"/>
              </a:rPr>
              <a:t>Moms </a:t>
            </a:r>
            <a:endParaRPr sz="1800">
              <a:solidFill>
                <a:schemeClr val="lt1"/>
              </a:solidFill>
              <a:latin typeface="Avenir"/>
              <a:ea typeface="Avenir"/>
              <a:cs typeface="Avenir"/>
              <a:sym typeface="Avenir"/>
            </a:endParaRPr>
          </a:p>
        </p:txBody>
      </p:sp>
      <p:sp>
        <p:nvSpPr>
          <p:cNvPr id="1220" name="Google Shape;1220;p173"/>
          <p:cNvSpPr/>
          <p:nvPr/>
        </p:nvSpPr>
        <p:spPr>
          <a:xfrm rot="-5400000" flipH="1">
            <a:off x="-1409317" y="1410082"/>
            <a:ext cx="6858000" cy="4037835"/>
          </a:xfrm>
          <a:prstGeom prst="rect">
            <a:avLst/>
          </a:prstGeom>
          <a:gradFill>
            <a:gsLst>
              <a:gs pos="0">
                <a:schemeClr val="accent6"/>
              </a:gs>
              <a:gs pos="8000">
                <a:schemeClr val="accent6"/>
              </a:gs>
              <a:gs pos="100000">
                <a:srgbClr val="9C85C0">
                  <a:alpha val="88627"/>
                </a:srgbClr>
              </a:gs>
            </a:gsLst>
            <a:lin ang="3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sp>
        <p:nvSpPr>
          <p:cNvPr id="1221" name="Google Shape;1221;p173"/>
          <p:cNvSpPr/>
          <p:nvPr/>
        </p:nvSpPr>
        <p:spPr>
          <a:xfrm rot="-5400000" flipH="1">
            <a:off x="790128" y="3609527"/>
            <a:ext cx="2458347" cy="4038601"/>
          </a:xfrm>
          <a:prstGeom prst="rect">
            <a:avLst/>
          </a:prstGeom>
          <a:gradFill>
            <a:gsLst>
              <a:gs pos="0">
                <a:srgbClr val="C2B5D8">
                  <a:alpha val="0"/>
                </a:srgbClr>
              </a:gs>
              <a:gs pos="99000">
                <a:schemeClr val="accent2"/>
              </a:gs>
              <a:gs pos="100000">
                <a:schemeClr val="accent2"/>
              </a:gs>
            </a:gsLst>
            <a:lin ang="3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sp>
        <p:nvSpPr>
          <p:cNvPr id="1222" name="Google Shape;1222;p173"/>
          <p:cNvSpPr/>
          <p:nvPr/>
        </p:nvSpPr>
        <p:spPr>
          <a:xfrm rot="-964587">
            <a:off x="-364227" y="1757079"/>
            <a:ext cx="3900088" cy="4178958"/>
          </a:xfrm>
          <a:custGeom>
            <a:avLst/>
            <a:gdLst/>
            <a:ahLst/>
            <a:cxnLst/>
            <a:rect l="l" t="t" r="r" b="b"/>
            <a:pathLst>
              <a:path w="3900088" h="4178958" extrusionOk="0">
                <a:moveTo>
                  <a:pt x="2431956" y="93939"/>
                </a:moveTo>
                <a:cubicBezTo>
                  <a:pt x="3282517" y="358491"/>
                  <a:pt x="3900088" y="1151865"/>
                  <a:pt x="3900088" y="2089479"/>
                </a:cubicBezTo>
                <a:cubicBezTo>
                  <a:pt x="3900088" y="3243466"/>
                  <a:pt x="2964596" y="4178958"/>
                  <a:pt x="1810609" y="4178958"/>
                </a:cubicBezTo>
                <a:cubicBezTo>
                  <a:pt x="1089367" y="4178958"/>
                  <a:pt x="453475" y="3813531"/>
                  <a:pt x="77980" y="3257727"/>
                </a:cubicBezTo>
                <a:lnTo>
                  <a:pt x="0" y="3129367"/>
                </a:lnTo>
                <a:lnTo>
                  <a:pt x="831517" y="244059"/>
                </a:lnTo>
                <a:lnTo>
                  <a:pt x="997290" y="164202"/>
                </a:lnTo>
                <a:cubicBezTo>
                  <a:pt x="1247271" y="58468"/>
                  <a:pt x="1522112" y="0"/>
                  <a:pt x="1810609" y="0"/>
                </a:cubicBezTo>
                <a:cubicBezTo>
                  <a:pt x="2026982" y="0"/>
                  <a:pt x="2235673" y="32888"/>
                  <a:pt x="2431956" y="93939"/>
                </a:cubicBezTo>
                <a:close/>
              </a:path>
            </a:pathLst>
          </a:custGeom>
          <a:gradFill>
            <a:gsLst>
              <a:gs pos="0">
                <a:srgbClr val="B1C4DA">
                  <a:alpha val="5882"/>
                </a:srgbClr>
              </a:gs>
              <a:gs pos="36000">
                <a:srgbClr val="B1C4DA">
                  <a:alpha val="5882"/>
                </a:srgbClr>
              </a:gs>
              <a:gs pos="100000">
                <a:srgbClr val="809EC2">
                  <a:alpha val="25882"/>
                </a:srgbClr>
              </a:gs>
            </a:gsLst>
            <a:lin ang="1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sp>
        <p:nvSpPr>
          <p:cNvPr id="1223" name="Google Shape;1223;p173"/>
          <p:cNvSpPr/>
          <p:nvPr/>
        </p:nvSpPr>
        <p:spPr>
          <a:xfrm rot="5400000" flipH="1">
            <a:off x="50099" y="411154"/>
            <a:ext cx="4395601" cy="3581400"/>
          </a:xfrm>
          <a:prstGeom prst="rect">
            <a:avLst/>
          </a:prstGeom>
          <a:gradFill>
            <a:gsLst>
              <a:gs pos="0">
                <a:srgbClr val="9C85C0">
                  <a:alpha val="28627"/>
                </a:srgbClr>
              </a:gs>
              <a:gs pos="100000">
                <a:srgbClr val="D092A7">
                  <a:alpha val="0"/>
                </a:srgbClr>
              </a:gs>
            </a:gsLst>
            <a:lin ang="6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sp>
        <p:nvSpPr>
          <p:cNvPr id="1224" name="Google Shape;1224;p173"/>
          <p:cNvSpPr txBox="1">
            <a:spLocks noGrp="1"/>
          </p:cNvSpPr>
          <p:nvPr>
            <p:ph type="title"/>
          </p:nvPr>
        </p:nvSpPr>
        <p:spPr>
          <a:xfrm>
            <a:off x="457200" y="1490580"/>
            <a:ext cx="3390645" cy="3363597"/>
          </a:xfrm>
          <a:prstGeom prst="rect">
            <a:avLst/>
          </a:prstGeom>
          <a:noFill/>
          <a:ln>
            <a:noFill/>
          </a:ln>
        </p:spPr>
        <p:txBody>
          <a:bodyPr spcFirstLastPara="1" wrap="square" lIns="0" tIns="0" rIns="0" bIns="0" anchor="ctr" anchorCtr="0">
            <a:normAutofit/>
          </a:bodyPr>
          <a:lstStyle/>
          <a:p>
            <a:pPr marL="0" lvl="0" indent="0" algn="ctr" rtl="0">
              <a:lnSpc>
                <a:spcPct val="100000"/>
              </a:lnSpc>
              <a:spcBef>
                <a:spcPts val="0"/>
              </a:spcBef>
              <a:spcAft>
                <a:spcPts val="0"/>
              </a:spcAft>
              <a:buClr>
                <a:schemeClr val="lt1"/>
              </a:buClr>
              <a:buSzPts val="4400"/>
              <a:buFont typeface="Avenir"/>
              <a:buNone/>
            </a:pPr>
            <a:r>
              <a:rPr lang="en-US" sz="4400">
                <a:solidFill>
                  <a:schemeClr val="lt1"/>
                </a:solidFill>
              </a:rPr>
              <a:t>TYPES </a:t>
            </a:r>
            <a:br>
              <a:rPr lang="en-US" sz="4400"/>
            </a:br>
            <a:r>
              <a:rPr lang="en-US" sz="4400">
                <a:solidFill>
                  <a:schemeClr val="lt1"/>
                </a:solidFill>
              </a:rPr>
              <a:t>OF CASES</a:t>
            </a:r>
            <a:endParaRPr/>
          </a:p>
        </p:txBody>
      </p:sp>
      <p:sp>
        <p:nvSpPr>
          <p:cNvPr id="3" name="TextBox 2">
            <a:extLst>
              <a:ext uri="{FF2B5EF4-FFF2-40B4-BE49-F238E27FC236}">
                <a16:creationId xmlns:a16="http://schemas.microsoft.com/office/drawing/2014/main" id="{61ECCA52-8417-A342-7E34-94965185681F}"/>
              </a:ext>
            </a:extLst>
          </p:cNvPr>
          <p:cNvSpPr txBox="1"/>
          <p:nvPr/>
        </p:nvSpPr>
        <p:spPr>
          <a:xfrm>
            <a:off x="4663268" y="565585"/>
            <a:ext cx="7020370" cy="5196166"/>
          </a:xfrm>
          <a:prstGeom prst="rect">
            <a:avLst/>
          </a:prstGeom>
          <a:noFill/>
        </p:spPr>
        <p:txBody>
          <a:bodyPr wrap="square" lIns="91440" tIns="45720" rIns="91440" bIns="45720" rtlCol="0" anchor="t">
            <a:spAutoFit/>
          </a:bodyPr>
          <a:lstStyle/>
          <a:p>
            <a:pPr marL="457200" indent="-457200">
              <a:lnSpc>
                <a:spcPct val="150000"/>
              </a:lnSpc>
              <a:buFont typeface="Wingdings" panose="05000000000000000000" pitchFamily="2" charset="2"/>
              <a:buChar char="q"/>
            </a:pPr>
            <a:r>
              <a:rPr lang="en-US" sz="2800" dirty="0">
                <a:latin typeface="Avenir"/>
              </a:rPr>
              <a:t>Moms living with HCV</a:t>
            </a:r>
          </a:p>
          <a:p>
            <a:pPr marL="457200" indent="-457200">
              <a:lnSpc>
                <a:spcPct val="150000"/>
              </a:lnSpc>
              <a:buFont typeface="Wingdings" panose="05000000000000000000" pitchFamily="2" charset="2"/>
              <a:buChar char="q"/>
            </a:pPr>
            <a:r>
              <a:rPr lang="en-US" sz="2800" dirty="0">
                <a:latin typeface="Avenir"/>
              </a:rPr>
              <a:t>Babies born to HCV+ moms</a:t>
            </a:r>
          </a:p>
          <a:p>
            <a:pPr marL="457200" indent="-457200">
              <a:lnSpc>
                <a:spcPct val="150000"/>
              </a:lnSpc>
              <a:buFont typeface="Wingdings" panose="05000000000000000000" pitchFamily="2" charset="2"/>
              <a:buChar char="q"/>
            </a:pPr>
            <a:r>
              <a:rPr lang="en-US" sz="2800" dirty="0">
                <a:latin typeface="Avenir"/>
              </a:rPr>
              <a:t>11 Health department jurisdictions</a:t>
            </a:r>
          </a:p>
          <a:p>
            <a:pPr marL="457200" indent="-457200">
              <a:lnSpc>
                <a:spcPct val="150000"/>
              </a:lnSpc>
              <a:buFont typeface="Wingdings" panose="05000000000000000000" pitchFamily="2" charset="2"/>
              <a:buChar char="q"/>
            </a:pPr>
            <a:r>
              <a:rPr lang="en-US" sz="2800" dirty="0">
                <a:latin typeface="Avenir"/>
              </a:rPr>
              <a:t>Justice involved</a:t>
            </a:r>
          </a:p>
          <a:p>
            <a:pPr marL="457200" indent="-457200">
              <a:lnSpc>
                <a:spcPct val="150000"/>
              </a:lnSpc>
              <a:buFont typeface="Wingdings" panose="05000000000000000000" pitchFamily="2" charset="2"/>
              <a:buChar char="q"/>
            </a:pPr>
            <a:r>
              <a:rPr lang="en-US" sz="2800" dirty="0">
                <a:latin typeface="Avenir"/>
              </a:rPr>
              <a:t>Henry Ford emergency department</a:t>
            </a:r>
          </a:p>
          <a:p>
            <a:pPr marL="457200" indent="-457200">
              <a:lnSpc>
                <a:spcPct val="150000"/>
              </a:lnSpc>
              <a:buFont typeface="Wingdings" panose="05000000000000000000" pitchFamily="2" charset="2"/>
              <a:buChar char="q"/>
            </a:pPr>
            <a:r>
              <a:rPr lang="en-US" sz="2800" dirty="0">
                <a:latin typeface="Avenir"/>
              </a:rPr>
              <a:t>HCV/HIV coinfection</a:t>
            </a:r>
          </a:p>
          <a:p>
            <a:pPr marL="457200" indent="-457200">
              <a:lnSpc>
                <a:spcPct val="150000"/>
              </a:lnSpc>
              <a:buFont typeface="Wingdings" panose="05000000000000000000" pitchFamily="2" charset="2"/>
              <a:buChar char="q"/>
            </a:pPr>
            <a:r>
              <a:rPr lang="en-US" sz="2800" dirty="0">
                <a:latin typeface="Avenir"/>
              </a:rPr>
              <a:t>Women of childbearing age</a:t>
            </a:r>
          </a:p>
          <a:p>
            <a:pPr marL="457200" indent="-457200">
              <a:lnSpc>
                <a:spcPct val="150000"/>
              </a:lnSpc>
              <a:buFont typeface="Wingdings" panose="05000000000000000000" pitchFamily="2" charset="2"/>
              <a:buChar char="q"/>
            </a:pPr>
            <a:r>
              <a:rPr lang="en-US" sz="2800" dirty="0">
                <a:latin typeface="Avenir"/>
              </a:rPr>
              <a:t>Referrals from providers/cases</a:t>
            </a:r>
          </a:p>
        </p:txBody>
      </p:sp>
    </p:spTree>
    <p:extLst>
      <p:ext uri="{BB962C8B-B14F-4D97-AF65-F5344CB8AC3E}">
        <p14:creationId xmlns:p14="http://schemas.microsoft.com/office/powerpoint/2010/main" val="4248432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54"/>
        <p:cNvGrpSpPr/>
        <p:nvPr/>
      </p:nvGrpSpPr>
      <p:grpSpPr>
        <a:xfrm>
          <a:off x="0" y="0"/>
          <a:ext cx="0" cy="0"/>
          <a:chOff x="0" y="0"/>
          <a:chExt cx="0" cy="0"/>
        </a:xfrm>
      </p:grpSpPr>
      <p:sp>
        <p:nvSpPr>
          <p:cNvPr id="1255" name="Google Shape;1255;p17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sp>
        <p:nvSpPr>
          <p:cNvPr id="1256" name="Google Shape;1256;p174"/>
          <p:cNvSpPr txBox="1">
            <a:spLocks noGrp="1"/>
          </p:cNvSpPr>
          <p:nvPr>
            <p:ph type="title"/>
          </p:nvPr>
        </p:nvSpPr>
        <p:spPr>
          <a:xfrm>
            <a:off x="535837" y="266179"/>
            <a:ext cx="10068975" cy="1066800"/>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dk1"/>
              </a:buClr>
              <a:buSzPts val="4000"/>
              <a:buFont typeface="Avenir"/>
              <a:buNone/>
            </a:pPr>
            <a:r>
              <a:rPr lang="en-US" sz="4000" dirty="0"/>
              <a:t>BARRIERS TO DIS OUTREACH</a:t>
            </a:r>
            <a:endParaRPr sz="4000" dirty="0"/>
          </a:p>
        </p:txBody>
      </p:sp>
      <p:sp>
        <p:nvSpPr>
          <p:cNvPr id="1257" name="Google Shape;1257;p174"/>
          <p:cNvSpPr/>
          <p:nvPr/>
        </p:nvSpPr>
        <p:spPr>
          <a:xfrm rot="10800000" flipH="1">
            <a:off x="0" y="6400799"/>
            <a:ext cx="12192000" cy="456773"/>
          </a:xfrm>
          <a:prstGeom prst="rect">
            <a:avLst/>
          </a:prstGeom>
          <a:gradFill>
            <a:gsLst>
              <a:gs pos="0">
                <a:srgbClr val="D092A7">
                  <a:alpha val="27843"/>
                </a:srgbClr>
              </a:gs>
              <a:gs pos="14000">
                <a:srgbClr val="D092A7">
                  <a:alpha val="27843"/>
                </a:srgbClr>
              </a:gs>
              <a:gs pos="100000">
                <a:srgbClr val="9C85C0">
                  <a:alpha val="84705"/>
                </a:srgbClr>
              </a:gs>
            </a:gsLst>
            <a:lin ang="6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sp>
        <p:nvSpPr>
          <p:cNvPr id="1258" name="Google Shape;1258;p174"/>
          <p:cNvSpPr/>
          <p:nvPr/>
        </p:nvSpPr>
        <p:spPr>
          <a:xfrm flipH="1">
            <a:off x="4038600" y="6400799"/>
            <a:ext cx="8153398" cy="456772"/>
          </a:xfrm>
          <a:prstGeom prst="rect">
            <a:avLst/>
          </a:prstGeom>
          <a:gradFill>
            <a:gsLst>
              <a:gs pos="0">
                <a:srgbClr val="AFBD7B">
                  <a:alpha val="34901"/>
                </a:srgbClr>
              </a:gs>
              <a:gs pos="9000">
                <a:srgbClr val="AFBD7B">
                  <a:alpha val="34901"/>
                </a:srgbClr>
              </a:gs>
              <a:gs pos="99000">
                <a:schemeClr val="accent2"/>
              </a:gs>
              <a:gs pos="100000">
                <a:schemeClr val="accent2"/>
              </a:gs>
            </a:gsLst>
            <a:lin ang="14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grpSp>
        <p:nvGrpSpPr>
          <p:cNvPr id="1259" name="Google Shape;1259;p174"/>
          <p:cNvGrpSpPr/>
          <p:nvPr/>
        </p:nvGrpSpPr>
        <p:grpSpPr>
          <a:xfrm>
            <a:off x="5776140" y="1717288"/>
            <a:ext cx="6113385" cy="3890724"/>
            <a:chOff x="27496" y="501"/>
            <a:chExt cx="5810912" cy="3631821"/>
          </a:xfrm>
        </p:grpSpPr>
        <p:sp>
          <p:nvSpPr>
            <p:cNvPr id="1260" name="Google Shape;1260;p174"/>
            <p:cNvSpPr/>
            <p:nvPr/>
          </p:nvSpPr>
          <p:spPr>
            <a:xfrm>
              <a:off x="27496" y="501"/>
              <a:ext cx="1815910" cy="1089546"/>
            </a:xfrm>
            <a:prstGeom prst="rect">
              <a:avLst/>
            </a:prstGeom>
            <a:gradFill>
              <a:gsLst>
                <a:gs pos="0">
                  <a:srgbClr val="F5AC61"/>
                </a:gs>
                <a:gs pos="50000">
                  <a:srgbClr val="F9A33D"/>
                </a:gs>
                <a:gs pos="100000">
                  <a:srgbClr val="E3902B"/>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174"/>
            <p:cNvSpPr txBox="1"/>
            <p:nvPr/>
          </p:nvSpPr>
          <p:spPr>
            <a:xfrm>
              <a:off x="27496" y="501"/>
              <a:ext cx="1815910" cy="1089546"/>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Avenir"/>
                <a:buNone/>
              </a:pPr>
              <a:r>
                <a:rPr lang="en-US" sz="2000" b="1" dirty="0">
                  <a:solidFill>
                    <a:schemeClr val="dk1"/>
                  </a:solidFill>
                  <a:latin typeface="Avenir"/>
                  <a:ea typeface="Avenir"/>
                  <a:cs typeface="Avenir"/>
                  <a:sym typeface="Avenir"/>
                </a:rPr>
                <a:t>History of Houselessness</a:t>
              </a:r>
              <a:endParaRPr sz="2000" b="1" dirty="0">
                <a:solidFill>
                  <a:schemeClr val="dk1"/>
                </a:solidFill>
                <a:latin typeface="Avenir"/>
                <a:ea typeface="Avenir"/>
                <a:cs typeface="Avenir"/>
                <a:sym typeface="Avenir"/>
              </a:endParaRPr>
            </a:p>
          </p:txBody>
        </p:sp>
        <p:sp>
          <p:nvSpPr>
            <p:cNvPr id="1262" name="Google Shape;1262;p174"/>
            <p:cNvSpPr/>
            <p:nvPr/>
          </p:nvSpPr>
          <p:spPr>
            <a:xfrm>
              <a:off x="2024997" y="501"/>
              <a:ext cx="1815910" cy="1089546"/>
            </a:xfrm>
            <a:prstGeom prst="rect">
              <a:avLst/>
            </a:prstGeom>
            <a:gradFill>
              <a:gsLst>
                <a:gs pos="0">
                  <a:srgbClr val="E9C24F"/>
                </a:gs>
                <a:gs pos="50000">
                  <a:srgbClr val="EFC01D"/>
                </a:gs>
                <a:gs pos="100000">
                  <a:srgbClr val="DDAF0E"/>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174"/>
            <p:cNvSpPr txBox="1"/>
            <p:nvPr/>
          </p:nvSpPr>
          <p:spPr>
            <a:xfrm>
              <a:off x="2024997" y="501"/>
              <a:ext cx="1815910" cy="1089546"/>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Avenir"/>
                <a:buNone/>
              </a:pPr>
              <a:r>
                <a:rPr lang="en-US" sz="2000" b="1">
                  <a:solidFill>
                    <a:srgbClr val="0C0C0C"/>
                  </a:solidFill>
                  <a:latin typeface="Avenir"/>
                  <a:ea typeface="Avenir"/>
                  <a:cs typeface="Avenir"/>
                  <a:sym typeface="Avenir"/>
                </a:rPr>
                <a:t>Mental Illness</a:t>
              </a:r>
              <a:endParaRPr sz="2000" b="1">
                <a:solidFill>
                  <a:srgbClr val="0C0C0C"/>
                </a:solidFill>
                <a:latin typeface="Avenir"/>
                <a:ea typeface="Avenir"/>
                <a:cs typeface="Avenir"/>
                <a:sym typeface="Avenir"/>
              </a:endParaRPr>
            </a:p>
          </p:txBody>
        </p:sp>
        <p:sp>
          <p:nvSpPr>
            <p:cNvPr id="1264" name="Google Shape;1264;p174"/>
            <p:cNvSpPr/>
            <p:nvPr/>
          </p:nvSpPr>
          <p:spPr>
            <a:xfrm>
              <a:off x="4022498" y="501"/>
              <a:ext cx="1815910" cy="1089546"/>
            </a:xfrm>
            <a:prstGeom prst="rect">
              <a:avLst/>
            </a:prstGeom>
            <a:gradFill>
              <a:gsLst>
                <a:gs pos="0">
                  <a:srgbClr val="D49EB0"/>
                </a:gs>
                <a:gs pos="50000">
                  <a:srgbClr val="D28DA6"/>
                </a:gs>
                <a:gs pos="100000">
                  <a:srgbClr val="BC7991"/>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174"/>
            <p:cNvSpPr txBox="1"/>
            <p:nvPr/>
          </p:nvSpPr>
          <p:spPr>
            <a:xfrm>
              <a:off x="4022498" y="501"/>
              <a:ext cx="1815910" cy="1089546"/>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Avenir"/>
                <a:buNone/>
              </a:pPr>
              <a:r>
                <a:rPr lang="en-US" sz="2000" b="1">
                  <a:solidFill>
                    <a:schemeClr val="dk1"/>
                  </a:solidFill>
                  <a:latin typeface="Avenir"/>
                  <a:ea typeface="Avenir"/>
                  <a:cs typeface="Avenir"/>
                  <a:sym typeface="Avenir"/>
                </a:rPr>
                <a:t>Insurance Type</a:t>
              </a:r>
              <a:endParaRPr sz="2000" b="1">
                <a:solidFill>
                  <a:schemeClr val="dk1"/>
                </a:solidFill>
                <a:latin typeface="Avenir"/>
                <a:ea typeface="Avenir"/>
                <a:cs typeface="Avenir"/>
                <a:sym typeface="Avenir"/>
              </a:endParaRPr>
            </a:p>
          </p:txBody>
        </p:sp>
        <p:sp>
          <p:nvSpPr>
            <p:cNvPr id="1266" name="Google Shape;1266;p174"/>
            <p:cNvSpPr/>
            <p:nvPr/>
          </p:nvSpPr>
          <p:spPr>
            <a:xfrm>
              <a:off x="27496" y="1271638"/>
              <a:ext cx="1815910" cy="1089546"/>
            </a:xfrm>
            <a:prstGeom prst="rect">
              <a:avLst/>
            </a:prstGeom>
            <a:gradFill>
              <a:gsLst>
                <a:gs pos="0">
                  <a:srgbClr val="A693C6"/>
                </a:gs>
                <a:gs pos="50000">
                  <a:srgbClr val="9A82C2"/>
                </a:gs>
                <a:gs pos="100000">
                  <a:srgbClr val="876DAF"/>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174"/>
            <p:cNvSpPr txBox="1"/>
            <p:nvPr/>
          </p:nvSpPr>
          <p:spPr>
            <a:xfrm>
              <a:off x="27496" y="1271638"/>
              <a:ext cx="1815910" cy="1089546"/>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Avenir"/>
                <a:buNone/>
              </a:pPr>
              <a:r>
                <a:rPr lang="en-US" sz="2000" b="1">
                  <a:solidFill>
                    <a:schemeClr val="dk1"/>
                  </a:solidFill>
                  <a:latin typeface="Avenir"/>
                  <a:ea typeface="Avenir"/>
                  <a:cs typeface="Avenir"/>
                  <a:sym typeface="Avenir"/>
                </a:rPr>
                <a:t>Younger Age</a:t>
              </a:r>
              <a:endParaRPr sz="2000" b="1">
                <a:solidFill>
                  <a:schemeClr val="dk1"/>
                </a:solidFill>
                <a:latin typeface="Avenir"/>
                <a:ea typeface="Avenir"/>
                <a:cs typeface="Avenir"/>
                <a:sym typeface="Avenir"/>
              </a:endParaRPr>
            </a:p>
          </p:txBody>
        </p:sp>
        <p:sp>
          <p:nvSpPr>
            <p:cNvPr id="1268" name="Google Shape;1268;p174"/>
            <p:cNvSpPr/>
            <p:nvPr/>
          </p:nvSpPr>
          <p:spPr>
            <a:xfrm>
              <a:off x="2024997" y="1271638"/>
              <a:ext cx="1815910" cy="1089546"/>
            </a:xfrm>
            <a:prstGeom prst="rect">
              <a:avLst/>
            </a:prstGeom>
            <a:gradFill>
              <a:gsLst>
                <a:gs pos="0">
                  <a:srgbClr val="8EA8C8"/>
                </a:gs>
                <a:gs pos="50000">
                  <a:srgbClr val="7B9DC5"/>
                </a:gs>
                <a:gs pos="100000">
                  <a:srgbClr val="698AB0"/>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174"/>
            <p:cNvSpPr txBox="1"/>
            <p:nvPr/>
          </p:nvSpPr>
          <p:spPr>
            <a:xfrm>
              <a:off x="2024997" y="1271638"/>
              <a:ext cx="1815910" cy="1089546"/>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Avenir"/>
                <a:buNone/>
              </a:pPr>
              <a:r>
                <a:rPr lang="en-US" sz="2000" b="1">
                  <a:solidFill>
                    <a:schemeClr val="dk1"/>
                  </a:solidFill>
                  <a:latin typeface="Avenir"/>
                  <a:ea typeface="Avenir"/>
                  <a:cs typeface="Avenir"/>
                  <a:sym typeface="Avenir"/>
                </a:rPr>
                <a:t>Injection Drug Use</a:t>
              </a:r>
              <a:endParaRPr sz="2000" b="1">
                <a:solidFill>
                  <a:schemeClr val="dk1"/>
                </a:solidFill>
                <a:latin typeface="Avenir"/>
                <a:ea typeface="Avenir"/>
                <a:cs typeface="Avenir"/>
                <a:sym typeface="Avenir"/>
              </a:endParaRPr>
            </a:p>
          </p:txBody>
        </p:sp>
        <p:sp>
          <p:nvSpPr>
            <p:cNvPr id="1270" name="Google Shape;1270;p174"/>
            <p:cNvSpPr/>
            <p:nvPr/>
          </p:nvSpPr>
          <p:spPr>
            <a:xfrm>
              <a:off x="4022498" y="1271638"/>
              <a:ext cx="1815910" cy="1089546"/>
            </a:xfrm>
            <a:prstGeom prst="rect">
              <a:avLst/>
            </a:prstGeom>
            <a:gradFill>
              <a:gsLst>
                <a:gs pos="0">
                  <a:srgbClr val="F5AC61"/>
                </a:gs>
                <a:gs pos="50000">
                  <a:srgbClr val="F9A33D"/>
                </a:gs>
                <a:gs pos="100000">
                  <a:srgbClr val="E3902B"/>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174"/>
            <p:cNvSpPr txBox="1"/>
            <p:nvPr/>
          </p:nvSpPr>
          <p:spPr>
            <a:xfrm>
              <a:off x="4022498" y="1271638"/>
              <a:ext cx="1815910" cy="1089546"/>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Avenir"/>
                <a:buNone/>
              </a:pPr>
              <a:r>
                <a:rPr lang="en-US" sz="2000" b="1">
                  <a:solidFill>
                    <a:srgbClr val="0C0C0C"/>
                  </a:solidFill>
                  <a:latin typeface="Avenir"/>
                  <a:ea typeface="Avenir"/>
                  <a:cs typeface="Avenir"/>
                  <a:sym typeface="Avenir"/>
                </a:rPr>
                <a:t>Tested in Hospital</a:t>
              </a:r>
              <a:endParaRPr b="1">
                <a:solidFill>
                  <a:srgbClr val="0C0C0C"/>
                </a:solidFill>
              </a:endParaRPr>
            </a:p>
          </p:txBody>
        </p:sp>
        <p:sp>
          <p:nvSpPr>
            <p:cNvPr id="1272" name="Google Shape;1272;p174"/>
            <p:cNvSpPr/>
            <p:nvPr/>
          </p:nvSpPr>
          <p:spPr>
            <a:xfrm>
              <a:off x="2024997" y="2542776"/>
              <a:ext cx="1815910" cy="1089546"/>
            </a:xfrm>
            <a:prstGeom prst="rect">
              <a:avLst/>
            </a:prstGeom>
            <a:gradFill>
              <a:gsLst>
                <a:gs pos="0">
                  <a:srgbClr val="E9C24F"/>
                </a:gs>
                <a:gs pos="50000">
                  <a:srgbClr val="EFC01D"/>
                </a:gs>
                <a:gs pos="100000">
                  <a:srgbClr val="DDAF0E"/>
                </a:gs>
              </a:gsLst>
              <a:lin ang="54000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174"/>
            <p:cNvSpPr txBox="1"/>
            <p:nvPr/>
          </p:nvSpPr>
          <p:spPr>
            <a:xfrm>
              <a:off x="2024997" y="2542776"/>
              <a:ext cx="1815910" cy="1089546"/>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Avenir"/>
                <a:buNone/>
              </a:pPr>
              <a:r>
                <a:rPr lang="en-US" sz="2000" b="1">
                  <a:solidFill>
                    <a:schemeClr val="dk1"/>
                  </a:solidFill>
                  <a:latin typeface="Avenir"/>
                  <a:ea typeface="Avenir"/>
                  <a:cs typeface="Avenir"/>
                  <a:sym typeface="Avenir"/>
                </a:rPr>
                <a:t>Incarceration Status</a:t>
              </a:r>
              <a:endParaRPr b="1">
                <a:solidFill>
                  <a:schemeClr val="dk1"/>
                </a:solidFill>
              </a:endParaRPr>
            </a:p>
          </p:txBody>
        </p:sp>
      </p:grpSp>
      <p:sp>
        <p:nvSpPr>
          <p:cNvPr id="1274" name="Google Shape;1274;p174"/>
          <p:cNvSpPr txBox="1"/>
          <p:nvPr/>
        </p:nvSpPr>
        <p:spPr>
          <a:xfrm>
            <a:off x="535140" y="1854373"/>
            <a:ext cx="5241000" cy="36009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Avenir"/>
                <a:ea typeface="Avenir"/>
                <a:cs typeface="Avenir"/>
                <a:sym typeface="Avenir"/>
              </a:rPr>
              <a:t>Loss to follow-up (LTFU) is an issue and is a barrier to HCV elimination.</a:t>
            </a:r>
            <a:endParaRPr sz="2400" dirty="0">
              <a:solidFill>
                <a:schemeClr val="dk1"/>
              </a:solidFill>
              <a:latin typeface="Avenir"/>
              <a:ea typeface="Avenir"/>
              <a:cs typeface="Avenir"/>
              <a:sym typeface="Avenir"/>
            </a:endParaRPr>
          </a:p>
          <a:p>
            <a:pPr marL="0" marR="0" lvl="0" indent="0" algn="l" rtl="0">
              <a:spcBef>
                <a:spcPts val="0"/>
              </a:spcBef>
              <a:spcAft>
                <a:spcPts val="0"/>
              </a:spcAft>
              <a:buNone/>
            </a:pPr>
            <a:endParaRPr sz="2400" dirty="0">
              <a:solidFill>
                <a:schemeClr val="dk1"/>
              </a:solidFill>
              <a:latin typeface="Avenir"/>
              <a:ea typeface="Avenir"/>
              <a:cs typeface="Avenir"/>
              <a:sym typeface="Avenir"/>
            </a:endParaRPr>
          </a:p>
          <a:p>
            <a:pPr marR="0" algn="l" rtl="0">
              <a:spcBef>
                <a:spcPts val="0"/>
              </a:spcBef>
              <a:spcAft>
                <a:spcPts val="0"/>
              </a:spcAft>
              <a:buClr>
                <a:schemeClr val="dk1"/>
              </a:buClr>
            </a:pPr>
            <a:endParaRPr sz="2400" dirty="0">
              <a:solidFill>
                <a:srgbClr val="990000"/>
              </a:solidFill>
              <a:latin typeface="Avenir"/>
              <a:ea typeface="Avenir"/>
              <a:cs typeface="Avenir"/>
              <a:sym typeface="Avenir"/>
            </a:endParaRPr>
          </a:p>
          <a:p>
            <a:pPr marL="0" marR="0" lvl="0" indent="0" algn="l" rtl="0">
              <a:spcBef>
                <a:spcPts val="0"/>
              </a:spcBef>
              <a:spcAft>
                <a:spcPts val="0"/>
              </a:spcAft>
              <a:buNone/>
            </a:pPr>
            <a:r>
              <a:rPr lang="en-US" sz="2400" dirty="0">
                <a:solidFill>
                  <a:srgbClr val="990000"/>
                </a:solidFill>
                <a:latin typeface="Avenir"/>
                <a:ea typeface="Avenir"/>
                <a:cs typeface="Avenir"/>
                <a:sym typeface="Avenir"/>
              </a:rPr>
              <a:t>*When a case is linked to a DIS, it improves the odds of retaining the individual in each step through the HCV care cascade. </a:t>
            </a:r>
            <a:endParaRPr dirty="0">
              <a:solidFill>
                <a:srgbClr val="990000"/>
              </a:solidFill>
            </a:endParaRPr>
          </a:p>
          <a:p>
            <a:pPr marL="285750" marR="0" lvl="0" indent="-171450" algn="l" rtl="0">
              <a:spcBef>
                <a:spcPts val="0"/>
              </a:spcBef>
              <a:spcAft>
                <a:spcPts val="0"/>
              </a:spcAft>
              <a:buClr>
                <a:schemeClr val="dk1"/>
              </a:buClr>
              <a:buSzPts val="1800"/>
              <a:buFont typeface="Calibri"/>
              <a:buNone/>
            </a:pPr>
            <a:endParaRPr sz="1800" dirty="0">
              <a:solidFill>
                <a:schemeClr val="dk1"/>
              </a:solidFill>
              <a:latin typeface="Avenir"/>
              <a:ea typeface="Avenir"/>
              <a:cs typeface="Avenir"/>
              <a:sym typeface="Avenir"/>
            </a:endParaRPr>
          </a:p>
          <a:p>
            <a:pPr marL="0" marR="0" lvl="0" indent="0" algn="l" rtl="0">
              <a:spcBef>
                <a:spcPts val="0"/>
              </a:spcBef>
              <a:spcAft>
                <a:spcPts val="0"/>
              </a:spcAft>
              <a:buNone/>
            </a:pPr>
            <a:endParaRPr sz="1800" dirty="0">
              <a:solidFill>
                <a:schemeClr val="dk1"/>
              </a:solidFill>
              <a:latin typeface="Avenir"/>
              <a:ea typeface="Avenir"/>
              <a:cs typeface="Avenir"/>
              <a:sym typeface="Aveni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278"/>
        <p:cNvGrpSpPr/>
        <p:nvPr/>
      </p:nvGrpSpPr>
      <p:grpSpPr>
        <a:xfrm>
          <a:off x="0" y="0"/>
          <a:ext cx="0" cy="0"/>
          <a:chOff x="0" y="0"/>
          <a:chExt cx="0" cy="0"/>
        </a:xfrm>
      </p:grpSpPr>
      <p:sp>
        <p:nvSpPr>
          <p:cNvPr id="1279" name="Google Shape;1279;p175"/>
          <p:cNvSpPr txBox="1">
            <a:spLocks noGrp="1"/>
          </p:cNvSpPr>
          <p:nvPr>
            <p:ph type="title"/>
          </p:nvPr>
        </p:nvSpPr>
        <p:spPr>
          <a:xfrm>
            <a:off x="533400" y="-55372"/>
            <a:ext cx="10241280" cy="1234440"/>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dk1"/>
              </a:buClr>
              <a:buSzPts val="3600"/>
              <a:buFont typeface="Avenir"/>
              <a:buNone/>
            </a:pPr>
            <a:r>
              <a:rPr lang="en-US"/>
              <a:t>BARRIERS TO CARE AND CURE</a:t>
            </a:r>
            <a:endParaRPr/>
          </a:p>
        </p:txBody>
      </p:sp>
      <p:sp>
        <p:nvSpPr>
          <p:cNvPr id="1280" name="Google Shape;1280;p175"/>
          <p:cNvSpPr txBox="1"/>
          <p:nvPr/>
        </p:nvSpPr>
        <p:spPr>
          <a:xfrm>
            <a:off x="695325" y="1470024"/>
            <a:ext cx="6292850" cy="4708981"/>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000"/>
              <a:buFont typeface="Arial"/>
              <a:buChar char="•"/>
            </a:pPr>
            <a:r>
              <a:rPr lang="en-US" sz="2000" b="1" dirty="0">
                <a:solidFill>
                  <a:schemeClr val="dk1"/>
                </a:solidFill>
                <a:latin typeface="Calibri"/>
                <a:ea typeface="Calibri"/>
                <a:cs typeface="Calibri"/>
                <a:sym typeface="Calibri"/>
              </a:rPr>
              <a:t>Providers not ordering the full course of treatment </a:t>
            </a:r>
            <a:endParaRPr sz="2000" b="1" dirty="0">
              <a:solidFill>
                <a:schemeClr val="dk1"/>
              </a:solidFill>
              <a:latin typeface="Avenir"/>
              <a:ea typeface="Avenir"/>
              <a:cs typeface="Avenir"/>
              <a:sym typeface="Avenir"/>
            </a:endParaRPr>
          </a:p>
          <a:p>
            <a:pPr marL="800100" lvl="1" indent="-342900">
              <a:buClr>
                <a:schemeClr val="dk1"/>
              </a:buClr>
              <a:buSzPts val="2000"/>
              <a:buFont typeface="Arial"/>
              <a:buChar char="•"/>
            </a:pPr>
            <a:r>
              <a:rPr lang="en-US" sz="2000" b="0" i="0" u="none" strike="noStrike" cap="none" dirty="0">
                <a:solidFill>
                  <a:schemeClr val="dk1"/>
                </a:solidFill>
                <a:latin typeface="Calibri"/>
                <a:ea typeface="Calibri"/>
                <a:cs typeface="Calibri"/>
                <a:sym typeface="Calibri"/>
              </a:rPr>
              <a:t>Pharmacies not having </a:t>
            </a:r>
            <a:r>
              <a:rPr lang="en-US" sz="2000" b="0" i="0" u="none" strike="noStrike" cap="none" dirty="0" err="1">
                <a:solidFill>
                  <a:schemeClr val="dk1"/>
                </a:solidFill>
                <a:latin typeface="Calibri"/>
                <a:ea typeface="Calibri"/>
                <a:cs typeface="Calibri"/>
                <a:sym typeface="Calibri"/>
              </a:rPr>
              <a:t>Mavyret</a:t>
            </a:r>
            <a:r>
              <a:rPr lang="en-US" sz="2000" b="0" i="0" u="none" strike="noStrike" cap="none" dirty="0">
                <a:solidFill>
                  <a:schemeClr val="dk1"/>
                </a:solidFill>
                <a:latin typeface="Calibri"/>
                <a:ea typeface="Calibri"/>
                <a:cs typeface="Calibri"/>
                <a:sym typeface="Calibri"/>
              </a:rPr>
              <a:t> or other DAAs in stock which pauses treatment</a:t>
            </a:r>
            <a:r>
              <a:rPr lang="en-US" sz="2000" dirty="0">
                <a:solidFill>
                  <a:schemeClr val="dk1"/>
                </a:solidFill>
                <a:latin typeface="Calibri"/>
                <a:ea typeface="Calibri"/>
                <a:cs typeface="Calibri"/>
                <a:sym typeface="Calibri"/>
              </a:rPr>
              <a:t> = missed doses</a:t>
            </a:r>
            <a:endParaRPr lang="en-US" dirty="0">
              <a:solidFill>
                <a:schemeClr val="dk1"/>
              </a:solidFill>
            </a:endParaRPr>
          </a:p>
          <a:p>
            <a:pPr marL="800100" marR="0" lvl="1" indent="-215900" algn="l" rtl="0">
              <a:spcBef>
                <a:spcPts val="0"/>
              </a:spcBef>
              <a:spcAft>
                <a:spcPts val="0"/>
              </a:spcAft>
              <a:buClr>
                <a:schemeClr val="dk1"/>
              </a:buClr>
              <a:buSzPts val="2000"/>
              <a:buFont typeface="Arial"/>
              <a:buNone/>
            </a:pPr>
            <a:endParaRPr sz="2000" b="0" i="0" u="none" strike="noStrike" cap="none"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000"/>
              <a:buFont typeface="Arial"/>
              <a:buChar char="•"/>
            </a:pPr>
            <a:r>
              <a:rPr lang="en-US" sz="2000" b="1" dirty="0">
                <a:solidFill>
                  <a:schemeClr val="dk1"/>
                </a:solidFill>
                <a:latin typeface="Calibri"/>
                <a:ea typeface="Calibri"/>
                <a:cs typeface="Calibri"/>
                <a:sym typeface="Calibri"/>
              </a:rPr>
              <a:t>HCV testing</a:t>
            </a:r>
            <a:r>
              <a:rPr lang="en-US" sz="2000" dirty="0">
                <a:solidFill>
                  <a:schemeClr val="dk1"/>
                </a:solidFill>
                <a:latin typeface="Calibri"/>
                <a:ea typeface="Calibri"/>
                <a:cs typeface="Calibri"/>
                <a:sym typeface="Calibri"/>
              </a:rPr>
              <a:t> </a:t>
            </a:r>
            <a:endParaRPr sz="2000" dirty="0">
              <a:solidFill>
                <a:schemeClr val="dk1"/>
              </a:solidFill>
              <a:latin typeface="Avenir"/>
              <a:ea typeface="Avenir"/>
              <a:cs typeface="Avenir"/>
              <a:sym typeface="Avenir"/>
            </a:endParaRPr>
          </a:p>
          <a:p>
            <a:pPr marL="800100" lvl="1" indent="-342900">
              <a:buClr>
                <a:schemeClr val="dk1"/>
              </a:buClr>
              <a:buSzPts val="2000"/>
              <a:buFont typeface="Arial"/>
              <a:buChar char="•"/>
            </a:pPr>
            <a:r>
              <a:rPr lang="en-US" sz="2000" b="0" i="0" u="none" strike="noStrike" cap="none" dirty="0">
                <a:solidFill>
                  <a:schemeClr val="dk1"/>
                </a:solidFill>
                <a:latin typeface="Calibri"/>
                <a:ea typeface="Calibri"/>
                <a:cs typeface="Calibri"/>
                <a:sym typeface="Calibri"/>
              </a:rPr>
              <a:t>Providers</a:t>
            </a:r>
            <a:r>
              <a:rPr lang="en-US" sz="2000" dirty="0">
                <a:solidFill>
                  <a:schemeClr val="dk1"/>
                </a:solidFill>
                <a:latin typeface="Calibri"/>
                <a:ea typeface="Calibri"/>
                <a:cs typeface="Calibri"/>
                <a:sym typeface="Calibri"/>
              </a:rPr>
              <a:t> only</a:t>
            </a:r>
            <a:r>
              <a:rPr lang="en-US" sz="2000" b="0" i="0" u="none" strike="noStrike" cap="none" dirty="0">
                <a:solidFill>
                  <a:schemeClr val="dk1"/>
                </a:solidFill>
                <a:latin typeface="Calibri"/>
                <a:ea typeface="Calibri"/>
                <a:cs typeface="Calibri"/>
                <a:sym typeface="Calibri"/>
              </a:rPr>
              <a:t> ordering Ab test</a:t>
            </a:r>
            <a:endParaRPr lang="en-US" dirty="0">
              <a:solidFill>
                <a:schemeClr val="dk1"/>
              </a:solidFill>
            </a:endParaRPr>
          </a:p>
          <a:p>
            <a:pPr marL="800100" marR="0" lvl="1" indent="-342900" algn="l" rtl="0">
              <a:spcBef>
                <a:spcPts val="0"/>
              </a:spcBef>
              <a:spcAft>
                <a:spcPts val="0"/>
              </a:spcAft>
              <a:buClr>
                <a:schemeClr val="dk1"/>
              </a:buClr>
              <a:buSzPts val="2000"/>
              <a:buFont typeface="Arial"/>
              <a:buChar char="•"/>
            </a:pPr>
            <a:r>
              <a:rPr lang="en-US" sz="2000" b="0" i="0" u="none" strike="noStrike" cap="none" dirty="0">
                <a:solidFill>
                  <a:schemeClr val="dk1"/>
                </a:solidFill>
                <a:latin typeface="Calibri"/>
                <a:ea typeface="Calibri"/>
                <a:cs typeface="Calibri"/>
                <a:sym typeface="Calibri"/>
              </a:rPr>
              <a:t>For lab that do reflex test for medical staff to draw enough serum = insufficient/QNS</a:t>
            </a:r>
            <a:endParaRPr sz="2000" b="0" i="0" u="none" strike="noStrike" cap="none" dirty="0">
              <a:solidFill>
                <a:schemeClr val="dk1"/>
              </a:solidFill>
              <a:latin typeface="Avenir"/>
              <a:ea typeface="Avenir"/>
              <a:cs typeface="Avenir"/>
              <a:sym typeface="Avenir"/>
            </a:endParaRPr>
          </a:p>
          <a:p>
            <a:pPr marL="457200" marR="0" lvl="1" indent="0" algn="l" rtl="0">
              <a:spcBef>
                <a:spcPts val="0"/>
              </a:spcBef>
              <a:spcAft>
                <a:spcPts val="0"/>
              </a:spcAft>
              <a:buNone/>
            </a:pPr>
            <a:endParaRPr sz="2000" b="0" i="0" u="none" strike="noStrike" cap="none"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000"/>
              <a:buFont typeface="Arial"/>
              <a:buChar char="•"/>
            </a:pPr>
            <a:r>
              <a:rPr lang="en-US" sz="2000" b="1" dirty="0">
                <a:solidFill>
                  <a:schemeClr val="dk1"/>
                </a:solidFill>
                <a:latin typeface="Calibri"/>
                <a:ea typeface="Calibri"/>
                <a:cs typeface="Calibri"/>
                <a:sym typeface="Calibri"/>
              </a:rPr>
              <a:t>Long wait times for appointments</a:t>
            </a:r>
            <a:endParaRPr sz="2000" b="1" dirty="0">
              <a:solidFill>
                <a:schemeClr val="dk1"/>
              </a:solidFill>
              <a:latin typeface="Avenir"/>
              <a:ea typeface="Avenir"/>
              <a:cs typeface="Avenir"/>
              <a:sym typeface="Avenir"/>
            </a:endParaRPr>
          </a:p>
          <a:p>
            <a:pPr marL="0" marR="0" lvl="0" indent="0" algn="l" rtl="0">
              <a:spcBef>
                <a:spcPts val="0"/>
              </a:spcBef>
              <a:spcAft>
                <a:spcPts val="0"/>
              </a:spcAft>
              <a:buNone/>
            </a:pPr>
            <a:endParaRPr sz="2000" b="1"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000"/>
              <a:buFont typeface="Arial"/>
              <a:buChar char="•"/>
            </a:pPr>
            <a:r>
              <a:rPr lang="en-US" sz="2000" b="1" dirty="0">
                <a:solidFill>
                  <a:schemeClr val="dk1"/>
                </a:solidFill>
                <a:latin typeface="Calibri"/>
                <a:ea typeface="Calibri"/>
                <a:cs typeface="Calibri"/>
                <a:sym typeface="Calibri"/>
              </a:rPr>
              <a:t>Telemedicine unavailable</a:t>
            </a:r>
            <a:endParaRPr sz="2000" b="1" dirty="0">
              <a:solidFill>
                <a:schemeClr val="dk1"/>
              </a:solidFill>
              <a:latin typeface="Avenir"/>
              <a:ea typeface="Avenir"/>
              <a:cs typeface="Avenir"/>
              <a:sym typeface="Avenir"/>
            </a:endParaRPr>
          </a:p>
          <a:p>
            <a:pPr marL="0" marR="0" lvl="0" indent="0" algn="l" rtl="0">
              <a:spcBef>
                <a:spcPts val="0"/>
              </a:spcBef>
              <a:spcAft>
                <a:spcPts val="0"/>
              </a:spcAft>
              <a:buNone/>
            </a:pPr>
            <a:endParaRPr sz="2000" b="1"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000"/>
              <a:buFont typeface="Arial"/>
              <a:buChar char="•"/>
            </a:pPr>
            <a:r>
              <a:rPr lang="en-US" sz="2000" b="1" dirty="0">
                <a:solidFill>
                  <a:schemeClr val="dk1"/>
                </a:solidFill>
                <a:latin typeface="Calibri"/>
                <a:ea typeface="Calibri"/>
                <a:cs typeface="Calibri"/>
                <a:sym typeface="Calibri"/>
              </a:rPr>
              <a:t>Provider’s awareness and/or perceptions around WTHC</a:t>
            </a:r>
            <a:endParaRPr sz="2000" b="1" dirty="0">
              <a:solidFill>
                <a:schemeClr val="dk1"/>
              </a:solidFill>
              <a:latin typeface="Avenir"/>
              <a:ea typeface="Avenir"/>
              <a:cs typeface="Avenir"/>
              <a:sym typeface="Avenir"/>
            </a:endParaRPr>
          </a:p>
        </p:txBody>
      </p:sp>
      <p:sp>
        <p:nvSpPr>
          <p:cNvPr id="1282" name="Google Shape;1282;p175"/>
          <p:cNvSpPr txBox="1"/>
          <p:nvPr/>
        </p:nvSpPr>
        <p:spPr>
          <a:xfrm>
            <a:off x="6812225" y="6018450"/>
            <a:ext cx="5287200" cy="57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700">
                <a:solidFill>
                  <a:schemeClr val="dk1"/>
                </a:solidFill>
                <a:latin typeface="Avenir"/>
                <a:ea typeface="Avenir"/>
                <a:cs typeface="Avenir"/>
                <a:sym typeface="Avenir"/>
              </a:rPr>
              <a:t>Source from MDHHS DIS Database, ACCESS, 2024</a:t>
            </a:r>
            <a:endParaRPr sz="1700">
              <a:solidFill>
                <a:schemeClr val="dk1"/>
              </a:solidFill>
              <a:latin typeface="Avenir"/>
              <a:ea typeface="Avenir"/>
              <a:cs typeface="Avenir"/>
              <a:sym typeface="Avenir"/>
            </a:endParaRPr>
          </a:p>
        </p:txBody>
      </p:sp>
      <p:graphicFrame>
        <p:nvGraphicFramePr>
          <p:cNvPr id="3" name="Table 2">
            <a:extLst>
              <a:ext uri="{FF2B5EF4-FFF2-40B4-BE49-F238E27FC236}">
                <a16:creationId xmlns:a16="http://schemas.microsoft.com/office/drawing/2014/main" id="{9C3AA92C-1D66-CF61-9B6A-02F077CC8516}"/>
              </a:ext>
            </a:extLst>
          </p:cNvPr>
          <p:cNvGraphicFramePr>
            <a:graphicFrameLocks noGrp="1"/>
          </p:cNvGraphicFramePr>
          <p:nvPr>
            <p:extLst>
              <p:ext uri="{D42A27DB-BD31-4B8C-83A1-F6EECF244321}">
                <p14:modId xmlns:p14="http://schemas.microsoft.com/office/powerpoint/2010/main" val="913449559"/>
              </p:ext>
            </p:extLst>
          </p:nvPr>
        </p:nvGraphicFramePr>
        <p:xfrm>
          <a:off x="6988968" y="881062"/>
          <a:ext cx="5049268" cy="5140963"/>
        </p:xfrm>
        <a:graphic>
          <a:graphicData uri="http://schemas.openxmlformats.org/drawingml/2006/table">
            <a:tbl>
              <a:tblPr firstRow="1" firstCol="1" bandRow="1">
                <a:tableStyleId>{5C22544A-7EE6-4342-B048-85BDC9FD1C3A}</a:tableStyleId>
              </a:tblPr>
              <a:tblGrid>
                <a:gridCol w="766977">
                  <a:extLst>
                    <a:ext uri="{9D8B030D-6E8A-4147-A177-3AD203B41FA5}">
                      <a16:colId xmlns:a16="http://schemas.microsoft.com/office/drawing/2014/main" val="3338730836"/>
                    </a:ext>
                  </a:extLst>
                </a:gridCol>
                <a:gridCol w="3243677">
                  <a:extLst>
                    <a:ext uri="{9D8B030D-6E8A-4147-A177-3AD203B41FA5}">
                      <a16:colId xmlns:a16="http://schemas.microsoft.com/office/drawing/2014/main" val="2910648513"/>
                    </a:ext>
                  </a:extLst>
                </a:gridCol>
                <a:gridCol w="1038614">
                  <a:extLst>
                    <a:ext uri="{9D8B030D-6E8A-4147-A177-3AD203B41FA5}">
                      <a16:colId xmlns:a16="http://schemas.microsoft.com/office/drawing/2014/main" val="2034341317"/>
                    </a:ext>
                  </a:extLst>
                </a:gridCol>
              </a:tblGrid>
              <a:tr h="439869">
                <a:tc>
                  <a:txBody>
                    <a:bodyPr/>
                    <a:lstStyle/>
                    <a:p>
                      <a:pPr marL="0" marR="0">
                        <a:spcBef>
                          <a:spcPts val="0"/>
                        </a:spcBef>
                        <a:spcAft>
                          <a:spcPts val="0"/>
                        </a:spcAft>
                      </a:pPr>
                      <a:r>
                        <a:rPr lang="en-US" sz="1100" b="1">
                          <a:solidFill>
                            <a:srgbClr val="FFFFFF"/>
                          </a:solidFill>
                          <a:effectLst/>
                          <a:highlight>
                            <a:srgbClr val="4F81BD"/>
                          </a:highlight>
                          <a:latin typeface="Calibri"/>
                          <a:ea typeface="Calibri" panose="020F0502020204030204" pitchFamily="34" charset="0"/>
                        </a:rPr>
                        <a:t>Rank</a:t>
                      </a:r>
                      <a:endParaRPr lang="en-US" sz="1100">
                        <a:effectLst/>
                        <a:highlight>
                          <a:srgbClr val="4F81BD"/>
                        </a:highlight>
                        <a:latin typeface="Calibri"/>
                        <a:ea typeface="Calibri" panose="020F0502020204030204" pitchFamily="34" charset="0"/>
                      </a:endParaRPr>
                    </a:p>
                  </a:txBody>
                  <a:tcPr marL="68580" marR="6858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marL="0" marR="0">
                        <a:spcBef>
                          <a:spcPts val="0"/>
                        </a:spcBef>
                        <a:spcAft>
                          <a:spcPts val="0"/>
                        </a:spcAft>
                      </a:pPr>
                      <a:r>
                        <a:rPr lang="en-US" sz="1100" b="1">
                          <a:solidFill>
                            <a:srgbClr val="FFFFFF"/>
                          </a:solidFill>
                          <a:effectLst/>
                          <a:highlight>
                            <a:srgbClr val="4F81BD"/>
                          </a:highlight>
                          <a:latin typeface="Calibri"/>
                          <a:ea typeface="Calibri" panose="020F0502020204030204" pitchFamily="34" charset="0"/>
                        </a:rPr>
                        <a:t>Barrier</a:t>
                      </a:r>
                      <a:endParaRPr lang="en-US" sz="1100">
                        <a:effectLst/>
                        <a:highlight>
                          <a:srgbClr val="4F81BD"/>
                        </a:highlight>
                        <a:latin typeface="Calibri"/>
                        <a:ea typeface="Calibri" panose="020F0502020204030204" pitchFamily="34" charset="0"/>
                      </a:endParaRPr>
                    </a:p>
                  </a:txBody>
                  <a:tcPr marL="68580" marR="68580" marT="0" marB="0" anchor="b">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marL="0" marR="0">
                        <a:spcBef>
                          <a:spcPts val="0"/>
                        </a:spcBef>
                        <a:spcAft>
                          <a:spcPts val="0"/>
                        </a:spcAft>
                      </a:pPr>
                      <a:r>
                        <a:rPr lang="en-US" sz="1100" b="1">
                          <a:solidFill>
                            <a:srgbClr val="FFFFFF"/>
                          </a:solidFill>
                          <a:effectLst/>
                          <a:highlight>
                            <a:srgbClr val="4F81BD"/>
                          </a:highlight>
                          <a:latin typeface="Calibri"/>
                          <a:ea typeface="Calibri" panose="020F0502020204030204" pitchFamily="34" charset="0"/>
                        </a:rPr>
                        <a:t>Frequency</a:t>
                      </a:r>
                      <a:endParaRPr lang="en-US" sz="1100">
                        <a:effectLst/>
                        <a:highlight>
                          <a:srgbClr val="4F81BD"/>
                        </a:highlight>
                        <a:latin typeface="Calibri"/>
                        <a:ea typeface="Calibri" panose="020F0502020204030204" pitchFamily="34" charset="0"/>
                      </a:endParaRPr>
                    </a:p>
                  </a:txBody>
                  <a:tcPr marL="68580" marR="68580" marT="0" marB="0" anchor="b">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extLst>
                  <a:ext uri="{0D108BD9-81ED-4DB2-BD59-A6C34878D82A}">
                    <a16:rowId xmlns:a16="http://schemas.microsoft.com/office/drawing/2014/main" val="3731745758"/>
                  </a:ext>
                </a:extLst>
              </a:tr>
              <a:tr h="247426">
                <a:tc>
                  <a:txBody>
                    <a:bodyPr/>
                    <a:lstStyle/>
                    <a:p>
                      <a:pPr marL="0" marR="0" algn="r">
                        <a:spcBef>
                          <a:spcPts val="0"/>
                        </a:spcBef>
                        <a:spcAft>
                          <a:spcPts val="0"/>
                        </a:spcAft>
                      </a:pPr>
                      <a:r>
                        <a:rPr lang="en-US" sz="1100">
                          <a:solidFill>
                            <a:srgbClr val="000000"/>
                          </a:solidFill>
                          <a:effectLst/>
                          <a:latin typeface="Calibri"/>
                          <a:ea typeface="Calibri" panose="020F0502020204030204" pitchFamily="34" charset="0"/>
                        </a:rPr>
                        <a:t>1</a:t>
                      </a:r>
                      <a:endParaRPr lang="en-US" sz="1100">
                        <a:effectLst/>
                        <a:latin typeface="Calibri"/>
                        <a:ea typeface="Calibri" panose="020F0502020204030204" pitchFamily="34" charset="0"/>
                      </a:endParaRPr>
                    </a:p>
                  </a:txBody>
                  <a:tcPr marL="68580" marR="6858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spcBef>
                          <a:spcPts val="0"/>
                        </a:spcBef>
                        <a:spcAft>
                          <a:spcPts val="0"/>
                        </a:spcAft>
                      </a:pPr>
                      <a:r>
                        <a:rPr lang="en-US" sz="1100">
                          <a:solidFill>
                            <a:srgbClr val="000000"/>
                          </a:solidFill>
                          <a:effectLst/>
                          <a:latin typeface="Calibri"/>
                          <a:ea typeface="Calibri" panose="020F0502020204030204" pitchFamily="34" charset="0"/>
                        </a:rPr>
                        <a:t>Misconceptions on HCV treatment</a:t>
                      </a:r>
                      <a:endParaRPr lang="en-US" sz="1100">
                        <a:effectLst/>
                        <a:latin typeface="Calibri"/>
                        <a:ea typeface="Calibri" panose="020F0502020204030204" pitchFamily="34" charset="0"/>
                      </a:endParaRPr>
                    </a:p>
                  </a:txBody>
                  <a:tcPr marL="68580" marR="68580" marT="0" marB="0" anchor="b">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lgn="r">
                        <a:spcBef>
                          <a:spcPts val="0"/>
                        </a:spcBef>
                        <a:spcAft>
                          <a:spcPts val="0"/>
                        </a:spcAft>
                      </a:pPr>
                      <a:r>
                        <a:rPr lang="en-US" sz="1100">
                          <a:solidFill>
                            <a:srgbClr val="000000"/>
                          </a:solidFill>
                          <a:effectLst/>
                          <a:latin typeface="Calibri"/>
                          <a:ea typeface="Calibri" panose="020F0502020204030204" pitchFamily="34" charset="0"/>
                        </a:rPr>
                        <a:t>357</a:t>
                      </a:r>
                      <a:endParaRPr lang="en-US" sz="1100">
                        <a:effectLst/>
                        <a:latin typeface="Calibri"/>
                        <a:ea typeface="Calibri" panose="020F0502020204030204" pitchFamily="34" charset="0"/>
                      </a:endParaRPr>
                    </a:p>
                  </a:txBody>
                  <a:tcPr marL="68580" marR="68580" marT="0" marB="0" anchor="b">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extLst>
                  <a:ext uri="{0D108BD9-81ED-4DB2-BD59-A6C34878D82A}">
                    <a16:rowId xmlns:a16="http://schemas.microsoft.com/office/drawing/2014/main" val="1337725619"/>
                  </a:ext>
                </a:extLst>
              </a:tr>
              <a:tr h="247426">
                <a:tc>
                  <a:txBody>
                    <a:bodyPr/>
                    <a:lstStyle/>
                    <a:p>
                      <a:pPr marL="0" marR="0" algn="r">
                        <a:spcBef>
                          <a:spcPts val="0"/>
                        </a:spcBef>
                        <a:spcAft>
                          <a:spcPts val="0"/>
                        </a:spcAft>
                      </a:pPr>
                      <a:r>
                        <a:rPr lang="en-US" sz="1100">
                          <a:solidFill>
                            <a:srgbClr val="000000"/>
                          </a:solidFill>
                          <a:effectLst/>
                          <a:latin typeface="Calibri"/>
                          <a:ea typeface="Calibri" panose="020F0502020204030204" pitchFamily="34" charset="0"/>
                        </a:rPr>
                        <a:t>2</a:t>
                      </a:r>
                      <a:endParaRPr lang="en-US" sz="1100">
                        <a:effectLst/>
                        <a:latin typeface="Calibri"/>
                        <a:ea typeface="Calibri" panose="020F0502020204030204" pitchFamily="34" charset="0"/>
                      </a:endParaRPr>
                    </a:p>
                  </a:txBody>
                  <a:tcPr marL="68580" marR="6858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spcBef>
                          <a:spcPts val="0"/>
                        </a:spcBef>
                        <a:spcAft>
                          <a:spcPts val="0"/>
                        </a:spcAft>
                      </a:pPr>
                      <a:r>
                        <a:rPr lang="en-US" sz="1100">
                          <a:solidFill>
                            <a:srgbClr val="000000"/>
                          </a:solidFill>
                          <a:effectLst/>
                          <a:latin typeface="Calibri"/>
                          <a:ea typeface="Calibri" panose="020F0502020204030204" pitchFamily="34" charset="0"/>
                        </a:rPr>
                        <a:t>Misconceptions around HCV</a:t>
                      </a:r>
                      <a:endParaRPr lang="en-US" sz="1100">
                        <a:effectLst/>
                        <a:latin typeface="Calibri"/>
                        <a:ea typeface="Calibri" panose="020F0502020204030204" pitchFamily="34" charset="0"/>
                      </a:endParaRPr>
                    </a:p>
                  </a:txBody>
                  <a:tcPr marL="68580" marR="68580" marT="0" marB="0" anchor="b">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lgn="r">
                        <a:spcBef>
                          <a:spcPts val="0"/>
                        </a:spcBef>
                        <a:spcAft>
                          <a:spcPts val="0"/>
                        </a:spcAft>
                      </a:pPr>
                      <a:r>
                        <a:rPr lang="en-US" sz="1100">
                          <a:solidFill>
                            <a:srgbClr val="000000"/>
                          </a:solidFill>
                          <a:effectLst/>
                          <a:latin typeface="Calibri"/>
                          <a:ea typeface="Calibri" panose="020F0502020204030204" pitchFamily="34" charset="0"/>
                        </a:rPr>
                        <a:t>333</a:t>
                      </a:r>
                      <a:endParaRPr lang="en-US" sz="1100">
                        <a:effectLst/>
                        <a:latin typeface="Calibri"/>
                        <a:ea typeface="Calibri" panose="020F0502020204030204" pitchFamily="34" charset="0"/>
                      </a:endParaRPr>
                    </a:p>
                  </a:txBody>
                  <a:tcPr marL="68580" marR="68580" marT="0" marB="0" anchor="b">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extLst>
                  <a:ext uri="{0D108BD9-81ED-4DB2-BD59-A6C34878D82A}">
                    <a16:rowId xmlns:a16="http://schemas.microsoft.com/office/drawing/2014/main" val="3121428835"/>
                  </a:ext>
                </a:extLst>
              </a:tr>
              <a:tr h="247426">
                <a:tc>
                  <a:txBody>
                    <a:bodyPr/>
                    <a:lstStyle/>
                    <a:p>
                      <a:pPr marL="0" marR="0" algn="r">
                        <a:spcBef>
                          <a:spcPts val="0"/>
                        </a:spcBef>
                        <a:spcAft>
                          <a:spcPts val="0"/>
                        </a:spcAft>
                      </a:pPr>
                      <a:r>
                        <a:rPr lang="en-US" sz="1100">
                          <a:solidFill>
                            <a:srgbClr val="000000"/>
                          </a:solidFill>
                          <a:effectLst/>
                          <a:latin typeface="Calibri"/>
                          <a:ea typeface="Calibri" panose="020F0502020204030204" pitchFamily="34" charset="0"/>
                        </a:rPr>
                        <a:t>3</a:t>
                      </a:r>
                      <a:endParaRPr lang="en-US" sz="1100">
                        <a:effectLst/>
                        <a:latin typeface="Calibri"/>
                        <a:ea typeface="Calibri" panose="020F0502020204030204" pitchFamily="34" charset="0"/>
                      </a:endParaRPr>
                    </a:p>
                  </a:txBody>
                  <a:tcPr marL="68580" marR="6858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spcBef>
                          <a:spcPts val="0"/>
                        </a:spcBef>
                        <a:spcAft>
                          <a:spcPts val="0"/>
                        </a:spcAft>
                      </a:pPr>
                      <a:r>
                        <a:rPr lang="en-US" sz="1100">
                          <a:solidFill>
                            <a:srgbClr val="000000"/>
                          </a:solidFill>
                          <a:effectLst/>
                          <a:latin typeface="Calibri"/>
                          <a:ea typeface="Calibri" panose="020F0502020204030204" pitchFamily="34" charset="0"/>
                        </a:rPr>
                        <a:t>Confused on medical next steps</a:t>
                      </a:r>
                      <a:endParaRPr lang="en-US" sz="1100">
                        <a:effectLst/>
                        <a:latin typeface="Calibri"/>
                        <a:ea typeface="Calibri" panose="020F0502020204030204" pitchFamily="34" charset="0"/>
                      </a:endParaRPr>
                    </a:p>
                  </a:txBody>
                  <a:tcPr marL="68580" marR="68580" marT="0" marB="0" anchor="b">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lgn="r">
                        <a:spcBef>
                          <a:spcPts val="0"/>
                        </a:spcBef>
                        <a:spcAft>
                          <a:spcPts val="0"/>
                        </a:spcAft>
                      </a:pPr>
                      <a:r>
                        <a:rPr lang="en-US" sz="1100">
                          <a:solidFill>
                            <a:srgbClr val="000000"/>
                          </a:solidFill>
                          <a:effectLst/>
                          <a:latin typeface="Calibri"/>
                          <a:ea typeface="Calibri" panose="020F0502020204030204" pitchFamily="34" charset="0"/>
                        </a:rPr>
                        <a:t>181</a:t>
                      </a:r>
                      <a:endParaRPr lang="en-US" sz="1100">
                        <a:effectLst/>
                        <a:latin typeface="Calibri"/>
                        <a:ea typeface="Calibri" panose="020F0502020204030204" pitchFamily="34" charset="0"/>
                      </a:endParaRPr>
                    </a:p>
                  </a:txBody>
                  <a:tcPr marL="68580" marR="68580" marT="0" marB="0" anchor="b">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extLst>
                  <a:ext uri="{0D108BD9-81ED-4DB2-BD59-A6C34878D82A}">
                    <a16:rowId xmlns:a16="http://schemas.microsoft.com/office/drawing/2014/main" val="1088144592"/>
                  </a:ext>
                </a:extLst>
              </a:tr>
              <a:tr h="247426">
                <a:tc>
                  <a:txBody>
                    <a:bodyPr/>
                    <a:lstStyle/>
                    <a:p>
                      <a:pPr marL="0" marR="0" algn="r">
                        <a:spcBef>
                          <a:spcPts val="0"/>
                        </a:spcBef>
                        <a:spcAft>
                          <a:spcPts val="0"/>
                        </a:spcAft>
                      </a:pPr>
                      <a:r>
                        <a:rPr lang="en-US" sz="1100">
                          <a:solidFill>
                            <a:srgbClr val="000000"/>
                          </a:solidFill>
                          <a:effectLst/>
                          <a:latin typeface="Calibri"/>
                          <a:ea typeface="Calibri" panose="020F0502020204030204" pitchFamily="34" charset="0"/>
                        </a:rPr>
                        <a:t>4</a:t>
                      </a:r>
                      <a:endParaRPr lang="en-US" sz="1100">
                        <a:effectLst/>
                        <a:latin typeface="Calibri"/>
                        <a:ea typeface="Calibri" panose="020F0502020204030204" pitchFamily="34" charset="0"/>
                      </a:endParaRPr>
                    </a:p>
                  </a:txBody>
                  <a:tcPr marL="68580" marR="6858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spcBef>
                          <a:spcPts val="0"/>
                        </a:spcBef>
                        <a:spcAft>
                          <a:spcPts val="0"/>
                        </a:spcAft>
                      </a:pPr>
                      <a:r>
                        <a:rPr lang="en-US" sz="1100">
                          <a:solidFill>
                            <a:srgbClr val="000000"/>
                          </a:solidFill>
                          <a:effectLst/>
                          <a:latin typeface="Calibri"/>
                          <a:ea typeface="Calibri" panose="020F0502020204030204" pitchFamily="34" charset="0"/>
                        </a:rPr>
                        <a:t>Feels healthy</a:t>
                      </a:r>
                      <a:endParaRPr lang="en-US" sz="1100">
                        <a:effectLst/>
                        <a:latin typeface="Calibri"/>
                        <a:ea typeface="Calibri" panose="020F0502020204030204" pitchFamily="34" charset="0"/>
                      </a:endParaRPr>
                    </a:p>
                  </a:txBody>
                  <a:tcPr marL="68580" marR="68580" marT="0" marB="0" anchor="b">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lgn="r">
                        <a:spcBef>
                          <a:spcPts val="0"/>
                        </a:spcBef>
                        <a:spcAft>
                          <a:spcPts val="0"/>
                        </a:spcAft>
                      </a:pPr>
                      <a:r>
                        <a:rPr lang="en-US" sz="1100">
                          <a:solidFill>
                            <a:srgbClr val="000000"/>
                          </a:solidFill>
                          <a:effectLst/>
                          <a:latin typeface="Calibri"/>
                          <a:ea typeface="Calibri" panose="020F0502020204030204" pitchFamily="34" charset="0"/>
                        </a:rPr>
                        <a:t>92</a:t>
                      </a:r>
                      <a:endParaRPr lang="en-US" sz="1100">
                        <a:effectLst/>
                        <a:latin typeface="Calibri"/>
                        <a:ea typeface="Calibri" panose="020F0502020204030204" pitchFamily="34" charset="0"/>
                      </a:endParaRPr>
                    </a:p>
                  </a:txBody>
                  <a:tcPr marL="68580" marR="68580" marT="0" marB="0" anchor="b">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extLst>
                  <a:ext uri="{0D108BD9-81ED-4DB2-BD59-A6C34878D82A}">
                    <a16:rowId xmlns:a16="http://schemas.microsoft.com/office/drawing/2014/main" val="4121780072"/>
                  </a:ext>
                </a:extLst>
              </a:tr>
              <a:tr h="247426">
                <a:tc>
                  <a:txBody>
                    <a:bodyPr/>
                    <a:lstStyle/>
                    <a:p>
                      <a:pPr marL="0" marR="0" algn="r">
                        <a:spcBef>
                          <a:spcPts val="0"/>
                        </a:spcBef>
                        <a:spcAft>
                          <a:spcPts val="0"/>
                        </a:spcAft>
                      </a:pPr>
                      <a:r>
                        <a:rPr lang="en-US" sz="1100">
                          <a:solidFill>
                            <a:srgbClr val="000000"/>
                          </a:solidFill>
                          <a:effectLst/>
                          <a:latin typeface="Calibri"/>
                          <a:ea typeface="Calibri" panose="020F0502020204030204" pitchFamily="34" charset="0"/>
                        </a:rPr>
                        <a:t>5</a:t>
                      </a:r>
                      <a:endParaRPr lang="en-US" sz="1100">
                        <a:effectLst/>
                        <a:latin typeface="Calibri"/>
                        <a:ea typeface="Calibri" panose="020F0502020204030204" pitchFamily="34" charset="0"/>
                      </a:endParaRPr>
                    </a:p>
                  </a:txBody>
                  <a:tcPr marL="68580" marR="6858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spcBef>
                          <a:spcPts val="0"/>
                        </a:spcBef>
                        <a:spcAft>
                          <a:spcPts val="0"/>
                        </a:spcAft>
                      </a:pPr>
                      <a:r>
                        <a:rPr lang="en-US" sz="1100">
                          <a:solidFill>
                            <a:srgbClr val="000000"/>
                          </a:solidFill>
                          <a:effectLst/>
                          <a:latin typeface="Calibri"/>
                          <a:ea typeface="Calibri" panose="020F0502020204030204" pitchFamily="34" charset="0"/>
                        </a:rPr>
                        <a:t>Too busy to go to appointments</a:t>
                      </a:r>
                      <a:endParaRPr lang="en-US" sz="1100">
                        <a:effectLst/>
                        <a:latin typeface="Calibri"/>
                        <a:ea typeface="Calibri" panose="020F0502020204030204" pitchFamily="34" charset="0"/>
                      </a:endParaRPr>
                    </a:p>
                  </a:txBody>
                  <a:tcPr marL="68580" marR="68580" marT="0" marB="0" anchor="b">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lgn="r">
                        <a:spcBef>
                          <a:spcPts val="0"/>
                        </a:spcBef>
                        <a:spcAft>
                          <a:spcPts val="0"/>
                        </a:spcAft>
                      </a:pPr>
                      <a:r>
                        <a:rPr lang="en-US" sz="1100">
                          <a:solidFill>
                            <a:srgbClr val="000000"/>
                          </a:solidFill>
                          <a:effectLst/>
                          <a:latin typeface="Calibri"/>
                          <a:ea typeface="Calibri" panose="020F0502020204030204" pitchFamily="34" charset="0"/>
                        </a:rPr>
                        <a:t>80</a:t>
                      </a:r>
                      <a:endParaRPr lang="en-US" sz="1100">
                        <a:effectLst/>
                        <a:latin typeface="Calibri"/>
                        <a:ea typeface="Calibri" panose="020F0502020204030204" pitchFamily="34" charset="0"/>
                      </a:endParaRPr>
                    </a:p>
                  </a:txBody>
                  <a:tcPr marL="68580" marR="68580" marT="0" marB="0" anchor="b">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extLst>
                  <a:ext uri="{0D108BD9-81ED-4DB2-BD59-A6C34878D82A}">
                    <a16:rowId xmlns:a16="http://schemas.microsoft.com/office/drawing/2014/main" val="2611792575"/>
                  </a:ext>
                </a:extLst>
              </a:tr>
              <a:tr h="247426">
                <a:tc>
                  <a:txBody>
                    <a:bodyPr/>
                    <a:lstStyle/>
                    <a:p>
                      <a:pPr marL="0" marR="0" algn="r">
                        <a:spcBef>
                          <a:spcPts val="0"/>
                        </a:spcBef>
                        <a:spcAft>
                          <a:spcPts val="0"/>
                        </a:spcAft>
                      </a:pPr>
                      <a:r>
                        <a:rPr lang="en-US" sz="1100">
                          <a:solidFill>
                            <a:srgbClr val="000000"/>
                          </a:solidFill>
                          <a:effectLst/>
                          <a:latin typeface="Calibri"/>
                          <a:ea typeface="Calibri" panose="020F0502020204030204" pitchFamily="34" charset="0"/>
                        </a:rPr>
                        <a:t>6</a:t>
                      </a:r>
                      <a:endParaRPr lang="en-US" sz="1100">
                        <a:effectLst/>
                        <a:latin typeface="Calibri"/>
                        <a:ea typeface="Calibri" panose="020F0502020204030204" pitchFamily="34" charset="0"/>
                      </a:endParaRPr>
                    </a:p>
                  </a:txBody>
                  <a:tcPr marL="68580" marR="6858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spcBef>
                          <a:spcPts val="0"/>
                        </a:spcBef>
                        <a:spcAft>
                          <a:spcPts val="0"/>
                        </a:spcAft>
                      </a:pPr>
                      <a:r>
                        <a:rPr lang="en-US" sz="1100">
                          <a:solidFill>
                            <a:srgbClr val="000000"/>
                          </a:solidFill>
                          <a:effectLst/>
                          <a:latin typeface="Calibri"/>
                          <a:ea typeface="Calibri" panose="020F0502020204030204" pitchFamily="34" charset="0"/>
                        </a:rPr>
                        <a:t>Transportation barrier</a:t>
                      </a:r>
                      <a:endParaRPr lang="en-US" sz="1100">
                        <a:effectLst/>
                        <a:latin typeface="Calibri"/>
                        <a:ea typeface="Calibri" panose="020F0502020204030204" pitchFamily="34" charset="0"/>
                      </a:endParaRPr>
                    </a:p>
                  </a:txBody>
                  <a:tcPr marL="68580" marR="68580" marT="0" marB="0" anchor="b">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lgn="r">
                        <a:spcBef>
                          <a:spcPts val="0"/>
                        </a:spcBef>
                        <a:spcAft>
                          <a:spcPts val="0"/>
                        </a:spcAft>
                      </a:pPr>
                      <a:r>
                        <a:rPr lang="en-US" sz="1100">
                          <a:solidFill>
                            <a:srgbClr val="000000"/>
                          </a:solidFill>
                          <a:effectLst/>
                          <a:latin typeface="Calibri"/>
                          <a:ea typeface="Calibri" panose="020F0502020204030204" pitchFamily="34" charset="0"/>
                        </a:rPr>
                        <a:t>63</a:t>
                      </a:r>
                      <a:endParaRPr lang="en-US" sz="1100">
                        <a:effectLst/>
                        <a:latin typeface="Calibri"/>
                        <a:ea typeface="Calibri" panose="020F0502020204030204" pitchFamily="34" charset="0"/>
                      </a:endParaRPr>
                    </a:p>
                  </a:txBody>
                  <a:tcPr marL="68580" marR="68580" marT="0" marB="0" anchor="b">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extLst>
                  <a:ext uri="{0D108BD9-81ED-4DB2-BD59-A6C34878D82A}">
                    <a16:rowId xmlns:a16="http://schemas.microsoft.com/office/drawing/2014/main" val="1405493529"/>
                  </a:ext>
                </a:extLst>
              </a:tr>
              <a:tr h="247426">
                <a:tc>
                  <a:txBody>
                    <a:bodyPr/>
                    <a:lstStyle/>
                    <a:p>
                      <a:pPr marL="0" marR="0" algn="r">
                        <a:spcBef>
                          <a:spcPts val="0"/>
                        </a:spcBef>
                        <a:spcAft>
                          <a:spcPts val="0"/>
                        </a:spcAft>
                      </a:pPr>
                      <a:r>
                        <a:rPr lang="en-US" sz="1100">
                          <a:solidFill>
                            <a:srgbClr val="000000"/>
                          </a:solidFill>
                          <a:effectLst/>
                          <a:latin typeface="Calibri"/>
                          <a:ea typeface="Calibri" panose="020F0502020204030204" pitchFamily="34" charset="0"/>
                        </a:rPr>
                        <a:t>7</a:t>
                      </a:r>
                      <a:endParaRPr lang="en-US" sz="1100">
                        <a:effectLst/>
                        <a:latin typeface="Calibri"/>
                        <a:ea typeface="Calibri" panose="020F0502020204030204" pitchFamily="34" charset="0"/>
                      </a:endParaRPr>
                    </a:p>
                  </a:txBody>
                  <a:tcPr marL="68580" marR="6858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spcBef>
                          <a:spcPts val="0"/>
                        </a:spcBef>
                        <a:spcAft>
                          <a:spcPts val="0"/>
                        </a:spcAft>
                      </a:pPr>
                      <a:r>
                        <a:rPr lang="en-US" sz="1100">
                          <a:solidFill>
                            <a:srgbClr val="000000"/>
                          </a:solidFill>
                          <a:effectLst/>
                          <a:latin typeface="Calibri"/>
                          <a:ea typeface="Calibri" panose="020F0502020204030204" pitchFamily="34" charset="0"/>
                        </a:rPr>
                        <a:t>Living situation is unstable</a:t>
                      </a:r>
                      <a:endParaRPr lang="en-US" sz="1100">
                        <a:effectLst/>
                        <a:latin typeface="Calibri"/>
                        <a:ea typeface="Calibri" panose="020F0502020204030204" pitchFamily="34" charset="0"/>
                      </a:endParaRPr>
                    </a:p>
                  </a:txBody>
                  <a:tcPr marL="68580" marR="68580" marT="0" marB="0" anchor="b">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lgn="r">
                        <a:spcBef>
                          <a:spcPts val="0"/>
                        </a:spcBef>
                        <a:spcAft>
                          <a:spcPts val="0"/>
                        </a:spcAft>
                      </a:pPr>
                      <a:r>
                        <a:rPr lang="en-US" sz="1100">
                          <a:solidFill>
                            <a:srgbClr val="000000"/>
                          </a:solidFill>
                          <a:effectLst/>
                          <a:latin typeface="Calibri"/>
                          <a:ea typeface="Calibri" panose="020F0502020204030204" pitchFamily="34" charset="0"/>
                        </a:rPr>
                        <a:t>43</a:t>
                      </a:r>
                      <a:endParaRPr lang="en-US" sz="1100">
                        <a:effectLst/>
                        <a:latin typeface="Calibri"/>
                        <a:ea typeface="Calibri" panose="020F0502020204030204" pitchFamily="34" charset="0"/>
                      </a:endParaRPr>
                    </a:p>
                  </a:txBody>
                  <a:tcPr marL="68580" marR="68580" marT="0" marB="0" anchor="b">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extLst>
                  <a:ext uri="{0D108BD9-81ED-4DB2-BD59-A6C34878D82A}">
                    <a16:rowId xmlns:a16="http://schemas.microsoft.com/office/drawing/2014/main" val="2156769672"/>
                  </a:ext>
                </a:extLst>
              </a:tr>
              <a:tr h="247426">
                <a:tc>
                  <a:txBody>
                    <a:bodyPr/>
                    <a:lstStyle/>
                    <a:p>
                      <a:pPr marL="0" marR="0" algn="r">
                        <a:spcBef>
                          <a:spcPts val="0"/>
                        </a:spcBef>
                        <a:spcAft>
                          <a:spcPts val="0"/>
                        </a:spcAft>
                      </a:pPr>
                      <a:r>
                        <a:rPr lang="en-US" sz="1100">
                          <a:solidFill>
                            <a:srgbClr val="000000"/>
                          </a:solidFill>
                          <a:effectLst/>
                          <a:latin typeface="Calibri"/>
                          <a:ea typeface="Calibri" panose="020F0502020204030204" pitchFamily="34" charset="0"/>
                        </a:rPr>
                        <a:t>8</a:t>
                      </a:r>
                      <a:endParaRPr lang="en-US" sz="1100">
                        <a:effectLst/>
                        <a:latin typeface="Calibri"/>
                        <a:ea typeface="Calibri" panose="020F0502020204030204" pitchFamily="34" charset="0"/>
                      </a:endParaRPr>
                    </a:p>
                  </a:txBody>
                  <a:tcPr marL="68580" marR="6858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spcBef>
                          <a:spcPts val="0"/>
                        </a:spcBef>
                        <a:spcAft>
                          <a:spcPts val="0"/>
                        </a:spcAft>
                      </a:pPr>
                      <a:r>
                        <a:rPr lang="en-US" sz="1100">
                          <a:solidFill>
                            <a:srgbClr val="000000"/>
                          </a:solidFill>
                          <a:effectLst/>
                          <a:latin typeface="Calibri"/>
                          <a:ea typeface="Calibri" panose="020F0502020204030204" pitchFamily="34" charset="0"/>
                        </a:rPr>
                        <a:t>Wants to see a different medical provider</a:t>
                      </a:r>
                      <a:endParaRPr lang="en-US" sz="1100">
                        <a:effectLst/>
                        <a:latin typeface="Calibri"/>
                        <a:ea typeface="Calibri" panose="020F0502020204030204" pitchFamily="34" charset="0"/>
                      </a:endParaRPr>
                    </a:p>
                  </a:txBody>
                  <a:tcPr marL="68580" marR="68580" marT="0" marB="0" anchor="b">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lgn="r">
                        <a:spcBef>
                          <a:spcPts val="0"/>
                        </a:spcBef>
                        <a:spcAft>
                          <a:spcPts val="0"/>
                        </a:spcAft>
                      </a:pPr>
                      <a:r>
                        <a:rPr lang="en-US" sz="1100">
                          <a:solidFill>
                            <a:srgbClr val="000000"/>
                          </a:solidFill>
                          <a:effectLst/>
                          <a:latin typeface="Calibri"/>
                          <a:ea typeface="Calibri" panose="020F0502020204030204" pitchFamily="34" charset="0"/>
                        </a:rPr>
                        <a:t>41</a:t>
                      </a:r>
                      <a:endParaRPr lang="en-US" sz="1100">
                        <a:effectLst/>
                        <a:latin typeface="Calibri"/>
                        <a:ea typeface="Calibri" panose="020F0502020204030204" pitchFamily="34" charset="0"/>
                      </a:endParaRPr>
                    </a:p>
                  </a:txBody>
                  <a:tcPr marL="68580" marR="68580" marT="0" marB="0" anchor="b">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extLst>
                  <a:ext uri="{0D108BD9-81ED-4DB2-BD59-A6C34878D82A}">
                    <a16:rowId xmlns:a16="http://schemas.microsoft.com/office/drawing/2014/main" val="2183534986"/>
                  </a:ext>
                </a:extLst>
              </a:tr>
              <a:tr h="247426">
                <a:tc>
                  <a:txBody>
                    <a:bodyPr/>
                    <a:lstStyle/>
                    <a:p>
                      <a:pPr marL="0" marR="0" algn="r">
                        <a:spcBef>
                          <a:spcPts val="0"/>
                        </a:spcBef>
                        <a:spcAft>
                          <a:spcPts val="0"/>
                        </a:spcAft>
                      </a:pPr>
                      <a:r>
                        <a:rPr lang="en-US" sz="1100">
                          <a:solidFill>
                            <a:srgbClr val="000000"/>
                          </a:solidFill>
                          <a:effectLst/>
                          <a:latin typeface="Calibri"/>
                          <a:ea typeface="Calibri" panose="020F0502020204030204" pitchFamily="34" charset="0"/>
                        </a:rPr>
                        <a:t>9</a:t>
                      </a:r>
                      <a:endParaRPr lang="en-US" sz="1100">
                        <a:effectLst/>
                        <a:latin typeface="Calibri"/>
                        <a:ea typeface="Calibri" panose="020F0502020204030204" pitchFamily="34" charset="0"/>
                      </a:endParaRPr>
                    </a:p>
                  </a:txBody>
                  <a:tcPr marL="68580" marR="6858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spcBef>
                          <a:spcPts val="0"/>
                        </a:spcBef>
                        <a:spcAft>
                          <a:spcPts val="0"/>
                        </a:spcAft>
                      </a:pPr>
                      <a:r>
                        <a:rPr lang="en-US" sz="1100">
                          <a:solidFill>
                            <a:srgbClr val="000000"/>
                          </a:solidFill>
                          <a:effectLst/>
                          <a:latin typeface="Calibri"/>
                          <a:ea typeface="Calibri" panose="020F0502020204030204" pitchFamily="34" charset="0"/>
                        </a:rPr>
                        <a:t>Using drugs/alcohol</a:t>
                      </a:r>
                      <a:endParaRPr lang="en-US" sz="1100">
                        <a:effectLst/>
                        <a:latin typeface="Calibri"/>
                        <a:ea typeface="Calibri" panose="020F0502020204030204" pitchFamily="34" charset="0"/>
                      </a:endParaRPr>
                    </a:p>
                  </a:txBody>
                  <a:tcPr marL="68580" marR="68580" marT="0" marB="0" anchor="b">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lgn="r">
                        <a:spcBef>
                          <a:spcPts val="0"/>
                        </a:spcBef>
                        <a:spcAft>
                          <a:spcPts val="0"/>
                        </a:spcAft>
                      </a:pPr>
                      <a:r>
                        <a:rPr lang="en-US" sz="1100">
                          <a:solidFill>
                            <a:srgbClr val="000000"/>
                          </a:solidFill>
                          <a:effectLst/>
                          <a:latin typeface="Calibri"/>
                          <a:ea typeface="Calibri" panose="020F0502020204030204" pitchFamily="34" charset="0"/>
                        </a:rPr>
                        <a:t>37</a:t>
                      </a:r>
                      <a:endParaRPr lang="en-US" sz="1100">
                        <a:effectLst/>
                        <a:latin typeface="Calibri"/>
                        <a:ea typeface="Calibri" panose="020F0502020204030204" pitchFamily="34" charset="0"/>
                      </a:endParaRPr>
                    </a:p>
                  </a:txBody>
                  <a:tcPr marL="68580" marR="68580" marT="0" marB="0" anchor="b">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extLst>
                  <a:ext uri="{0D108BD9-81ED-4DB2-BD59-A6C34878D82A}">
                    <a16:rowId xmlns:a16="http://schemas.microsoft.com/office/drawing/2014/main" val="2179472988"/>
                  </a:ext>
                </a:extLst>
              </a:tr>
              <a:tr h="247426">
                <a:tc>
                  <a:txBody>
                    <a:bodyPr/>
                    <a:lstStyle/>
                    <a:p>
                      <a:pPr marL="0" marR="0" algn="r">
                        <a:spcBef>
                          <a:spcPts val="0"/>
                        </a:spcBef>
                        <a:spcAft>
                          <a:spcPts val="0"/>
                        </a:spcAft>
                      </a:pPr>
                      <a:r>
                        <a:rPr lang="en-US" sz="1100">
                          <a:solidFill>
                            <a:srgbClr val="000000"/>
                          </a:solidFill>
                          <a:effectLst/>
                          <a:latin typeface="Calibri"/>
                          <a:ea typeface="Calibri" panose="020F0502020204030204" pitchFamily="34" charset="0"/>
                        </a:rPr>
                        <a:t>10</a:t>
                      </a:r>
                      <a:endParaRPr lang="en-US" sz="1100">
                        <a:effectLst/>
                        <a:latin typeface="Calibri"/>
                        <a:ea typeface="Calibri" panose="020F0502020204030204" pitchFamily="34" charset="0"/>
                      </a:endParaRPr>
                    </a:p>
                  </a:txBody>
                  <a:tcPr marL="68580" marR="6858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spcBef>
                          <a:spcPts val="0"/>
                        </a:spcBef>
                        <a:spcAft>
                          <a:spcPts val="0"/>
                        </a:spcAft>
                      </a:pPr>
                      <a:r>
                        <a:rPr lang="en-US" sz="1100">
                          <a:solidFill>
                            <a:srgbClr val="000000"/>
                          </a:solidFill>
                          <a:effectLst/>
                          <a:latin typeface="Calibri"/>
                          <a:ea typeface="Calibri" panose="020F0502020204030204" pitchFamily="34" charset="0"/>
                        </a:rPr>
                        <a:t>No medical home</a:t>
                      </a:r>
                      <a:endParaRPr lang="en-US" sz="1100">
                        <a:effectLst/>
                        <a:latin typeface="Calibri"/>
                        <a:ea typeface="Calibri" panose="020F0502020204030204" pitchFamily="34" charset="0"/>
                      </a:endParaRPr>
                    </a:p>
                  </a:txBody>
                  <a:tcPr marL="68580" marR="68580" marT="0" marB="0" anchor="b">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lgn="r">
                        <a:spcBef>
                          <a:spcPts val="0"/>
                        </a:spcBef>
                        <a:spcAft>
                          <a:spcPts val="0"/>
                        </a:spcAft>
                      </a:pPr>
                      <a:r>
                        <a:rPr lang="en-US" sz="1100">
                          <a:solidFill>
                            <a:srgbClr val="000000"/>
                          </a:solidFill>
                          <a:effectLst/>
                          <a:latin typeface="Calibri"/>
                          <a:ea typeface="Calibri" panose="020F0502020204030204" pitchFamily="34" charset="0"/>
                        </a:rPr>
                        <a:t>33</a:t>
                      </a:r>
                      <a:endParaRPr lang="en-US" sz="1100">
                        <a:effectLst/>
                        <a:latin typeface="Calibri"/>
                        <a:ea typeface="Calibri" panose="020F0502020204030204" pitchFamily="34" charset="0"/>
                      </a:endParaRPr>
                    </a:p>
                  </a:txBody>
                  <a:tcPr marL="68580" marR="68580" marT="0" marB="0" anchor="b">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extLst>
                  <a:ext uri="{0D108BD9-81ED-4DB2-BD59-A6C34878D82A}">
                    <a16:rowId xmlns:a16="http://schemas.microsoft.com/office/drawing/2014/main" val="2835037596"/>
                  </a:ext>
                </a:extLst>
              </a:tr>
              <a:tr h="247426">
                <a:tc>
                  <a:txBody>
                    <a:bodyPr/>
                    <a:lstStyle/>
                    <a:p>
                      <a:pPr marL="0" marR="0" algn="r">
                        <a:spcBef>
                          <a:spcPts val="0"/>
                        </a:spcBef>
                        <a:spcAft>
                          <a:spcPts val="0"/>
                        </a:spcAft>
                      </a:pPr>
                      <a:r>
                        <a:rPr lang="en-US" sz="1100">
                          <a:solidFill>
                            <a:srgbClr val="000000"/>
                          </a:solidFill>
                          <a:effectLst/>
                          <a:latin typeface="Calibri"/>
                          <a:ea typeface="Calibri" panose="020F0502020204030204" pitchFamily="34" charset="0"/>
                        </a:rPr>
                        <a:t>11</a:t>
                      </a:r>
                      <a:endParaRPr lang="en-US" sz="1100">
                        <a:effectLst/>
                        <a:latin typeface="Calibri"/>
                        <a:ea typeface="Calibri" panose="020F0502020204030204" pitchFamily="34" charset="0"/>
                      </a:endParaRPr>
                    </a:p>
                  </a:txBody>
                  <a:tcPr marL="68580" marR="6858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spcBef>
                          <a:spcPts val="0"/>
                        </a:spcBef>
                        <a:spcAft>
                          <a:spcPts val="0"/>
                        </a:spcAft>
                      </a:pPr>
                      <a:r>
                        <a:rPr lang="en-US" sz="1100">
                          <a:solidFill>
                            <a:srgbClr val="000000"/>
                          </a:solidFill>
                          <a:effectLst/>
                          <a:latin typeface="Calibri"/>
                          <a:ea typeface="Calibri" panose="020F0502020204030204" pitchFamily="34" charset="0"/>
                        </a:rPr>
                        <a:t>Other priority health concerns</a:t>
                      </a:r>
                      <a:endParaRPr lang="en-US" sz="1100">
                        <a:effectLst/>
                        <a:latin typeface="Calibri"/>
                        <a:ea typeface="Calibri" panose="020F0502020204030204" pitchFamily="34" charset="0"/>
                      </a:endParaRPr>
                    </a:p>
                  </a:txBody>
                  <a:tcPr marL="68580" marR="68580" marT="0" marB="0" anchor="b">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lgn="r">
                        <a:spcBef>
                          <a:spcPts val="0"/>
                        </a:spcBef>
                        <a:spcAft>
                          <a:spcPts val="0"/>
                        </a:spcAft>
                      </a:pPr>
                      <a:r>
                        <a:rPr lang="en-US" sz="1100">
                          <a:solidFill>
                            <a:srgbClr val="000000"/>
                          </a:solidFill>
                          <a:effectLst/>
                          <a:latin typeface="Calibri"/>
                          <a:ea typeface="Calibri" panose="020F0502020204030204" pitchFamily="34" charset="0"/>
                        </a:rPr>
                        <a:t>33</a:t>
                      </a:r>
                      <a:endParaRPr lang="en-US" sz="1100">
                        <a:effectLst/>
                        <a:latin typeface="Calibri"/>
                        <a:ea typeface="Calibri" panose="020F0502020204030204" pitchFamily="34" charset="0"/>
                      </a:endParaRPr>
                    </a:p>
                  </a:txBody>
                  <a:tcPr marL="68580" marR="68580" marT="0" marB="0" anchor="b">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extLst>
                  <a:ext uri="{0D108BD9-81ED-4DB2-BD59-A6C34878D82A}">
                    <a16:rowId xmlns:a16="http://schemas.microsoft.com/office/drawing/2014/main" val="1833149893"/>
                  </a:ext>
                </a:extLst>
              </a:tr>
              <a:tr h="247426">
                <a:tc>
                  <a:txBody>
                    <a:bodyPr/>
                    <a:lstStyle/>
                    <a:p>
                      <a:pPr marL="0" marR="0" algn="r">
                        <a:spcBef>
                          <a:spcPts val="0"/>
                        </a:spcBef>
                        <a:spcAft>
                          <a:spcPts val="0"/>
                        </a:spcAft>
                      </a:pPr>
                      <a:r>
                        <a:rPr lang="en-US" sz="1100">
                          <a:solidFill>
                            <a:srgbClr val="000000"/>
                          </a:solidFill>
                          <a:effectLst/>
                          <a:latin typeface="Calibri"/>
                          <a:ea typeface="Calibri" panose="020F0502020204030204" pitchFamily="34" charset="0"/>
                        </a:rPr>
                        <a:t>12</a:t>
                      </a:r>
                      <a:endParaRPr lang="en-US" sz="1100">
                        <a:effectLst/>
                        <a:latin typeface="Calibri"/>
                        <a:ea typeface="Calibri" panose="020F0502020204030204" pitchFamily="34" charset="0"/>
                      </a:endParaRPr>
                    </a:p>
                  </a:txBody>
                  <a:tcPr marL="68580" marR="6858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spcBef>
                          <a:spcPts val="0"/>
                        </a:spcBef>
                        <a:spcAft>
                          <a:spcPts val="0"/>
                        </a:spcAft>
                      </a:pPr>
                      <a:r>
                        <a:rPr lang="en-US" sz="1100">
                          <a:solidFill>
                            <a:srgbClr val="000000"/>
                          </a:solidFill>
                          <a:effectLst/>
                          <a:latin typeface="Calibri"/>
                          <a:ea typeface="Calibri" panose="020F0502020204030204" pitchFamily="34" charset="0"/>
                        </a:rPr>
                        <a:t>Limited or no income</a:t>
                      </a:r>
                      <a:endParaRPr lang="en-US" sz="1100">
                        <a:effectLst/>
                        <a:latin typeface="Calibri"/>
                        <a:ea typeface="Calibri" panose="020F0502020204030204" pitchFamily="34" charset="0"/>
                      </a:endParaRPr>
                    </a:p>
                  </a:txBody>
                  <a:tcPr marL="68580" marR="68580" marT="0" marB="0" anchor="b">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lgn="r">
                        <a:spcBef>
                          <a:spcPts val="0"/>
                        </a:spcBef>
                        <a:spcAft>
                          <a:spcPts val="0"/>
                        </a:spcAft>
                      </a:pPr>
                      <a:r>
                        <a:rPr lang="en-US" sz="1100">
                          <a:solidFill>
                            <a:srgbClr val="000000"/>
                          </a:solidFill>
                          <a:effectLst/>
                          <a:latin typeface="Calibri"/>
                          <a:ea typeface="Calibri" panose="020F0502020204030204" pitchFamily="34" charset="0"/>
                        </a:rPr>
                        <a:t>30</a:t>
                      </a:r>
                      <a:endParaRPr lang="en-US" sz="1100">
                        <a:effectLst/>
                        <a:latin typeface="Calibri"/>
                        <a:ea typeface="Calibri" panose="020F0502020204030204" pitchFamily="34" charset="0"/>
                      </a:endParaRPr>
                    </a:p>
                  </a:txBody>
                  <a:tcPr marL="68580" marR="68580" marT="0" marB="0" anchor="b">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extLst>
                  <a:ext uri="{0D108BD9-81ED-4DB2-BD59-A6C34878D82A}">
                    <a16:rowId xmlns:a16="http://schemas.microsoft.com/office/drawing/2014/main" val="41152017"/>
                  </a:ext>
                </a:extLst>
              </a:tr>
              <a:tr h="247426">
                <a:tc>
                  <a:txBody>
                    <a:bodyPr/>
                    <a:lstStyle/>
                    <a:p>
                      <a:pPr marL="0" marR="0" algn="r">
                        <a:spcBef>
                          <a:spcPts val="0"/>
                        </a:spcBef>
                        <a:spcAft>
                          <a:spcPts val="0"/>
                        </a:spcAft>
                      </a:pPr>
                      <a:r>
                        <a:rPr lang="en-US" sz="1100">
                          <a:solidFill>
                            <a:srgbClr val="000000"/>
                          </a:solidFill>
                          <a:effectLst/>
                          <a:latin typeface="Calibri"/>
                          <a:ea typeface="Calibri" panose="020F0502020204030204" pitchFamily="34" charset="0"/>
                        </a:rPr>
                        <a:t>13</a:t>
                      </a:r>
                      <a:endParaRPr lang="en-US" sz="1100">
                        <a:effectLst/>
                        <a:latin typeface="Calibri"/>
                        <a:ea typeface="Calibri" panose="020F0502020204030204" pitchFamily="34" charset="0"/>
                      </a:endParaRPr>
                    </a:p>
                  </a:txBody>
                  <a:tcPr marL="68580" marR="6858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spcBef>
                          <a:spcPts val="0"/>
                        </a:spcBef>
                        <a:spcAft>
                          <a:spcPts val="0"/>
                        </a:spcAft>
                      </a:pPr>
                      <a:r>
                        <a:rPr lang="en-US" sz="1100">
                          <a:solidFill>
                            <a:srgbClr val="000000"/>
                          </a:solidFill>
                          <a:effectLst/>
                          <a:latin typeface="Calibri"/>
                          <a:ea typeface="Calibri" panose="020F0502020204030204" pitchFamily="34" charset="0"/>
                        </a:rPr>
                        <a:t>Have to work during clinic hours</a:t>
                      </a:r>
                      <a:endParaRPr lang="en-US" sz="1100">
                        <a:effectLst/>
                        <a:latin typeface="Calibri"/>
                        <a:ea typeface="Calibri" panose="020F0502020204030204" pitchFamily="34" charset="0"/>
                      </a:endParaRPr>
                    </a:p>
                  </a:txBody>
                  <a:tcPr marL="68580" marR="68580" marT="0" marB="0" anchor="b">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lgn="r">
                        <a:spcBef>
                          <a:spcPts val="0"/>
                        </a:spcBef>
                        <a:spcAft>
                          <a:spcPts val="0"/>
                        </a:spcAft>
                      </a:pPr>
                      <a:r>
                        <a:rPr lang="en-US" sz="1100">
                          <a:solidFill>
                            <a:srgbClr val="000000"/>
                          </a:solidFill>
                          <a:effectLst/>
                          <a:latin typeface="Calibri"/>
                          <a:ea typeface="Calibri" panose="020F0502020204030204" pitchFamily="34" charset="0"/>
                        </a:rPr>
                        <a:t>25</a:t>
                      </a:r>
                      <a:endParaRPr lang="en-US" sz="1100">
                        <a:effectLst/>
                        <a:latin typeface="Calibri"/>
                        <a:ea typeface="Calibri" panose="020F0502020204030204" pitchFamily="34" charset="0"/>
                      </a:endParaRPr>
                    </a:p>
                  </a:txBody>
                  <a:tcPr marL="68580" marR="68580" marT="0" marB="0" anchor="b">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extLst>
                  <a:ext uri="{0D108BD9-81ED-4DB2-BD59-A6C34878D82A}">
                    <a16:rowId xmlns:a16="http://schemas.microsoft.com/office/drawing/2014/main" val="3677635279"/>
                  </a:ext>
                </a:extLst>
              </a:tr>
              <a:tr h="247426">
                <a:tc>
                  <a:txBody>
                    <a:bodyPr/>
                    <a:lstStyle/>
                    <a:p>
                      <a:pPr marL="0" marR="0" algn="r">
                        <a:spcBef>
                          <a:spcPts val="0"/>
                        </a:spcBef>
                        <a:spcAft>
                          <a:spcPts val="0"/>
                        </a:spcAft>
                      </a:pPr>
                      <a:r>
                        <a:rPr lang="en-US" sz="1100">
                          <a:solidFill>
                            <a:srgbClr val="000000"/>
                          </a:solidFill>
                          <a:effectLst/>
                          <a:latin typeface="Calibri"/>
                          <a:ea typeface="Calibri" panose="020F0502020204030204" pitchFamily="34" charset="0"/>
                        </a:rPr>
                        <a:t>14</a:t>
                      </a:r>
                      <a:endParaRPr lang="en-US" sz="1100">
                        <a:effectLst/>
                        <a:latin typeface="Calibri"/>
                        <a:ea typeface="Calibri" panose="020F0502020204030204" pitchFamily="34" charset="0"/>
                      </a:endParaRPr>
                    </a:p>
                  </a:txBody>
                  <a:tcPr marL="68580" marR="6858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spcBef>
                          <a:spcPts val="0"/>
                        </a:spcBef>
                        <a:spcAft>
                          <a:spcPts val="0"/>
                        </a:spcAft>
                      </a:pPr>
                      <a:r>
                        <a:rPr lang="en-US" sz="1100">
                          <a:solidFill>
                            <a:srgbClr val="000000"/>
                          </a:solidFill>
                          <a:effectLst/>
                          <a:latin typeface="Calibri"/>
                          <a:ea typeface="Calibri" panose="020F0502020204030204" pitchFamily="34" charset="0"/>
                        </a:rPr>
                        <a:t>Uninsured</a:t>
                      </a:r>
                      <a:endParaRPr lang="en-US" sz="1100">
                        <a:effectLst/>
                        <a:latin typeface="Calibri"/>
                        <a:ea typeface="Calibri" panose="020F0502020204030204" pitchFamily="34" charset="0"/>
                      </a:endParaRPr>
                    </a:p>
                  </a:txBody>
                  <a:tcPr marL="68580" marR="68580" marT="0" marB="0" anchor="b">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lgn="r">
                        <a:spcBef>
                          <a:spcPts val="0"/>
                        </a:spcBef>
                        <a:spcAft>
                          <a:spcPts val="0"/>
                        </a:spcAft>
                      </a:pPr>
                      <a:r>
                        <a:rPr lang="en-US" sz="1100">
                          <a:solidFill>
                            <a:srgbClr val="000000"/>
                          </a:solidFill>
                          <a:effectLst/>
                          <a:latin typeface="Calibri"/>
                          <a:ea typeface="Calibri" panose="020F0502020204030204" pitchFamily="34" charset="0"/>
                        </a:rPr>
                        <a:t>23</a:t>
                      </a:r>
                      <a:endParaRPr lang="en-US" sz="1100">
                        <a:effectLst/>
                        <a:latin typeface="Calibri"/>
                        <a:ea typeface="Calibri" panose="020F0502020204030204" pitchFamily="34" charset="0"/>
                      </a:endParaRPr>
                    </a:p>
                  </a:txBody>
                  <a:tcPr marL="68580" marR="68580" marT="0" marB="0" anchor="b">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extLst>
                  <a:ext uri="{0D108BD9-81ED-4DB2-BD59-A6C34878D82A}">
                    <a16:rowId xmlns:a16="http://schemas.microsoft.com/office/drawing/2014/main" val="586450507"/>
                  </a:ext>
                </a:extLst>
              </a:tr>
              <a:tr h="247426">
                <a:tc>
                  <a:txBody>
                    <a:bodyPr/>
                    <a:lstStyle/>
                    <a:p>
                      <a:pPr marL="0" marR="0" algn="r">
                        <a:spcBef>
                          <a:spcPts val="0"/>
                        </a:spcBef>
                        <a:spcAft>
                          <a:spcPts val="0"/>
                        </a:spcAft>
                      </a:pPr>
                      <a:r>
                        <a:rPr lang="en-US" sz="1100">
                          <a:solidFill>
                            <a:srgbClr val="000000"/>
                          </a:solidFill>
                          <a:effectLst/>
                          <a:latin typeface="Calibri"/>
                          <a:ea typeface="Calibri" panose="020F0502020204030204" pitchFamily="34" charset="0"/>
                        </a:rPr>
                        <a:t>16</a:t>
                      </a:r>
                      <a:endParaRPr lang="en-US" sz="1100">
                        <a:effectLst/>
                        <a:latin typeface="Calibri"/>
                        <a:ea typeface="Calibri" panose="020F0502020204030204" pitchFamily="34" charset="0"/>
                      </a:endParaRPr>
                    </a:p>
                  </a:txBody>
                  <a:tcPr marL="68580" marR="6858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spcBef>
                          <a:spcPts val="0"/>
                        </a:spcBef>
                        <a:spcAft>
                          <a:spcPts val="0"/>
                        </a:spcAft>
                      </a:pPr>
                      <a:r>
                        <a:rPr lang="en-US" sz="1100">
                          <a:solidFill>
                            <a:srgbClr val="000000"/>
                          </a:solidFill>
                          <a:effectLst/>
                          <a:latin typeface="Calibri"/>
                          <a:ea typeface="Calibri" panose="020F0502020204030204" pitchFamily="34" charset="0"/>
                        </a:rPr>
                        <a:t>Forgot about HCV appointments</a:t>
                      </a:r>
                      <a:endParaRPr lang="en-US" sz="1100">
                        <a:effectLst/>
                        <a:latin typeface="Calibri"/>
                        <a:ea typeface="Calibri" panose="020F0502020204030204" pitchFamily="34" charset="0"/>
                      </a:endParaRPr>
                    </a:p>
                  </a:txBody>
                  <a:tcPr marL="68580" marR="68580" marT="0" marB="0" anchor="b">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lgn="r">
                        <a:spcBef>
                          <a:spcPts val="0"/>
                        </a:spcBef>
                        <a:spcAft>
                          <a:spcPts val="0"/>
                        </a:spcAft>
                      </a:pPr>
                      <a:r>
                        <a:rPr lang="en-US" sz="1100">
                          <a:solidFill>
                            <a:srgbClr val="000000"/>
                          </a:solidFill>
                          <a:effectLst/>
                          <a:latin typeface="Calibri"/>
                          <a:ea typeface="Calibri" panose="020F0502020204030204" pitchFamily="34" charset="0"/>
                        </a:rPr>
                        <a:t>20</a:t>
                      </a:r>
                      <a:endParaRPr lang="en-US" sz="1100">
                        <a:effectLst/>
                        <a:latin typeface="Calibri"/>
                        <a:ea typeface="Calibri" panose="020F0502020204030204" pitchFamily="34" charset="0"/>
                      </a:endParaRPr>
                    </a:p>
                  </a:txBody>
                  <a:tcPr marL="68580" marR="68580" marT="0" marB="0" anchor="b">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extLst>
                  <a:ext uri="{0D108BD9-81ED-4DB2-BD59-A6C34878D82A}">
                    <a16:rowId xmlns:a16="http://schemas.microsoft.com/office/drawing/2014/main" val="3958750725"/>
                  </a:ext>
                </a:extLst>
              </a:tr>
              <a:tr h="247426">
                <a:tc>
                  <a:txBody>
                    <a:bodyPr/>
                    <a:lstStyle/>
                    <a:p>
                      <a:pPr marL="0" marR="0" algn="r">
                        <a:spcBef>
                          <a:spcPts val="0"/>
                        </a:spcBef>
                        <a:spcAft>
                          <a:spcPts val="0"/>
                        </a:spcAft>
                      </a:pPr>
                      <a:r>
                        <a:rPr lang="en-US" sz="1100">
                          <a:solidFill>
                            <a:srgbClr val="000000"/>
                          </a:solidFill>
                          <a:effectLst/>
                          <a:latin typeface="Calibri"/>
                          <a:ea typeface="Calibri" panose="020F0502020204030204" pitchFamily="34" charset="0"/>
                        </a:rPr>
                        <a:t>17</a:t>
                      </a:r>
                      <a:endParaRPr lang="en-US" sz="1100">
                        <a:effectLst/>
                        <a:latin typeface="Calibri"/>
                        <a:ea typeface="Calibri" panose="020F0502020204030204" pitchFamily="34" charset="0"/>
                      </a:endParaRPr>
                    </a:p>
                  </a:txBody>
                  <a:tcPr marL="68580" marR="6858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spcBef>
                          <a:spcPts val="0"/>
                        </a:spcBef>
                        <a:spcAft>
                          <a:spcPts val="0"/>
                        </a:spcAft>
                      </a:pPr>
                      <a:r>
                        <a:rPr lang="en-US" sz="1100">
                          <a:solidFill>
                            <a:srgbClr val="000000"/>
                          </a:solidFill>
                          <a:effectLst/>
                          <a:latin typeface="Calibri"/>
                          <a:ea typeface="Calibri" panose="020F0502020204030204" pitchFamily="34" charset="0"/>
                        </a:rPr>
                        <a:t>Pregnant or breastfeeding</a:t>
                      </a:r>
                      <a:endParaRPr lang="en-US" sz="1100">
                        <a:effectLst/>
                        <a:latin typeface="Calibri"/>
                        <a:ea typeface="Calibri" panose="020F0502020204030204" pitchFamily="34" charset="0"/>
                      </a:endParaRPr>
                    </a:p>
                  </a:txBody>
                  <a:tcPr marL="68580" marR="68580" marT="0" marB="0" anchor="b">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lgn="r">
                        <a:spcBef>
                          <a:spcPts val="0"/>
                        </a:spcBef>
                        <a:spcAft>
                          <a:spcPts val="0"/>
                        </a:spcAft>
                      </a:pPr>
                      <a:r>
                        <a:rPr lang="en-US" sz="1100">
                          <a:solidFill>
                            <a:srgbClr val="000000"/>
                          </a:solidFill>
                          <a:effectLst/>
                          <a:latin typeface="Calibri"/>
                          <a:ea typeface="Calibri" panose="020F0502020204030204" pitchFamily="34" charset="0"/>
                        </a:rPr>
                        <a:t>16</a:t>
                      </a:r>
                      <a:endParaRPr lang="en-US" sz="1100">
                        <a:effectLst/>
                        <a:latin typeface="Calibri"/>
                        <a:ea typeface="Calibri" panose="020F0502020204030204" pitchFamily="34" charset="0"/>
                      </a:endParaRPr>
                    </a:p>
                  </a:txBody>
                  <a:tcPr marL="68580" marR="68580" marT="0" marB="0" anchor="b">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extLst>
                  <a:ext uri="{0D108BD9-81ED-4DB2-BD59-A6C34878D82A}">
                    <a16:rowId xmlns:a16="http://schemas.microsoft.com/office/drawing/2014/main" val="3225619774"/>
                  </a:ext>
                </a:extLst>
              </a:tr>
              <a:tr h="247426">
                <a:tc>
                  <a:txBody>
                    <a:bodyPr/>
                    <a:lstStyle/>
                    <a:p>
                      <a:pPr marL="0" marR="0" algn="r">
                        <a:spcBef>
                          <a:spcPts val="0"/>
                        </a:spcBef>
                        <a:spcAft>
                          <a:spcPts val="0"/>
                        </a:spcAft>
                      </a:pPr>
                      <a:r>
                        <a:rPr lang="en-US" sz="1100">
                          <a:solidFill>
                            <a:srgbClr val="000000"/>
                          </a:solidFill>
                          <a:effectLst/>
                          <a:latin typeface="Calibri"/>
                          <a:ea typeface="Calibri" panose="020F0502020204030204" pitchFamily="34" charset="0"/>
                        </a:rPr>
                        <a:t>18</a:t>
                      </a:r>
                      <a:endParaRPr lang="en-US" sz="1100">
                        <a:effectLst/>
                        <a:latin typeface="Calibri"/>
                        <a:ea typeface="Calibri" panose="020F0502020204030204" pitchFamily="34" charset="0"/>
                      </a:endParaRPr>
                    </a:p>
                  </a:txBody>
                  <a:tcPr marL="68580" marR="6858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spcBef>
                          <a:spcPts val="0"/>
                        </a:spcBef>
                        <a:spcAft>
                          <a:spcPts val="0"/>
                        </a:spcAft>
                      </a:pPr>
                      <a:r>
                        <a:rPr lang="en-US" sz="1100">
                          <a:solidFill>
                            <a:srgbClr val="000000"/>
                          </a:solidFill>
                          <a:effectLst/>
                          <a:latin typeface="Calibri"/>
                          <a:ea typeface="Calibri" panose="020F0502020204030204" pitchFamily="34" charset="0"/>
                        </a:rPr>
                        <a:t>Childcare is not available/affordable</a:t>
                      </a:r>
                      <a:endParaRPr lang="en-US" sz="1100">
                        <a:effectLst/>
                        <a:latin typeface="Calibri"/>
                        <a:ea typeface="Calibri" panose="020F0502020204030204" pitchFamily="34" charset="0"/>
                      </a:endParaRPr>
                    </a:p>
                  </a:txBody>
                  <a:tcPr marL="68580" marR="68580" marT="0" marB="0" anchor="b">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lgn="r">
                        <a:spcBef>
                          <a:spcPts val="0"/>
                        </a:spcBef>
                        <a:spcAft>
                          <a:spcPts val="0"/>
                        </a:spcAft>
                      </a:pPr>
                      <a:r>
                        <a:rPr lang="en-US" sz="1100">
                          <a:solidFill>
                            <a:srgbClr val="000000"/>
                          </a:solidFill>
                          <a:effectLst/>
                          <a:latin typeface="Calibri"/>
                          <a:ea typeface="Calibri" panose="020F0502020204030204" pitchFamily="34" charset="0"/>
                        </a:rPr>
                        <a:t>12</a:t>
                      </a:r>
                      <a:endParaRPr lang="en-US" sz="1100">
                        <a:effectLst/>
                        <a:latin typeface="Calibri"/>
                        <a:ea typeface="Calibri" panose="020F0502020204030204" pitchFamily="34" charset="0"/>
                      </a:endParaRPr>
                    </a:p>
                  </a:txBody>
                  <a:tcPr marL="68580" marR="68580" marT="0" marB="0" anchor="b">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extLst>
                  <a:ext uri="{0D108BD9-81ED-4DB2-BD59-A6C34878D82A}">
                    <a16:rowId xmlns:a16="http://schemas.microsoft.com/office/drawing/2014/main" val="1949561210"/>
                  </a:ext>
                </a:extLst>
              </a:tr>
              <a:tr h="247426">
                <a:tc>
                  <a:txBody>
                    <a:bodyPr/>
                    <a:lstStyle/>
                    <a:p>
                      <a:pPr marL="0" marR="0" algn="r">
                        <a:spcBef>
                          <a:spcPts val="0"/>
                        </a:spcBef>
                        <a:spcAft>
                          <a:spcPts val="0"/>
                        </a:spcAft>
                      </a:pPr>
                      <a:r>
                        <a:rPr lang="en-US" sz="1100">
                          <a:solidFill>
                            <a:srgbClr val="000000"/>
                          </a:solidFill>
                          <a:effectLst/>
                          <a:latin typeface="Calibri"/>
                          <a:ea typeface="Calibri" panose="020F0502020204030204" pitchFamily="34" charset="0"/>
                        </a:rPr>
                        <a:t>19</a:t>
                      </a:r>
                      <a:endParaRPr lang="en-US" sz="1100">
                        <a:effectLst/>
                        <a:latin typeface="Calibri"/>
                        <a:ea typeface="Calibri" panose="020F0502020204030204" pitchFamily="34" charset="0"/>
                      </a:endParaRPr>
                    </a:p>
                  </a:txBody>
                  <a:tcPr marL="68580" marR="6858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spcBef>
                          <a:spcPts val="0"/>
                        </a:spcBef>
                        <a:spcAft>
                          <a:spcPts val="0"/>
                        </a:spcAft>
                      </a:pPr>
                      <a:r>
                        <a:rPr lang="en-US" sz="1100">
                          <a:solidFill>
                            <a:srgbClr val="000000"/>
                          </a:solidFill>
                          <a:effectLst/>
                          <a:latin typeface="Calibri"/>
                          <a:ea typeface="Calibri" panose="020F0502020204030204" pitchFamily="34" charset="0"/>
                        </a:rPr>
                        <a:t>Guardianship</a:t>
                      </a:r>
                      <a:endParaRPr lang="en-US" sz="1100">
                        <a:effectLst/>
                        <a:latin typeface="Calibri"/>
                        <a:ea typeface="Calibri" panose="020F0502020204030204" pitchFamily="34" charset="0"/>
                      </a:endParaRPr>
                    </a:p>
                  </a:txBody>
                  <a:tcPr marL="68580" marR="68580" marT="0" marB="0" anchor="b">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lgn="r">
                        <a:spcBef>
                          <a:spcPts val="0"/>
                        </a:spcBef>
                        <a:spcAft>
                          <a:spcPts val="0"/>
                        </a:spcAft>
                      </a:pPr>
                      <a:r>
                        <a:rPr lang="en-US" sz="1100">
                          <a:solidFill>
                            <a:srgbClr val="000000"/>
                          </a:solidFill>
                          <a:effectLst/>
                          <a:latin typeface="Calibri"/>
                          <a:ea typeface="Calibri" panose="020F0502020204030204" pitchFamily="34" charset="0"/>
                        </a:rPr>
                        <a:t>12</a:t>
                      </a:r>
                      <a:endParaRPr lang="en-US" sz="1100">
                        <a:effectLst/>
                        <a:latin typeface="Calibri"/>
                        <a:ea typeface="Calibri" panose="020F0502020204030204" pitchFamily="34" charset="0"/>
                      </a:endParaRPr>
                    </a:p>
                  </a:txBody>
                  <a:tcPr marL="68580" marR="68580" marT="0" marB="0" anchor="b">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extLst>
                  <a:ext uri="{0D108BD9-81ED-4DB2-BD59-A6C34878D82A}">
                    <a16:rowId xmlns:a16="http://schemas.microsoft.com/office/drawing/2014/main" val="860789020"/>
                  </a:ext>
                </a:extLst>
              </a:tr>
              <a:tr h="247426">
                <a:tc>
                  <a:txBody>
                    <a:bodyPr/>
                    <a:lstStyle/>
                    <a:p>
                      <a:pPr marL="0" marR="0" algn="r">
                        <a:spcBef>
                          <a:spcPts val="0"/>
                        </a:spcBef>
                        <a:spcAft>
                          <a:spcPts val="0"/>
                        </a:spcAft>
                      </a:pPr>
                      <a:r>
                        <a:rPr lang="en-US" sz="1100">
                          <a:solidFill>
                            <a:srgbClr val="000000"/>
                          </a:solidFill>
                          <a:effectLst/>
                          <a:latin typeface="Calibri"/>
                          <a:ea typeface="Calibri" panose="020F0502020204030204" pitchFamily="34" charset="0"/>
                        </a:rPr>
                        <a:t>20</a:t>
                      </a:r>
                      <a:endParaRPr lang="en-US" sz="1100">
                        <a:effectLst/>
                        <a:latin typeface="Calibri"/>
                        <a:ea typeface="Calibri" panose="020F0502020204030204" pitchFamily="34" charset="0"/>
                      </a:endParaRPr>
                    </a:p>
                  </a:txBody>
                  <a:tcPr marL="68580" marR="6858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spcBef>
                          <a:spcPts val="0"/>
                        </a:spcBef>
                        <a:spcAft>
                          <a:spcPts val="0"/>
                        </a:spcAft>
                      </a:pPr>
                      <a:r>
                        <a:rPr lang="en-US" sz="1100">
                          <a:solidFill>
                            <a:srgbClr val="000000"/>
                          </a:solidFill>
                          <a:effectLst/>
                          <a:latin typeface="Calibri"/>
                          <a:ea typeface="Calibri" panose="020F0502020204030204" pitchFamily="34" charset="0"/>
                        </a:rPr>
                        <a:t>Personal documentation barrier</a:t>
                      </a:r>
                      <a:endParaRPr lang="en-US" sz="1100">
                        <a:effectLst/>
                        <a:latin typeface="Calibri"/>
                        <a:ea typeface="Calibri" panose="020F0502020204030204" pitchFamily="34" charset="0"/>
                      </a:endParaRPr>
                    </a:p>
                  </a:txBody>
                  <a:tcPr marL="68580" marR="68580" marT="0" marB="0" anchor="b">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lgn="r">
                        <a:spcBef>
                          <a:spcPts val="0"/>
                        </a:spcBef>
                        <a:spcAft>
                          <a:spcPts val="0"/>
                        </a:spcAft>
                      </a:pPr>
                      <a:r>
                        <a:rPr lang="en-US" sz="1100">
                          <a:solidFill>
                            <a:srgbClr val="000000"/>
                          </a:solidFill>
                          <a:effectLst/>
                          <a:latin typeface="Calibri"/>
                          <a:ea typeface="Calibri" panose="020F0502020204030204" pitchFamily="34" charset="0"/>
                        </a:rPr>
                        <a:t>5</a:t>
                      </a:r>
                      <a:endParaRPr lang="en-US" sz="1100">
                        <a:effectLst/>
                        <a:latin typeface="Calibri"/>
                        <a:ea typeface="Calibri" panose="020F0502020204030204" pitchFamily="34" charset="0"/>
                      </a:endParaRPr>
                    </a:p>
                  </a:txBody>
                  <a:tcPr marL="68580" marR="68580" marT="0" marB="0" anchor="b">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extLst>
                  <a:ext uri="{0D108BD9-81ED-4DB2-BD59-A6C34878D82A}">
                    <a16:rowId xmlns:a16="http://schemas.microsoft.com/office/drawing/2014/main" val="1968754187"/>
                  </a:ext>
                </a:extLst>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1DB70-66B7-7500-DADF-4E8EAEE90A0A}"/>
              </a:ext>
            </a:extLst>
          </p:cNvPr>
          <p:cNvSpPr>
            <a:spLocks noGrp="1"/>
          </p:cNvSpPr>
          <p:nvPr>
            <p:ph type="title"/>
          </p:nvPr>
        </p:nvSpPr>
        <p:spPr>
          <a:xfrm>
            <a:off x="1304212" y="77387"/>
            <a:ext cx="10241280" cy="770097"/>
          </a:xfrm>
        </p:spPr>
        <p:txBody>
          <a:bodyPr/>
          <a:lstStyle/>
          <a:p>
            <a:r>
              <a:rPr lang="en-US">
                <a:solidFill>
                  <a:srgbClr val="000000"/>
                </a:solidFill>
              </a:rPr>
              <a:t>Mom, Pregnant, Perinatal Barriers Identified</a:t>
            </a:r>
            <a:endParaRPr lang="en-US"/>
          </a:p>
        </p:txBody>
      </p:sp>
      <p:sp>
        <p:nvSpPr>
          <p:cNvPr id="6" name="TextBox 5">
            <a:extLst>
              <a:ext uri="{FF2B5EF4-FFF2-40B4-BE49-F238E27FC236}">
                <a16:creationId xmlns:a16="http://schemas.microsoft.com/office/drawing/2014/main" id="{D9A067DB-9DB2-9A46-D774-EFAE1A4D9B67}"/>
              </a:ext>
            </a:extLst>
          </p:cNvPr>
          <p:cNvSpPr txBox="1"/>
          <p:nvPr/>
        </p:nvSpPr>
        <p:spPr>
          <a:xfrm>
            <a:off x="1810464" y="952024"/>
            <a:ext cx="3231355" cy="369332"/>
          </a:xfrm>
          <a:prstGeom prst="rect">
            <a:avLst/>
          </a:prstGeom>
          <a:solidFill>
            <a:schemeClr val="accent5">
              <a:lumMod val="40000"/>
              <a:lumOff val="6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800" b="1"/>
              <a:t>Mom and Pregnant Cases</a:t>
            </a:r>
            <a:endParaRPr lang="en-US"/>
          </a:p>
        </p:txBody>
      </p:sp>
      <p:graphicFrame>
        <p:nvGraphicFramePr>
          <p:cNvPr id="8" name="Table 7">
            <a:extLst>
              <a:ext uri="{FF2B5EF4-FFF2-40B4-BE49-F238E27FC236}">
                <a16:creationId xmlns:a16="http://schemas.microsoft.com/office/drawing/2014/main" id="{97086CF9-79AF-D895-003A-1B940756B61F}"/>
              </a:ext>
            </a:extLst>
          </p:cNvPr>
          <p:cNvGraphicFramePr>
            <a:graphicFrameLocks noGrp="1"/>
          </p:cNvGraphicFramePr>
          <p:nvPr>
            <p:extLst>
              <p:ext uri="{D42A27DB-BD31-4B8C-83A1-F6EECF244321}">
                <p14:modId xmlns:p14="http://schemas.microsoft.com/office/powerpoint/2010/main" val="2179559099"/>
              </p:ext>
            </p:extLst>
          </p:nvPr>
        </p:nvGraphicFramePr>
        <p:xfrm>
          <a:off x="6637338" y="1516856"/>
          <a:ext cx="4783310" cy="4493660"/>
        </p:xfrm>
        <a:graphic>
          <a:graphicData uri="http://schemas.openxmlformats.org/drawingml/2006/table">
            <a:tbl>
              <a:tblPr firstRow="1" firstCol="1" bandRow="1">
                <a:tableStyleId>{5C22544A-7EE6-4342-B048-85BDC9FD1C3A}</a:tableStyleId>
              </a:tblPr>
              <a:tblGrid>
                <a:gridCol w="726579">
                  <a:extLst>
                    <a:ext uri="{9D8B030D-6E8A-4147-A177-3AD203B41FA5}">
                      <a16:colId xmlns:a16="http://schemas.microsoft.com/office/drawing/2014/main" val="2417945399"/>
                    </a:ext>
                  </a:extLst>
                </a:gridCol>
                <a:gridCol w="3072823">
                  <a:extLst>
                    <a:ext uri="{9D8B030D-6E8A-4147-A177-3AD203B41FA5}">
                      <a16:colId xmlns:a16="http://schemas.microsoft.com/office/drawing/2014/main" val="3407306766"/>
                    </a:ext>
                  </a:extLst>
                </a:gridCol>
                <a:gridCol w="983908">
                  <a:extLst>
                    <a:ext uri="{9D8B030D-6E8A-4147-A177-3AD203B41FA5}">
                      <a16:colId xmlns:a16="http://schemas.microsoft.com/office/drawing/2014/main" val="3748159348"/>
                    </a:ext>
                  </a:extLst>
                </a:gridCol>
              </a:tblGrid>
              <a:tr h="224683">
                <a:tc>
                  <a:txBody>
                    <a:bodyPr/>
                    <a:lstStyle/>
                    <a:p>
                      <a:pPr marL="0" marR="0">
                        <a:spcBef>
                          <a:spcPts val="0"/>
                        </a:spcBef>
                        <a:spcAft>
                          <a:spcPts val="0"/>
                        </a:spcAft>
                      </a:pPr>
                      <a:r>
                        <a:rPr lang="en-US" sz="1100" b="1">
                          <a:solidFill>
                            <a:srgbClr val="FFFFFF"/>
                          </a:solidFill>
                          <a:effectLst/>
                          <a:highlight>
                            <a:srgbClr val="4F81BD"/>
                          </a:highlight>
                          <a:latin typeface="Calibri" panose="020F0502020204030204" pitchFamily="34" charset="0"/>
                          <a:ea typeface="Calibri" panose="020F0502020204030204" pitchFamily="34" charset="0"/>
                        </a:rPr>
                        <a:t>Rank</a:t>
                      </a:r>
                      <a:endParaRPr lang="en-US" sz="1100">
                        <a:effectLst/>
                        <a:highlight>
                          <a:srgbClr val="4F81BD"/>
                        </a:highlight>
                        <a:latin typeface="Calibri" panose="020F0502020204030204" pitchFamily="34" charset="0"/>
                        <a:ea typeface="Calibri" panose="020F0502020204030204" pitchFamily="34" charset="0"/>
                      </a:endParaRPr>
                    </a:p>
                  </a:txBody>
                  <a:tcPr marL="68580" marR="6858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marL="0" marR="0">
                        <a:spcBef>
                          <a:spcPts val="0"/>
                        </a:spcBef>
                        <a:spcAft>
                          <a:spcPts val="0"/>
                        </a:spcAft>
                      </a:pPr>
                      <a:r>
                        <a:rPr lang="en-US" sz="1100" b="1">
                          <a:solidFill>
                            <a:srgbClr val="FFFFFF"/>
                          </a:solidFill>
                          <a:effectLst/>
                          <a:highlight>
                            <a:srgbClr val="4F81BD"/>
                          </a:highlight>
                          <a:latin typeface="Calibri" panose="020F0502020204030204" pitchFamily="34" charset="0"/>
                          <a:ea typeface="Calibri" panose="020F0502020204030204" pitchFamily="34" charset="0"/>
                        </a:rPr>
                        <a:t>Barrier</a:t>
                      </a:r>
                      <a:endParaRPr lang="en-US" sz="1100">
                        <a:effectLst/>
                        <a:highlight>
                          <a:srgbClr val="4F81BD"/>
                        </a:highlight>
                        <a:latin typeface="Calibri" panose="020F0502020204030204" pitchFamily="34" charset="0"/>
                        <a:ea typeface="Calibri" panose="020F0502020204030204" pitchFamily="34" charset="0"/>
                      </a:endParaRPr>
                    </a:p>
                  </a:txBody>
                  <a:tcPr marL="68580" marR="68580" marT="0" marB="0" anchor="b">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marL="0" marR="0">
                        <a:spcBef>
                          <a:spcPts val="0"/>
                        </a:spcBef>
                        <a:spcAft>
                          <a:spcPts val="0"/>
                        </a:spcAft>
                      </a:pPr>
                      <a:r>
                        <a:rPr lang="en-US" sz="1100" b="1">
                          <a:solidFill>
                            <a:srgbClr val="FFFFFF"/>
                          </a:solidFill>
                          <a:effectLst/>
                          <a:highlight>
                            <a:srgbClr val="4F81BD"/>
                          </a:highlight>
                          <a:latin typeface="Calibri" panose="020F0502020204030204" pitchFamily="34" charset="0"/>
                          <a:ea typeface="Calibri" panose="020F0502020204030204" pitchFamily="34" charset="0"/>
                        </a:rPr>
                        <a:t>Frequency</a:t>
                      </a:r>
                      <a:endParaRPr lang="en-US" sz="1100">
                        <a:effectLst/>
                        <a:highlight>
                          <a:srgbClr val="4F81BD"/>
                        </a:highlight>
                        <a:latin typeface="Calibri" panose="020F0502020204030204" pitchFamily="34" charset="0"/>
                        <a:ea typeface="Calibri" panose="020F0502020204030204" pitchFamily="34" charset="0"/>
                      </a:endParaRPr>
                    </a:p>
                  </a:txBody>
                  <a:tcPr marL="68580" marR="68580" marT="0" marB="0" anchor="b">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extLst>
                  <a:ext uri="{0D108BD9-81ED-4DB2-BD59-A6C34878D82A}">
                    <a16:rowId xmlns:a16="http://schemas.microsoft.com/office/drawing/2014/main" val="3316249130"/>
                  </a:ext>
                </a:extLst>
              </a:tr>
              <a:tr h="224683">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1</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Misconceptions around HCV</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8</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extLst>
                  <a:ext uri="{0D108BD9-81ED-4DB2-BD59-A6C34878D82A}">
                    <a16:rowId xmlns:a16="http://schemas.microsoft.com/office/drawing/2014/main" val="545160337"/>
                  </a:ext>
                </a:extLst>
              </a:tr>
              <a:tr h="224683">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2</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Confused on medical next steps</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6</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extLst>
                  <a:ext uri="{0D108BD9-81ED-4DB2-BD59-A6C34878D82A}">
                    <a16:rowId xmlns:a16="http://schemas.microsoft.com/office/drawing/2014/main" val="734628727"/>
                  </a:ext>
                </a:extLst>
              </a:tr>
              <a:tr h="224683">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3</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Misconceptions on HCV treatment</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5</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extLst>
                  <a:ext uri="{0D108BD9-81ED-4DB2-BD59-A6C34878D82A}">
                    <a16:rowId xmlns:a16="http://schemas.microsoft.com/office/drawing/2014/main" val="1128099828"/>
                  </a:ext>
                </a:extLst>
              </a:tr>
              <a:tr h="224683">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4</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Guardianship</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5</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extLst>
                  <a:ext uri="{0D108BD9-81ED-4DB2-BD59-A6C34878D82A}">
                    <a16:rowId xmlns:a16="http://schemas.microsoft.com/office/drawing/2014/main" val="4154404710"/>
                  </a:ext>
                </a:extLst>
              </a:tr>
              <a:tr h="224683">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5</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Feels healthy</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3</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extLst>
                  <a:ext uri="{0D108BD9-81ED-4DB2-BD59-A6C34878D82A}">
                    <a16:rowId xmlns:a16="http://schemas.microsoft.com/office/drawing/2014/main" val="245775452"/>
                  </a:ext>
                </a:extLst>
              </a:tr>
              <a:tr h="224683">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6</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Transportation barrier</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3</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extLst>
                  <a:ext uri="{0D108BD9-81ED-4DB2-BD59-A6C34878D82A}">
                    <a16:rowId xmlns:a16="http://schemas.microsoft.com/office/drawing/2014/main" val="810135447"/>
                  </a:ext>
                </a:extLst>
              </a:tr>
              <a:tr h="224683">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7</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Too busy to go to appointments</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2</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extLst>
                  <a:ext uri="{0D108BD9-81ED-4DB2-BD59-A6C34878D82A}">
                    <a16:rowId xmlns:a16="http://schemas.microsoft.com/office/drawing/2014/main" val="3299044016"/>
                  </a:ext>
                </a:extLst>
              </a:tr>
              <a:tr h="224683">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8</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Living situation is unstable</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2</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extLst>
                  <a:ext uri="{0D108BD9-81ED-4DB2-BD59-A6C34878D82A}">
                    <a16:rowId xmlns:a16="http://schemas.microsoft.com/office/drawing/2014/main" val="1170154838"/>
                  </a:ext>
                </a:extLst>
              </a:tr>
              <a:tr h="224683">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9</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Pregnant or breastfeeding</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1</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extLst>
                  <a:ext uri="{0D108BD9-81ED-4DB2-BD59-A6C34878D82A}">
                    <a16:rowId xmlns:a16="http://schemas.microsoft.com/office/drawing/2014/main" val="3843803472"/>
                  </a:ext>
                </a:extLst>
              </a:tr>
              <a:tr h="224683">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10</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Using drugs/alcohol</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1</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extLst>
                  <a:ext uri="{0D108BD9-81ED-4DB2-BD59-A6C34878D82A}">
                    <a16:rowId xmlns:a16="http://schemas.microsoft.com/office/drawing/2014/main" val="2070402060"/>
                  </a:ext>
                </a:extLst>
              </a:tr>
              <a:tr h="224683">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11</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Have to work during clinic hours</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1</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extLst>
                  <a:ext uri="{0D108BD9-81ED-4DB2-BD59-A6C34878D82A}">
                    <a16:rowId xmlns:a16="http://schemas.microsoft.com/office/drawing/2014/main" val="4138191647"/>
                  </a:ext>
                </a:extLst>
              </a:tr>
              <a:tr h="224683">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12</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Limited or no income</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1</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extLst>
                  <a:ext uri="{0D108BD9-81ED-4DB2-BD59-A6C34878D82A}">
                    <a16:rowId xmlns:a16="http://schemas.microsoft.com/office/drawing/2014/main" val="2171311767"/>
                  </a:ext>
                </a:extLst>
              </a:tr>
              <a:tr h="224683">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13</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Uninsured</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1</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extLst>
                  <a:ext uri="{0D108BD9-81ED-4DB2-BD59-A6C34878D82A}">
                    <a16:rowId xmlns:a16="http://schemas.microsoft.com/office/drawing/2014/main" val="1551696252"/>
                  </a:ext>
                </a:extLst>
              </a:tr>
              <a:tr h="224683">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14</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Wants to see a different medical provider</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0</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extLst>
                  <a:ext uri="{0D108BD9-81ED-4DB2-BD59-A6C34878D82A}">
                    <a16:rowId xmlns:a16="http://schemas.microsoft.com/office/drawing/2014/main" val="267861999"/>
                  </a:ext>
                </a:extLst>
              </a:tr>
              <a:tr h="224683">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16</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Childcare is not available/affordable</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0</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extLst>
                  <a:ext uri="{0D108BD9-81ED-4DB2-BD59-A6C34878D82A}">
                    <a16:rowId xmlns:a16="http://schemas.microsoft.com/office/drawing/2014/main" val="1207299423"/>
                  </a:ext>
                </a:extLst>
              </a:tr>
              <a:tr h="224683">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17</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No medical home</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0</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extLst>
                  <a:ext uri="{0D108BD9-81ED-4DB2-BD59-A6C34878D82A}">
                    <a16:rowId xmlns:a16="http://schemas.microsoft.com/office/drawing/2014/main" val="1133945460"/>
                  </a:ext>
                </a:extLst>
              </a:tr>
              <a:tr h="224683">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18</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Forgot about HCV appointments</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0</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extLst>
                  <a:ext uri="{0D108BD9-81ED-4DB2-BD59-A6C34878D82A}">
                    <a16:rowId xmlns:a16="http://schemas.microsoft.com/office/drawing/2014/main" val="2695312299"/>
                  </a:ext>
                </a:extLst>
              </a:tr>
              <a:tr h="224683">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19</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Other priority health concerns</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0</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extLst>
                  <a:ext uri="{0D108BD9-81ED-4DB2-BD59-A6C34878D82A}">
                    <a16:rowId xmlns:a16="http://schemas.microsoft.com/office/drawing/2014/main" val="4121855888"/>
                  </a:ext>
                </a:extLst>
              </a:tr>
              <a:tr h="224683">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20</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Personal documentation barrier</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0</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extLst>
                  <a:ext uri="{0D108BD9-81ED-4DB2-BD59-A6C34878D82A}">
                    <a16:rowId xmlns:a16="http://schemas.microsoft.com/office/drawing/2014/main" val="598391892"/>
                  </a:ext>
                </a:extLst>
              </a:tr>
            </a:tbl>
          </a:graphicData>
        </a:graphic>
      </p:graphicFrame>
      <p:graphicFrame>
        <p:nvGraphicFramePr>
          <p:cNvPr id="12" name="Table 11">
            <a:extLst>
              <a:ext uri="{FF2B5EF4-FFF2-40B4-BE49-F238E27FC236}">
                <a16:creationId xmlns:a16="http://schemas.microsoft.com/office/drawing/2014/main" id="{93C727C5-62BB-6FDD-7228-2D50C6F80A46}"/>
              </a:ext>
            </a:extLst>
          </p:cNvPr>
          <p:cNvGraphicFramePr>
            <a:graphicFrameLocks noGrp="1"/>
          </p:cNvGraphicFramePr>
          <p:nvPr>
            <p:extLst>
              <p:ext uri="{D42A27DB-BD31-4B8C-83A1-F6EECF244321}">
                <p14:modId xmlns:p14="http://schemas.microsoft.com/office/powerpoint/2010/main" val="2037325624"/>
              </p:ext>
            </p:extLst>
          </p:nvPr>
        </p:nvGraphicFramePr>
        <p:xfrm>
          <a:off x="981869" y="1516856"/>
          <a:ext cx="4783310" cy="4493660"/>
        </p:xfrm>
        <a:graphic>
          <a:graphicData uri="http://schemas.openxmlformats.org/drawingml/2006/table">
            <a:tbl>
              <a:tblPr firstRow="1" firstCol="1" bandRow="1">
                <a:tableStyleId>{5C22544A-7EE6-4342-B048-85BDC9FD1C3A}</a:tableStyleId>
              </a:tblPr>
              <a:tblGrid>
                <a:gridCol w="726578">
                  <a:extLst>
                    <a:ext uri="{9D8B030D-6E8A-4147-A177-3AD203B41FA5}">
                      <a16:colId xmlns:a16="http://schemas.microsoft.com/office/drawing/2014/main" val="333327779"/>
                    </a:ext>
                  </a:extLst>
                </a:gridCol>
                <a:gridCol w="3072824">
                  <a:extLst>
                    <a:ext uri="{9D8B030D-6E8A-4147-A177-3AD203B41FA5}">
                      <a16:colId xmlns:a16="http://schemas.microsoft.com/office/drawing/2014/main" val="2769691084"/>
                    </a:ext>
                  </a:extLst>
                </a:gridCol>
                <a:gridCol w="983908">
                  <a:extLst>
                    <a:ext uri="{9D8B030D-6E8A-4147-A177-3AD203B41FA5}">
                      <a16:colId xmlns:a16="http://schemas.microsoft.com/office/drawing/2014/main" val="2389227476"/>
                    </a:ext>
                  </a:extLst>
                </a:gridCol>
              </a:tblGrid>
              <a:tr h="224683">
                <a:tc>
                  <a:txBody>
                    <a:bodyPr/>
                    <a:lstStyle/>
                    <a:p>
                      <a:pPr marL="0" marR="0">
                        <a:spcBef>
                          <a:spcPts val="0"/>
                        </a:spcBef>
                        <a:spcAft>
                          <a:spcPts val="0"/>
                        </a:spcAft>
                      </a:pPr>
                      <a:r>
                        <a:rPr lang="en-US" sz="1100" b="1">
                          <a:solidFill>
                            <a:srgbClr val="FFFFFF"/>
                          </a:solidFill>
                          <a:effectLst/>
                          <a:highlight>
                            <a:srgbClr val="4F81BD"/>
                          </a:highlight>
                          <a:latin typeface="Calibri" panose="020F0502020204030204" pitchFamily="34" charset="0"/>
                          <a:ea typeface="Calibri" panose="020F0502020204030204" pitchFamily="34" charset="0"/>
                        </a:rPr>
                        <a:t>Rank</a:t>
                      </a:r>
                      <a:endParaRPr lang="en-US" sz="1100">
                        <a:effectLst/>
                        <a:highlight>
                          <a:srgbClr val="4F81BD"/>
                        </a:highlight>
                        <a:latin typeface="Calibri" panose="020F0502020204030204" pitchFamily="34" charset="0"/>
                        <a:ea typeface="Calibri" panose="020F0502020204030204" pitchFamily="34" charset="0"/>
                      </a:endParaRPr>
                    </a:p>
                  </a:txBody>
                  <a:tcPr marL="68580" marR="6858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marL="0" marR="0">
                        <a:spcBef>
                          <a:spcPts val="0"/>
                        </a:spcBef>
                        <a:spcAft>
                          <a:spcPts val="0"/>
                        </a:spcAft>
                      </a:pPr>
                      <a:r>
                        <a:rPr lang="en-US" sz="1100" b="1">
                          <a:solidFill>
                            <a:srgbClr val="FFFFFF"/>
                          </a:solidFill>
                          <a:effectLst/>
                          <a:highlight>
                            <a:srgbClr val="4F81BD"/>
                          </a:highlight>
                          <a:latin typeface="Calibri" panose="020F0502020204030204" pitchFamily="34" charset="0"/>
                          <a:ea typeface="Calibri" panose="020F0502020204030204" pitchFamily="34" charset="0"/>
                        </a:rPr>
                        <a:t>Barrier</a:t>
                      </a:r>
                      <a:endParaRPr lang="en-US" sz="1100">
                        <a:effectLst/>
                        <a:highlight>
                          <a:srgbClr val="4F81BD"/>
                        </a:highlight>
                        <a:latin typeface="Calibri" panose="020F0502020204030204" pitchFamily="34" charset="0"/>
                        <a:ea typeface="Calibri" panose="020F0502020204030204" pitchFamily="34" charset="0"/>
                      </a:endParaRPr>
                    </a:p>
                  </a:txBody>
                  <a:tcPr marL="68580" marR="68580" marT="0" marB="0" anchor="b">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marL="0" marR="0">
                        <a:spcBef>
                          <a:spcPts val="0"/>
                        </a:spcBef>
                        <a:spcAft>
                          <a:spcPts val="0"/>
                        </a:spcAft>
                      </a:pPr>
                      <a:r>
                        <a:rPr lang="en-US" sz="1100" b="1">
                          <a:solidFill>
                            <a:srgbClr val="FFFFFF"/>
                          </a:solidFill>
                          <a:effectLst/>
                          <a:highlight>
                            <a:srgbClr val="4F81BD"/>
                          </a:highlight>
                          <a:latin typeface="Calibri" panose="020F0502020204030204" pitchFamily="34" charset="0"/>
                          <a:ea typeface="Calibri" panose="020F0502020204030204" pitchFamily="34" charset="0"/>
                        </a:rPr>
                        <a:t>Frequency</a:t>
                      </a:r>
                      <a:endParaRPr lang="en-US" sz="1100">
                        <a:effectLst/>
                        <a:highlight>
                          <a:srgbClr val="4F81BD"/>
                        </a:highlight>
                        <a:latin typeface="Calibri" panose="020F0502020204030204" pitchFamily="34" charset="0"/>
                        <a:ea typeface="Calibri" panose="020F0502020204030204" pitchFamily="34" charset="0"/>
                      </a:endParaRPr>
                    </a:p>
                  </a:txBody>
                  <a:tcPr marL="68580" marR="68580" marT="0" marB="0" anchor="b">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extLst>
                  <a:ext uri="{0D108BD9-81ED-4DB2-BD59-A6C34878D82A}">
                    <a16:rowId xmlns:a16="http://schemas.microsoft.com/office/drawing/2014/main" val="1650716695"/>
                  </a:ext>
                </a:extLst>
              </a:tr>
              <a:tr h="224683">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1</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Misconceptions on HCV treatment</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35</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extLst>
                  <a:ext uri="{0D108BD9-81ED-4DB2-BD59-A6C34878D82A}">
                    <a16:rowId xmlns:a16="http://schemas.microsoft.com/office/drawing/2014/main" val="64374742"/>
                  </a:ext>
                </a:extLst>
              </a:tr>
              <a:tr h="224683">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2</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Confused on medical next steps</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34</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extLst>
                  <a:ext uri="{0D108BD9-81ED-4DB2-BD59-A6C34878D82A}">
                    <a16:rowId xmlns:a16="http://schemas.microsoft.com/office/drawing/2014/main" val="3557349714"/>
                  </a:ext>
                </a:extLst>
              </a:tr>
              <a:tr h="224683">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3</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Misconceptions around HCV</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32</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extLst>
                  <a:ext uri="{0D108BD9-81ED-4DB2-BD59-A6C34878D82A}">
                    <a16:rowId xmlns:a16="http://schemas.microsoft.com/office/drawing/2014/main" val="1506802830"/>
                  </a:ext>
                </a:extLst>
              </a:tr>
              <a:tr h="224683">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4</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Too busy to go to appointments</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25</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extLst>
                  <a:ext uri="{0D108BD9-81ED-4DB2-BD59-A6C34878D82A}">
                    <a16:rowId xmlns:a16="http://schemas.microsoft.com/office/drawing/2014/main" val="3977265171"/>
                  </a:ext>
                </a:extLst>
              </a:tr>
              <a:tr h="224683">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5</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Wants to see a different medical provider</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15</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extLst>
                  <a:ext uri="{0D108BD9-81ED-4DB2-BD59-A6C34878D82A}">
                    <a16:rowId xmlns:a16="http://schemas.microsoft.com/office/drawing/2014/main" val="311286715"/>
                  </a:ext>
                </a:extLst>
              </a:tr>
              <a:tr h="224683">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6</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Pregnant or breastfeeding</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14</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extLst>
                  <a:ext uri="{0D108BD9-81ED-4DB2-BD59-A6C34878D82A}">
                    <a16:rowId xmlns:a16="http://schemas.microsoft.com/office/drawing/2014/main" val="3600633858"/>
                  </a:ext>
                </a:extLst>
              </a:tr>
              <a:tr h="224683">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7</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Feels healthy</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13</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extLst>
                  <a:ext uri="{0D108BD9-81ED-4DB2-BD59-A6C34878D82A}">
                    <a16:rowId xmlns:a16="http://schemas.microsoft.com/office/drawing/2014/main" val="3901982967"/>
                  </a:ext>
                </a:extLst>
              </a:tr>
              <a:tr h="224683">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8</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Transportation barrier</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13</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extLst>
                  <a:ext uri="{0D108BD9-81ED-4DB2-BD59-A6C34878D82A}">
                    <a16:rowId xmlns:a16="http://schemas.microsoft.com/office/drawing/2014/main" val="964546523"/>
                  </a:ext>
                </a:extLst>
              </a:tr>
              <a:tr h="224683">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9</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Childcare is not available/affordable</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10</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extLst>
                  <a:ext uri="{0D108BD9-81ED-4DB2-BD59-A6C34878D82A}">
                    <a16:rowId xmlns:a16="http://schemas.microsoft.com/office/drawing/2014/main" val="735727256"/>
                  </a:ext>
                </a:extLst>
              </a:tr>
              <a:tr h="224683">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10</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Living situation is unstable</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9</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extLst>
                  <a:ext uri="{0D108BD9-81ED-4DB2-BD59-A6C34878D82A}">
                    <a16:rowId xmlns:a16="http://schemas.microsoft.com/office/drawing/2014/main" val="339979379"/>
                  </a:ext>
                </a:extLst>
              </a:tr>
              <a:tr h="224683">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11</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No medical home</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9</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extLst>
                  <a:ext uri="{0D108BD9-81ED-4DB2-BD59-A6C34878D82A}">
                    <a16:rowId xmlns:a16="http://schemas.microsoft.com/office/drawing/2014/main" val="1466981149"/>
                  </a:ext>
                </a:extLst>
              </a:tr>
              <a:tr h="224683">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12</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Using drugs/alcohol</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7</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extLst>
                  <a:ext uri="{0D108BD9-81ED-4DB2-BD59-A6C34878D82A}">
                    <a16:rowId xmlns:a16="http://schemas.microsoft.com/office/drawing/2014/main" val="2377802002"/>
                  </a:ext>
                </a:extLst>
              </a:tr>
              <a:tr h="224683">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13</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Forgot about HCV appointments</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7</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extLst>
                  <a:ext uri="{0D108BD9-81ED-4DB2-BD59-A6C34878D82A}">
                    <a16:rowId xmlns:a16="http://schemas.microsoft.com/office/drawing/2014/main" val="404251730"/>
                  </a:ext>
                </a:extLst>
              </a:tr>
              <a:tr h="224683">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14</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Have to work during clinic hours</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4</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extLst>
                  <a:ext uri="{0D108BD9-81ED-4DB2-BD59-A6C34878D82A}">
                    <a16:rowId xmlns:a16="http://schemas.microsoft.com/office/drawing/2014/main" val="1685814461"/>
                  </a:ext>
                </a:extLst>
              </a:tr>
              <a:tr h="224683">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16</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Other priority health concerns</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3</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extLst>
                  <a:ext uri="{0D108BD9-81ED-4DB2-BD59-A6C34878D82A}">
                    <a16:rowId xmlns:a16="http://schemas.microsoft.com/office/drawing/2014/main" val="2378346358"/>
                  </a:ext>
                </a:extLst>
              </a:tr>
              <a:tr h="224683">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17</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Limited or no income</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2</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extLst>
                  <a:ext uri="{0D108BD9-81ED-4DB2-BD59-A6C34878D82A}">
                    <a16:rowId xmlns:a16="http://schemas.microsoft.com/office/drawing/2014/main" val="2396816700"/>
                  </a:ext>
                </a:extLst>
              </a:tr>
              <a:tr h="224683">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18</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Uninsured</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2</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extLst>
                  <a:ext uri="{0D108BD9-81ED-4DB2-BD59-A6C34878D82A}">
                    <a16:rowId xmlns:a16="http://schemas.microsoft.com/office/drawing/2014/main" val="1861068289"/>
                  </a:ext>
                </a:extLst>
              </a:tr>
              <a:tr h="224683">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19</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Guardianship</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1</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extLst>
                  <a:ext uri="{0D108BD9-81ED-4DB2-BD59-A6C34878D82A}">
                    <a16:rowId xmlns:a16="http://schemas.microsoft.com/office/drawing/2014/main" val="3440435343"/>
                  </a:ext>
                </a:extLst>
              </a:tr>
              <a:tr h="224683">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20</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Personal documentation barrier</a:t>
                      </a:r>
                      <a:endParaRPr lang="en-US" sz="110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tc>
                  <a:txBody>
                    <a:bodyPr/>
                    <a:lstStyle/>
                    <a:p>
                      <a:pPr marL="0" marR="0" algn="r">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rPr>
                        <a:t>1</a:t>
                      </a:r>
                      <a:endParaRPr lang="en-US" sz="1100">
                        <a:effectLst/>
                        <a:latin typeface="Calibri" panose="020F0502020204030204" pitchFamily="34" charset="0"/>
                        <a:ea typeface="Calibri" panose="020F0502020204030204" pitchFamily="34" charset="0"/>
                      </a:endParaRPr>
                    </a:p>
                  </a:txBody>
                  <a:tcPr marL="68580" marR="68580" marT="0" marB="0" anchor="b">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noFill/>
                  </a:tcPr>
                </a:tc>
                <a:extLst>
                  <a:ext uri="{0D108BD9-81ED-4DB2-BD59-A6C34878D82A}">
                    <a16:rowId xmlns:a16="http://schemas.microsoft.com/office/drawing/2014/main" val="586760595"/>
                  </a:ext>
                </a:extLst>
              </a:tr>
            </a:tbl>
          </a:graphicData>
        </a:graphic>
      </p:graphicFrame>
      <p:sp>
        <p:nvSpPr>
          <p:cNvPr id="13" name="TextBox 12">
            <a:extLst>
              <a:ext uri="{FF2B5EF4-FFF2-40B4-BE49-F238E27FC236}">
                <a16:creationId xmlns:a16="http://schemas.microsoft.com/office/drawing/2014/main" id="{9ED2E05E-D40B-10A5-849F-5CD1174E43D1}"/>
              </a:ext>
            </a:extLst>
          </p:cNvPr>
          <p:cNvSpPr txBox="1"/>
          <p:nvPr/>
        </p:nvSpPr>
        <p:spPr>
          <a:xfrm>
            <a:off x="7656433" y="952023"/>
            <a:ext cx="3231355" cy="369332"/>
          </a:xfrm>
          <a:prstGeom prst="rect">
            <a:avLst/>
          </a:prstGeom>
          <a:solidFill>
            <a:schemeClr val="accent5">
              <a:lumMod val="40000"/>
              <a:lumOff val="6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800" b="1"/>
              <a:t>Perinatal Cases</a:t>
            </a:r>
            <a:endParaRPr lang="en-US"/>
          </a:p>
        </p:txBody>
      </p:sp>
      <p:sp>
        <p:nvSpPr>
          <p:cNvPr id="4" name="TextBox 3">
            <a:extLst>
              <a:ext uri="{FF2B5EF4-FFF2-40B4-BE49-F238E27FC236}">
                <a16:creationId xmlns:a16="http://schemas.microsoft.com/office/drawing/2014/main" id="{AABDAD37-8421-ED89-C192-AA766F3C918A}"/>
              </a:ext>
            </a:extLst>
          </p:cNvPr>
          <p:cNvSpPr txBox="1"/>
          <p:nvPr/>
        </p:nvSpPr>
        <p:spPr>
          <a:xfrm flipH="1">
            <a:off x="4074149" y="6072373"/>
            <a:ext cx="4954383" cy="276999"/>
          </a:xfrm>
          <a:prstGeom prst="rect">
            <a:avLst/>
          </a:prstGeom>
          <a:noFill/>
        </p:spPr>
        <p:txBody>
          <a:bodyPr wrap="square" lIns="91440" tIns="45720" rIns="91440" bIns="45720" rtlCol="0" anchor="t">
            <a:spAutoFit/>
          </a:bodyPr>
          <a:lstStyle/>
          <a:p>
            <a:r>
              <a:rPr lang="en-US" sz="1200"/>
              <a:t>Source from MDHHS DIS Database, ACCESS, 2024</a:t>
            </a:r>
          </a:p>
        </p:txBody>
      </p:sp>
    </p:spTree>
    <p:extLst>
      <p:ext uri="{BB962C8B-B14F-4D97-AF65-F5344CB8AC3E}">
        <p14:creationId xmlns:p14="http://schemas.microsoft.com/office/powerpoint/2010/main" val="2537956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87"/>
        <p:cNvGrpSpPr/>
        <p:nvPr/>
      </p:nvGrpSpPr>
      <p:grpSpPr>
        <a:xfrm>
          <a:off x="0" y="0"/>
          <a:ext cx="0" cy="0"/>
          <a:chOff x="0" y="0"/>
          <a:chExt cx="0" cy="0"/>
        </a:xfrm>
      </p:grpSpPr>
      <p:sp>
        <p:nvSpPr>
          <p:cNvPr id="1288" name="Google Shape;1288;p176"/>
          <p:cNvSpPr txBox="1">
            <a:spLocks noGrp="1"/>
          </p:cNvSpPr>
          <p:nvPr>
            <p:ph type="title"/>
          </p:nvPr>
        </p:nvSpPr>
        <p:spPr>
          <a:xfrm>
            <a:off x="747263" y="1028700"/>
            <a:ext cx="4101632" cy="4472690"/>
          </a:xfrm>
          <a:prstGeom prst="rect">
            <a:avLst/>
          </a:prstGeom>
          <a:noFill/>
          <a:ln>
            <a:noFill/>
          </a:ln>
        </p:spPr>
        <p:txBody>
          <a:bodyPr spcFirstLastPara="1" wrap="square" lIns="0" tIns="0" rIns="0" bIns="0" anchor="ctr" anchorCtr="0">
            <a:normAutofit/>
          </a:bodyPr>
          <a:lstStyle/>
          <a:p>
            <a:pPr marL="0" lvl="0" indent="0" algn="l" rtl="0">
              <a:lnSpc>
                <a:spcPct val="100000"/>
              </a:lnSpc>
              <a:spcBef>
                <a:spcPts val="0"/>
              </a:spcBef>
              <a:spcAft>
                <a:spcPts val="0"/>
              </a:spcAft>
              <a:buClr>
                <a:schemeClr val="dk1"/>
              </a:buClr>
              <a:buSzPts val="3200"/>
              <a:buFont typeface="Avenir"/>
              <a:buNone/>
            </a:pPr>
            <a:r>
              <a:rPr lang="en-US" sz="3200" dirty="0"/>
              <a:t>PERINATAL BARRIERS TO TREATMENT</a:t>
            </a:r>
            <a:endParaRPr sz="3200" dirty="0"/>
          </a:p>
        </p:txBody>
      </p:sp>
      <p:grpSp>
        <p:nvGrpSpPr>
          <p:cNvPr id="1289" name="Google Shape;1289;p176"/>
          <p:cNvGrpSpPr/>
          <p:nvPr/>
        </p:nvGrpSpPr>
        <p:grpSpPr>
          <a:xfrm>
            <a:off x="5172741" y="921197"/>
            <a:ext cx="6177516" cy="4792320"/>
            <a:chOff x="0" y="38695"/>
            <a:chExt cx="6177516" cy="4792320"/>
          </a:xfrm>
        </p:grpSpPr>
        <p:sp>
          <p:nvSpPr>
            <p:cNvPr id="1290" name="Google Shape;1290;p176"/>
            <p:cNvSpPr/>
            <p:nvPr/>
          </p:nvSpPr>
          <p:spPr>
            <a:xfrm>
              <a:off x="0" y="38695"/>
              <a:ext cx="6177516" cy="1034280"/>
            </a:xfrm>
            <a:prstGeom prst="roundRect">
              <a:avLst>
                <a:gd name="adj" fmla="val 16667"/>
              </a:avLst>
            </a:prstGeom>
            <a:solidFill>
              <a:schemeClr val="accent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176"/>
            <p:cNvSpPr txBox="1"/>
            <p:nvPr/>
          </p:nvSpPr>
          <p:spPr>
            <a:xfrm>
              <a:off x="50489" y="89184"/>
              <a:ext cx="6076538" cy="933302"/>
            </a:xfrm>
            <a:prstGeom prst="rect">
              <a:avLst/>
            </a:prstGeom>
            <a:noFill/>
            <a:ln>
              <a:noFill/>
            </a:ln>
          </p:spPr>
          <p:txBody>
            <a:bodyPr spcFirstLastPara="1" wrap="square" lIns="99050" tIns="99050" rIns="99050" bIns="99050" anchor="ctr" anchorCtr="0">
              <a:noAutofit/>
            </a:bodyPr>
            <a:lstStyle/>
            <a:p>
              <a:pPr marL="0" marR="0" lvl="0" indent="0" algn="l" rtl="0">
                <a:lnSpc>
                  <a:spcPct val="90000"/>
                </a:lnSpc>
                <a:spcBef>
                  <a:spcPts val="0"/>
                </a:spcBef>
                <a:spcAft>
                  <a:spcPts val="0"/>
                </a:spcAft>
                <a:buClr>
                  <a:schemeClr val="lt1"/>
                </a:buClr>
                <a:buSzPts val="2600"/>
                <a:buFont typeface="Avenir"/>
                <a:buNone/>
              </a:pPr>
              <a:r>
                <a:rPr lang="en-US" sz="2600">
                  <a:solidFill>
                    <a:schemeClr val="lt1"/>
                  </a:solidFill>
                  <a:latin typeface="Avenir"/>
                  <a:ea typeface="Avenir"/>
                  <a:cs typeface="Avenir"/>
                  <a:sym typeface="Avenir"/>
                </a:rPr>
                <a:t>Disconnect between OBGYN, birthing hospital, and pediatrician </a:t>
              </a:r>
              <a:endParaRPr/>
            </a:p>
          </p:txBody>
        </p:sp>
        <p:sp>
          <p:nvSpPr>
            <p:cNvPr id="1292" name="Google Shape;1292;p176"/>
            <p:cNvSpPr/>
            <p:nvPr/>
          </p:nvSpPr>
          <p:spPr>
            <a:xfrm>
              <a:off x="0" y="1147855"/>
              <a:ext cx="6177516" cy="1034280"/>
            </a:xfrm>
            <a:prstGeom prst="roundRect">
              <a:avLst>
                <a:gd name="adj" fmla="val 16667"/>
              </a:avLst>
            </a:prstGeom>
            <a:solidFill>
              <a:srgbClr val="8983BF"/>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176"/>
            <p:cNvSpPr txBox="1"/>
            <p:nvPr/>
          </p:nvSpPr>
          <p:spPr>
            <a:xfrm>
              <a:off x="50489" y="1198344"/>
              <a:ext cx="6076538" cy="933302"/>
            </a:xfrm>
            <a:prstGeom prst="rect">
              <a:avLst/>
            </a:prstGeom>
            <a:noFill/>
            <a:ln>
              <a:noFill/>
            </a:ln>
          </p:spPr>
          <p:txBody>
            <a:bodyPr spcFirstLastPara="1" wrap="square" lIns="99050" tIns="99050" rIns="99050" bIns="99050" anchor="ctr" anchorCtr="0">
              <a:noAutofit/>
            </a:bodyPr>
            <a:lstStyle/>
            <a:p>
              <a:pPr marL="0" marR="0" lvl="0" indent="0" algn="l" rtl="0">
                <a:lnSpc>
                  <a:spcPct val="90000"/>
                </a:lnSpc>
                <a:spcBef>
                  <a:spcPts val="0"/>
                </a:spcBef>
                <a:spcAft>
                  <a:spcPts val="0"/>
                </a:spcAft>
                <a:buClr>
                  <a:schemeClr val="lt1"/>
                </a:buClr>
                <a:buSzPts val="2600"/>
                <a:buFont typeface="Avenir"/>
                <a:buNone/>
              </a:pPr>
              <a:r>
                <a:rPr lang="en-US" sz="2600">
                  <a:solidFill>
                    <a:schemeClr val="lt1"/>
                  </a:solidFill>
                  <a:latin typeface="Avenir"/>
                  <a:ea typeface="Avenir"/>
                  <a:cs typeface="Avenir"/>
                  <a:sym typeface="Avenir"/>
                </a:rPr>
                <a:t>Inappropriate pediatric testing</a:t>
              </a:r>
              <a:endParaRPr/>
            </a:p>
          </p:txBody>
        </p:sp>
        <p:sp>
          <p:nvSpPr>
            <p:cNvPr id="1294" name="Google Shape;1294;p176"/>
            <p:cNvSpPr/>
            <p:nvPr/>
          </p:nvSpPr>
          <p:spPr>
            <a:xfrm>
              <a:off x="0" y="2257015"/>
              <a:ext cx="6177516" cy="1034280"/>
            </a:xfrm>
            <a:prstGeom prst="roundRect">
              <a:avLst>
                <a:gd name="adj" fmla="val 16667"/>
              </a:avLst>
            </a:prstGeom>
            <a:solidFill>
              <a:srgbClr val="818BC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176"/>
            <p:cNvSpPr txBox="1"/>
            <p:nvPr/>
          </p:nvSpPr>
          <p:spPr>
            <a:xfrm>
              <a:off x="50489" y="2307504"/>
              <a:ext cx="6076538" cy="933302"/>
            </a:xfrm>
            <a:prstGeom prst="rect">
              <a:avLst/>
            </a:prstGeom>
            <a:noFill/>
            <a:ln>
              <a:noFill/>
            </a:ln>
          </p:spPr>
          <p:txBody>
            <a:bodyPr spcFirstLastPara="1" wrap="square" lIns="99050" tIns="99050" rIns="99050" bIns="99050" anchor="ctr" anchorCtr="0">
              <a:noAutofit/>
            </a:bodyPr>
            <a:lstStyle/>
            <a:p>
              <a:pPr marL="0" marR="0" lvl="0" indent="0" algn="l" rtl="0">
                <a:lnSpc>
                  <a:spcPct val="90000"/>
                </a:lnSpc>
                <a:spcBef>
                  <a:spcPts val="0"/>
                </a:spcBef>
                <a:spcAft>
                  <a:spcPts val="0"/>
                </a:spcAft>
                <a:buClr>
                  <a:schemeClr val="lt1"/>
                </a:buClr>
                <a:buSzPts val="2600"/>
                <a:buFont typeface="Avenir"/>
                <a:buNone/>
              </a:pPr>
              <a:r>
                <a:rPr lang="en-US" sz="2600">
                  <a:solidFill>
                    <a:schemeClr val="lt1"/>
                  </a:solidFill>
                  <a:latin typeface="Avenir"/>
                  <a:ea typeface="Avenir"/>
                  <a:cs typeface="Avenir"/>
                  <a:sym typeface="Avenir"/>
                </a:rPr>
                <a:t>Child may be with foster parents or adoptive parents</a:t>
              </a:r>
              <a:endParaRPr/>
            </a:p>
          </p:txBody>
        </p:sp>
        <p:sp>
          <p:nvSpPr>
            <p:cNvPr id="1296" name="Google Shape;1296;p176"/>
            <p:cNvSpPr/>
            <p:nvPr/>
          </p:nvSpPr>
          <p:spPr>
            <a:xfrm>
              <a:off x="0" y="3366175"/>
              <a:ext cx="6177516" cy="1034280"/>
            </a:xfrm>
            <a:prstGeom prst="roundRect">
              <a:avLst>
                <a:gd name="adj" fmla="val 16667"/>
              </a:avLst>
            </a:prstGeom>
            <a:solidFill>
              <a:srgbClr val="7F9CC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176"/>
            <p:cNvSpPr txBox="1"/>
            <p:nvPr/>
          </p:nvSpPr>
          <p:spPr>
            <a:xfrm>
              <a:off x="50489" y="3416664"/>
              <a:ext cx="6076538" cy="933302"/>
            </a:xfrm>
            <a:prstGeom prst="rect">
              <a:avLst/>
            </a:prstGeom>
            <a:noFill/>
            <a:ln>
              <a:noFill/>
            </a:ln>
          </p:spPr>
          <p:txBody>
            <a:bodyPr spcFirstLastPara="1" wrap="square" lIns="99050" tIns="99050" rIns="99050" bIns="99050" anchor="ctr" anchorCtr="0">
              <a:noAutofit/>
            </a:bodyPr>
            <a:lstStyle/>
            <a:p>
              <a:pPr marL="0" marR="0" lvl="0" indent="0" algn="l" rtl="0">
                <a:lnSpc>
                  <a:spcPct val="90000"/>
                </a:lnSpc>
                <a:spcBef>
                  <a:spcPts val="0"/>
                </a:spcBef>
                <a:spcAft>
                  <a:spcPts val="0"/>
                </a:spcAft>
                <a:buClr>
                  <a:schemeClr val="lt1"/>
                </a:buClr>
                <a:buSzPts val="2600"/>
                <a:buFont typeface="Avenir"/>
                <a:buNone/>
              </a:pPr>
              <a:r>
                <a:rPr lang="en-US" sz="2600" dirty="0">
                  <a:solidFill>
                    <a:schemeClr val="lt1"/>
                  </a:solidFill>
                  <a:latin typeface="Avenir"/>
                  <a:ea typeface="Avenir"/>
                  <a:cs typeface="Avenir"/>
                  <a:sym typeface="Avenir"/>
                </a:rPr>
                <a:t>Inability to swallow pellet formulation/pills</a:t>
              </a:r>
              <a:endParaRPr sz="2600" dirty="0">
                <a:solidFill>
                  <a:schemeClr val="lt1"/>
                </a:solidFill>
                <a:latin typeface="Avenir"/>
                <a:ea typeface="Avenir"/>
                <a:cs typeface="Avenir"/>
                <a:sym typeface="Avenir"/>
              </a:endParaRPr>
            </a:p>
          </p:txBody>
        </p:sp>
        <p:sp>
          <p:nvSpPr>
            <p:cNvPr id="1298" name="Google Shape;1298;p176"/>
            <p:cNvSpPr/>
            <p:nvPr/>
          </p:nvSpPr>
          <p:spPr>
            <a:xfrm>
              <a:off x="0" y="4400455"/>
              <a:ext cx="6177516" cy="4305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176"/>
            <p:cNvSpPr txBox="1"/>
            <p:nvPr/>
          </p:nvSpPr>
          <p:spPr>
            <a:xfrm>
              <a:off x="0" y="4400455"/>
              <a:ext cx="6177516" cy="430560"/>
            </a:xfrm>
            <a:prstGeom prst="rect">
              <a:avLst/>
            </a:prstGeom>
            <a:noFill/>
            <a:ln>
              <a:noFill/>
            </a:ln>
          </p:spPr>
          <p:txBody>
            <a:bodyPr spcFirstLastPara="1" wrap="square" lIns="196125" tIns="33000" rIns="184900" bIns="33000" anchor="t" anchorCtr="0">
              <a:noAutofit/>
            </a:bodyPr>
            <a:lstStyle/>
            <a:p>
              <a:pPr marL="228600" marR="0" lvl="1" indent="-101600" algn="l" rtl="0">
                <a:lnSpc>
                  <a:spcPct val="90000"/>
                </a:lnSpc>
                <a:spcBef>
                  <a:spcPts val="0"/>
                </a:spcBef>
                <a:spcAft>
                  <a:spcPts val="0"/>
                </a:spcAft>
                <a:buClr>
                  <a:schemeClr val="dk1"/>
                </a:buClr>
                <a:buSzPts val="2000"/>
                <a:buFont typeface="Avenir"/>
                <a:buNone/>
              </a:pPr>
              <a:endParaRPr sz="2000" b="0" i="0" u="none" strike="noStrike" cap="none">
                <a:solidFill>
                  <a:schemeClr val="dk1"/>
                </a:solidFill>
                <a:latin typeface="Avenir"/>
                <a:ea typeface="Avenir"/>
                <a:cs typeface="Avenir"/>
                <a:sym typeface="Avenir"/>
              </a:endParaRPr>
            </a:p>
          </p:txBody>
        </p:sp>
      </p:gr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303"/>
        <p:cNvGrpSpPr/>
        <p:nvPr/>
      </p:nvGrpSpPr>
      <p:grpSpPr>
        <a:xfrm>
          <a:off x="0" y="0"/>
          <a:ext cx="0" cy="0"/>
          <a:chOff x="0" y="0"/>
          <a:chExt cx="0" cy="0"/>
        </a:xfrm>
      </p:grpSpPr>
      <p:sp>
        <p:nvSpPr>
          <p:cNvPr id="1304" name="Google Shape;1304;p177"/>
          <p:cNvSpPr txBox="1">
            <a:spLocks noGrp="1"/>
          </p:cNvSpPr>
          <p:nvPr>
            <p:ph type="title"/>
          </p:nvPr>
        </p:nvSpPr>
        <p:spPr>
          <a:xfrm>
            <a:off x="770021" y="93686"/>
            <a:ext cx="10241280" cy="1234440"/>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dk1"/>
              </a:buClr>
              <a:buSzPts val="3600"/>
              <a:buFont typeface="Avenir"/>
              <a:buNone/>
            </a:pPr>
            <a:r>
              <a:rPr lang="en-US"/>
              <a:t>SUCCESSES</a:t>
            </a:r>
            <a:endParaRPr/>
          </a:p>
        </p:txBody>
      </p:sp>
      <p:sp>
        <p:nvSpPr>
          <p:cNvPr id="1305" name="Google Shape;1305;p177"/>
          <p:cNvSpPr txBox="1">
            <a:spLocks noGrp="1"/>
          </p:cNvSpPr>
          <p:nvPr>
            <p:ph type="body" idx="1"/>
          </p:nvPr>
        </p:nvSpPr>
        <p:spPr>
          <a:xfrm>
            <a:off x="770025" y="1566057"/>
            <a:ext cx="4536300" cy="5042400"/>
          </a:xfrm>
          <a:prstGeom prst="rect">
            <a:avLst/>
          </a:prstGeom>
          <a:noFill/>
          <a:ln>
            <a:noFill/>
          </a:ln>
        </p:spPr>
        <p:txBody>
          <a:bodyPr spcFirstLastPara="1" wrap="square" lIns="0" tIns="0" rIns="0" bIns="0" anchor="t" anchorCtr="0">
            <a:normAutofit/>
          </a:bodyPr>
          <a:lstStyle/>
          <a:p>
            <a:pPr marL="228600" lvl="0" indent="-238125" algn="l" rtl="0">
              <a:lnSpc>
                <a:spcPct val="120000"/>
              </a:lnSpc>
              <a:spcBef>
                <a:spcPts val="0"/>
              </a:spcBef>
              <a:spcAft>
                <a:spcPts val="0"/>
              </a:spcAft>
              <a:buClr>
                <a:schemeClr val="dk1"/>
              </a:buClr>
              <a:buSzPts val="2000"/>
              <a:buChar char="•"/>
            </a:pPr>
            <a:r>
              <a:rPr lang="en-US"/>
              <a:t>Case management services and DIS outcomes</a:t>
            </a:r>
            <a:endParaRPr/>
          </a:p>
          <a:p>
            <a:pPr marL="228600" lvl="0" indent="-238125" algn="l" rtl="0">
              <a:lnSpc>
                <a:spcPct val="120000"/>
              </a:lnSpc>
              <a:spcBef>
                <a:spcPts val="1000"/>
              </a:spcBef>
              <a:spcAft>
                <a:spcPts val="0"/>
              </a:spcAft>
              <a:buClr>
                <a:schemeClr val="dk1"/>
              </a:buClr>
              <a:buSzPts val="2000"/>
              <a:buChar char="•"/>
            </a:pPr>
            <a:r>
              <a:rPr lang="en-US"/>
              <a:t>Increase number of providers treating Hepatitis C</a:t>
            </a:r>
            <a:endParaRPr/>
          </a:p>
          <a:p>
            <a:pPr marL="228600" lvl="0" indent="-238125" algn="l" rtl="0">
              <a:lnSpc>
                <a:spcPct val="120000"/>
              </a:lnSpc>
              <a:spcBef>
                <a:spcPts val="1000"/>
              </a:spcBef>
              <a:spcAft>
                <a:spcPts val="0"/>
              </a:spcAft>
              <a:buClr>
                <a:schemeClr val="dk1"/>
              </a:buClr>
              <a:buSzPts val="2000"/>
              <a:buChar char="•"/>
            </a:pPr>
            <a:r>
              <a:rPr lang="en-US"/>
              <a:t>Partnership with Connected Health in Okemos, Michigan</a:t>
            </a:r>
            <a:endParaRPr/>
          </a:p>
          <a:p>
            <a:pPr marL="685800" lvl="1" indent="-238125" algn="l" rtl="0">
              <a:lnSpc>
                <a:spcPct val="120000"/>
              </a:lnSpc>
              <a:spcBef>
                <a:spcPts val="500"/>
              </a:spcBef>
              <a:spcAft>
                <a:spcPts val="0"/>
              </a:spcAft>
              <a:buClr>
                <a:schemeClr val="dk1"/>
              </a:buClr>
              <a:buSzPts val="2000"/>
              <a:buChar char="•"/>
            </a:pPr>
            <a:r>
              <a:rPr lang="en-US"/>
              <a:t>Offers gynecology and addiction medicine services</a:t>
            </a:r>
            <a:endParaRPr/>
          </a:p>
          <a:p>
            <a:pPr marL="685800" lvl="1" indent="-238125" algn="l" rtl="0">
              <a:lnSpc>
                <a:spcPct val="120000"/>
              </a:lnSpc>
              <a:spcBef>
                <a:spcPts val="500"/>
              </a:spcBef>
              <a:spcAft>
                <a:spcPts val="0"/>
              </a:spcAft>
              <a:buClr>
                <a:schemeClr val="dk1"/>
              </a:buClr>
              <a:buSzPts val="2000"/>
              <a:buChar char="•"/>
            </a:pPr>
            <a:r>
              <a:rPr lang="en-US"/>
              <a:t>Complete telehealth services</a:t>
            </a:r>
            <a:endParaRPr/>
          </a:p>
          <a:p>
            <a:pPr marL="685800" lvl="1" indent="-238125"/>
            <a:r>
              <a:rPr lang="en-US"/>
              <a:t>Time between first telehealth appointment and medication in hand is </a:t>
            </a:r>
            <a:r>
              <a:rPr lang="en-US" b="1"/>
              <a:t>13 days</a:t>
            </a:r>
            <a:endParaRPr/>
          </a:p>
          <a:p>
            <a:pPr marL="0" lvl="0" indent="0" algn="l" rtl="0">
              <a:lnSpc>
                <a:spcPct val="120000"/>
              </a:lnSpc>
              <a:spcBef>
                <a:spcPts val="1000"/>
              </a:spcBef>
              <a:spcAft>
                <a:spcPts val="0"/>
              </a:spcAft>
              <a:buClr>
                <a:schemeClr val="dk1"/>
              </a:buClr>
              <a:buSzPts val="2000"/>
              <a:buNone/>
            </a:pPr>
            <a:endParaRPr/>
          </a:p>
        </p:txBody>
      </p:sp>
      <p:sp>
        <p:nvSpPr>
          <p:cNvPr id="1306" name="Google Shape;1306;p177"/>
          <p:cNvSpPr txBox="1"/>
          <p:nvPr/>
        </p:nvSpPr>
        <p:spPr>
          <a:xfrm>
            <a:off x="5890661" y="1406850"/>
            <a:ext cx="6191750" cy="4465798"/>
          </a:xfrm>
          <a:prstGeom prst="rect">
            <a:avLst/>
          </a:prstGeom>
          <a:solidFill>
            <a:srgbClr val="EAE6F1"/>
          </a:solidFill>
          <a:ln w="2857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a:lnSpc>
                <a:spcPct val="120000"/>
              </a:lnSpc>
            </a:pPr>
            <a:r>
              <a:rPr lang="en-US" sz="2400" b="1">
                <a:solidFill>
                  <a:schemeClr val="dk1"/>
                </a:solidFill>
                <a:latin typeface="Calibri"/>
                <a:ea typeface="Calibri"/>
                <a:cs typeface="Calibri"/>
                <a:sym typeface="Calibri"/>
              </a:rPr>
              <a:t>From October 1, 2021 – May 17, 2024 </a:t>
            </a:r>
            <a:endParaRPr lang="en-US">
              <a:solidFill>
                <a:schemeClr val="dk1"/>
              </a:solidFill>
            </a:endParaRPr>
          </a:p>
          <a:p>
            <a:pPr marL="742950" marR="0" lvl="1" indent="-285750" algn="l" rtl="0">
              <a:lnSpc>
                <a:spcPct val="120000"/>
              </a:lnSpc>
              <a:spcBef>
                <a:spcPts val="5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Attempted to contact </a:t>
            </a:r>
            <a:r>
              <a:rPr lang="en-US" sz="2400" b="1">
                <a:solidFill>
                  <a:schemeClr val="dk1"/>
                </a:solidFill>
                <a:latin typeface="Calibri"/>
                <a:ea typeface="Calibri"/>
                <a:cs typeface="Calibri"/>
                <a:sym typeface="Calibri"/>
              </a:rPr>
              <a:t>4,874</a:t>
            </a:r>
            <a:r>
              <a:rPr lang="en-US" sz="2400" b="0" i="0" u="none" strike="noStrike" cap="none">
                <a:solidFill>
                  <a:schemeClr val="dk1"/>
                </a:solidFill>
                <a:latin typeface="Calibri"/>
                <a:ea typeface="Calibri"/>
                <a:cs typeface="Calibri"/>
                <a:sym typeface="Calibri"/>
              </a:rPr>
              <a:t> cases </a:t>
            </a:r>
            <a:endParaRPr lang="en-US" sz="2400">
              <a:solidFill>
                <a:schemeClr val="dk1"/>
              </a:solidFill>
              <a:latin typeface="Calibri"/>
              <a:cs typeface="Calibri"/>
            </a:endParaRPr>
          </a:p>
          <a:p>
            <a:pPr marL="800100" lvl="8" indent="-342900">
              <a:lnSpc>
                <a:spcPct val="120000"/>
              </a:lnSpc>
              <a:spcBef>
                <a:spcPts val="500"/>
              </a:spcBef>
              <a:buClr>
                <a:schemeClr val="dk1"/>
              </a:buClr>
              <a:buSzPts val="2400"/>
              <a:buChar char="•"/>
            </a:pPr>
            <a:r>
              <a:rPr lang="en-US" sz="2400">
                <a:solidFill>
                  <a:schemeClr val="dk1"/>
                </a:solidFill>
                <a:latin typeface="Calibri"/>
                <a:ea typeface="Calibri"/>
                <a:cs typeface="Calibri"/>
              </a:rPr>
              <a:t> Of those </a:t>
            </a:r>
            <a:r>
              <a:rPr lang="en-US" sz="2400" b="1">
                <a:solidFill>
                  <a:schemeClr val="dk1"/>
                </a:solidFill>
                <a:latin typeface="Calibri"/>
                <a:ea typeface="Calibri"/>
                <a:cs typeface="Calibri"/>
              </a:rPr>
              <a:t>342</a:t>
            </a:r>
            <a:r>
              <a:rPr lang="en-US" sz="2400">
                <a:solidFill>
                  <a:schemeClr val="dk1"/>
                </a:solidFill>
                <a:latin typeface="Calibri"/>
                <a:ea typeface="Calibri"/>
                <a:cs typeface="Calibri"/>
              </a:rPr>
              <a:t> were Mom/Perinatal</a:t>
            </a:r>
          </a:p>
          <a:p>
            <a:pPr marL="742950" marR="0" lvl="1" indent="-285750" algn="l" rtl="0">
              <a:lnSpc>
                <a:spcPct val="120000"/>
              </a:lnSpc>
              <a:spcBef>
                <a:spcPts val="50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Interviewed and educated </a:t>
            </a:r>
            <a:r>
              <a:rPr lang="en-US" sz="2400" b="1">
                <a:solidFill>
                  <a:schemeClr val="dk1"/>
                </a:solidFill>
                <a:latin typeface="Calibri"/>
                <a:ea typeface="Calibri"/>
                <a:cs typeface="Calibri"/>
                <a:sym typeface="Calibri"/>
              </a:rPr>
              <a:t>1,889</a:t>
            </a:r>
            <a:r>
              <a:rPr lang="en-US" sz="2400" b="1" i="0" u="none" strike="noStrike" cap="none">
                <a:solidFill>
                  <a:schemeClr val="dk1"/>
                </a:solidFill>
                <a:latin typeface="Calibri"/>
                <a:ea typeface="Calibri"/>
                <a:cs typeface="Calibri"/>
                <a:sym typeface="Calibri"/>
              </a:rPr>
              <a:t> </a:t>
            </a:r>
            <a:r>
              <a:rPr lang="en-US" sz="2400" b="0" i="0" u="none" strike="noStrike" cap="none">
                <a:solidFill>
                  <a:schemeClr val="dk1"/>
                </a:solidFill>
                <a:latin typeface="Calibri"/>
                <a:ea typeface="Calibri"/>
                <a:cs typeface="Calibri"/>
                <a:sym typeface="Calibri"/>
              </a:rPr>
              <a:t>cases </a:t>
            </a:r>
            <a:endParaRPr>
              <a:solidFill>
                <a:schemeClr val="dk1"/>
              </a:solidFill>
            </a:endParaRPr>
          </a:p>
          <a:p>
            <a:pPr marL="1200150" lvl="2" indent="-285750">
              <a:lnSpc>
                <a:spcPct val="120000"/>
              </a:lnSpc>
              <a:spcBef>
                <a:spcPts val="500"/>
              </a:spcBef>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Linked to Care:</a:t>
            </a:r>
            <a:r>
              <a:rPr lang="en-US" sz="2400">
                <a:solidFill>
                  <a:schemeClr val="dk1"/>
                </a:solidFill>
                <a:latin typeface="Calibri"/>
                <a:ea typeface="Calibri"/>
                <a:cs typeface="Calibri"/>
                <a:sym typeface="Calibri"/>
              </a:rPr>
              <a:t> </a:t>
            </a:r>
            <a:r>
              <a:rPr lang="en-US" sz="2400" b="1">
                <a:solidFill>
                  <a:schemeClr val="dk1"/>
                </a:solidFill>
                <a:latin typeface="Calibri"/>
                <a:ea typeface="Calibri"/>
                <a:cs typeface="Calibri"/>
                <a:sym typeface="Calibri"/>
              </a:rPr>
              <a:t>475</a:t>
            </a:r>
            <a:r>
              <a:rPr lang="en-US" sz="2400" b="0" i="0" u="none" strike="noStrike" cap="none">
                <a:solidFill>
                  <a:schemeClr val="dk1"/>
                </a:solidFill>
                <a:latin typeface="Calibri"/>
                <a:ea typeface="Calibri"/>
                <a:cs typeface="Calibri"/>
                <a:sym typeface="Calibri"/>
              </a:rPr>
              <a:t> cases</a:t>
            </a:r>
            <a:r>
              <a:rPr lang="en-US" sz="2400">
                <a:solidFill>
                  <a:schemeClr val="dk1"/>
                </a:solidFill>
                <a:latin typeface="Calibri"/>
                <a:ea typeface="Calibri"/>
                <a:cs typeface="Calibri"/>
                <a:sym typeface="Calibri"/>
              </a:rPr>
              <a:t>, </a:t>
            </a:r>
            <a:r>
              <a:rPr lang="en-US" sz="2400" b="1">
                <a:solidFill>
                  <a:schemeClr val="dk1"/>
                </a:solidFill>
                <a:latin typeface="Calibri"/>
                <a:ea typeface="Calibri"/>
                <a:cs typeface="Calibri"/>
                <a:sym typeface="Calibri"/>
              </a:rPr>
              <a:t>71</a:t>
            </a:r>
            <a:r>
              <a:rPr lang="en-US" sz="2400">
                <a:solidFill>
                  <a:schemeClr val="dk1"/>
                </a:solidFill>
                <a:latin typeface="Calibri"/>
                <a:ea typeface="Calibri"/>
                <a:cs typeface="Calibri"/>
                <a:sym typeface="Calibri"/>
              </a:rPr>
              <a:t> mom/baby</a:t>
            </a:r>
            <a:endParaRPr>
              <a:solidFill>
                <a:schemeClr val="dk1"/>
              </a:solidFill>
            </a:endParaRPr>
          </a:p>
          <a:p>
            <a:pPr marL="1200150" lvl="2" indent="-285750">
              <a:lnSpc>
                <a:spcPct val="120000"/>
              </a:lnSpc>
              <a:spcBef>
                <a:spcPts val="500"/>
              </a:spcBef>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HCV treatment starts:</a:t>
            </a:r>
            <a:r>
              <a:rPr lang="en-US" sz="2400">
                <a:solidFill>
                  <a:schemeClr val="dk1"/>
                </a:solidFill>
                <a:latin typeface="Calibri"/>
                <a:ea typeface="Calibri"/>
                <a:cs typeface="Calibri"/>
                <a:sym typeface="Calibri"/>
              </a:rPr>
              <a:t> </a:t>
            </a:r>
            <a:r>
              <a:rPr lang="en-US" sz="2400" b="1">
                <a:solidFill>
                  <a:schemeClr val="dk1"/>
                </a:solidFill>
                <a:latin typeface="Calibri"/>
                <a:ea typeface="Calibri"/>
                <a:cs typeface="Calibri"/>
                <a:sym typeface="Calibri"/>
              </a:rPr>
              <a:t>242</a:t>
            </a:r>
            <a:r>
              <a:rPr lang="en-US" sz="2400">
                <a:solidFill>
                  <a:schemeClr val="dk1"/>
                </a:solidFill>
                <a:latin typeface="Calibri"/>
                <a:ea typeface="Calibri"/>
                <a:cs typeface="Calibri"/>
                <a:sym typeface="Calibri"/>
              </a:rPr>
              <a:t> </a:t>
            </a:r>
            <a:r>
              <a:rPr lang="en-US" sz="2400" b="0" i="0" u="none" strike="noStrike" cap="none">
                <a:solidFill>
                  <a:schemeClr val="dk1"/>
                </a:solidFill>
                <a:latin typeface="Calibri"/>
                <a:ea typeface="Calibri"/>
                <a:cs typeface="Calibri"/>
                <a:sym typeface="Calibri"/>
              </a:rPr>
              <a:t>cases</a:t>
            </a:r>
            <a:r>
              <a:rPr lang="en-US" sz="2400">
                <a:solidFill>
                  <a:schemeClr val="dk1"/>
                </a:solidFill>
                <a:latin typeface="Calibri"/>
                <a:ea typeface="Calibri"/>
                <a:cs typeface="Calibri"/>
                <a:sym typeface="Calibri"/>
              </a:rPr>
              <a:t>, </a:t>
            </a:r>
            <a:r>
              <a:rPr lang="en-US" sz="2400" b="1">
                <a:solidFill>
                  <a:schemeClr val="dk1"/>
                </a:solidFill>
                <a:latin typeface="Calibri"/>
                <a:ea typeface="Calibri"/>
                <a:cs typeface="Calibri"/>
                <a:sym typeface="Calibri"/>
              </a:rPr>
              <a:t>40</a:t>
            </a:r>
            <a:r>
              <a:rPr lang="en-US" sz="2400">
                <a:solidFill>
                  <a:schemeClr val="dk1"/>
                </a:solidFill>
                <a:latin typeface="Calibri"/>
                <a:ea typeface="Calibri"/>
                <a:cs typeface="Calibri"/>
                <a:sym typeface="Calibri"/>
              </a:rPr>
              <a:t> mom/baby</a:t>
            </a:r>
            <a:endParaRPr>
              <a:solidFill>
                <a:schemeClr val="dk1"/>
              </a:solidFill>
            </a:endParaRPr>
          </a:p>
          <a:p>
            <a:pPr marL="1200150" lvl="2" indent="-285750">
              <a:lnSpc>
                <a:spcPct val="120000"/>
              </a:lnSpc>
              <a:spcBef>
                <a:spcPts val="500"/>
              </a:spcBef>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SVR-12:</a:t>
            </a:r>
            <a:r>
              <a:rPr lang="en-US" sz="2400">
                <a:solidFill>
                  <a:schemeClr val="dk1"/>
                </a:solidFill>
                <a:latin typeface="Calibri"/>
                <a:ea typeface="Calibri"/>
                <a:cs typeface="Calibri"/>
                <a:sym typeface="Calibri"/>
              </a:rPr>
              <a:t> </a:t>
            </a:r>
            <a:r>
              <a:rPr lang="en-US" sz="2400" b="1">
                <a:solidFill>
                  <a:schemeClr val="dk1"/>
                </a:solidFill>
                <a:latin typeface="Calibri"/>
                <a:ea typeface="Calibri"/>
                <a:cs typeface="Calibri"/>
                <a:sym typeface="Calibri"/>
              </a:rPr>
              <a:t>199</a:t>
            </a:r>
            <a:r>
              <a:rPr lang="en-US" sz="2400">
                <a:solidFill>
                  <a:schemeClr val="dk1"/>
                </a:solidFill>
                <a:latin typeface="Calibri"/>
                <a:ea typeface="Calibri"/>
                <a:cs typeface="Calibri"/>
                <a:sym typeface="Calibri"/>
              </a:rPr>
              <a:t> cases, </a:t>
            </a:r>
            <a:r>
              <a:rPr lang="en-US" sz="2400" b="1">
                <a:solidFill>
                  <a:schemeClr val="dk1"/>
                </a:solidFill>
                <a:latin typeface="Calibri"/>
                <a:ea typeface="Calibri"/>
                <a:cs typeface="Calibri"/>
                <a:sym typeface="Calibri"/>
              </a:rPr>
              <a:t>22</a:t>
            </a:r>
            <a:r>
              <a:rPr lang="en-US" sz="2400">
                <a:solidFill>
                  <a:schemeClr val="dk1"/>
                </a:solidFill>
                <a:latin typeface="Calibri"/>
                <a:ea typeface="Calibri"/>
                <a:cs typeface="Calibri"/>
                <a:sym typeface="Calibri"/>
              </a:rPr>
              <a:t> mom/baby</a:t>
            </a:r>
            <a:endParaRPr sz="2600" b="0" i="0" u="none" strike="noStrike" cap="none">
              <a:solidFill>
                <a:schemeClr val="dk1"/>
              </a:solidFill>
              <a:latin typeface="Calibri"/>
              <a:ea typeface="Calibri"/>
              <a:cs typeface="Calibri"/>
            </a:endParaRPr>
          </a:p>
        </p:txBody>
      </p:sp>
      <p:sp>
        <p:nvSpPr>
          <p:cNvPr id="14" name="Arrow: Notched Right 13">
            <a:extLst>
              <a:ext uri="{FF2B5EF4-FFF2-40B4-BE49-F238E27FC236}">
                <a16:creationId xmlns:a16="http://schemas.microsoft.com/office/drawing/2014/main" id="{C886C04E-67AD-043F-FA41-BC283A096C02}"/>
              </a:ext>
            </a:extLst>
          </p:cNvPr>
          <p:cNvSpPr/>
          <p:nvPr/>
        </p:nvSpPr>
        <p:spPr>
          <a:xfrm>
            <a:off x="3744322" y="1918788"/>
            <a:ext cx="1850571" cy="483809"/>
          </a:xfrm>
          <a:prstGeom prst="notchedRightArrow">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5E45499-C0BF-FD44-F563-2A2CFA884DEF}"/>
              </a:ext>
            </a:extLst>
          </p:cNvPr>
          <p:cNvSpPr txBox="1"/>
          <p:nvPr/>
        </p:nvSpPr>
        <p:spPr>
          <a:xfrm>
            <a:off x="6969512" y="6043961"/>
            <a:ext cx="4716966" cy="276999"/>
          </a:xfrm>
          <a:prstGeom prst="rect">
            <a:avLst/>
          </a:prstGeom>
          <a:noFill/>
        </p:spPr>
        <p:txBody>
          <a:bodyPr wrap="square" lIns="91440" tIns="45720" rIns="91440" bIns="45720" rtlCol="0" anchor="t">
            <a:spAutoFit/>
          </a:bodyPr>
          <a:lstStyle/>
          <a:p>
            <a:r>
              <a:rPr lang="en-US" sz="1200"/>
              <a:t>Source from MDHHS DIS Database, ACCESS, 2024</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312"/>
        <p:cNvGrpSpPr/>
        <p:nvPr/>
      </p:nvGrpSpPr>
      <p:grpSpPr>
        <a:xfrm>
          <a:off x="0" y="0"/>
          <a:ext cx="0" cy="0"/>
          <a:chOff x="0" y="0"/>
          <a:chExt cx="0" cy="0"/>
        </a:xfrm>
      </p:grpSpPr>
      <p:sp>
        <p:nvSpPr>
          <p:cNvPr id="1313" name="Google Shape;1313;p178"/>
          <p:cNvSpPr txBox="1">
            <a:spLocks noGrp="1"/>
          </p:cNvSpPr>
          <p:nvPr>
            <p:ph type="title"/>
          </p:nvPr>
        </p:nvSpPr>
        <p:spPr>
          <a:xfrm>
            <a:off x="239158" y="6"/>
            <a:ext cx="10241400" cy="1234500"/>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dk1"/>
              </a:buClr>
              <a:buSzPts val="3600"/>
              <a:buFont typeface="Avenir"/>
              <a:buNone/>
            </a:pPr>
            <a:r>
              <a:rPr lang="en-US" sz="3500"/>
              <a:t>CASE REVIEW: </a:t>
            </a:r>
            <a:br>
              <a:rPr lang="en-US"/>
            </a:br>
            <a:r>
              <a:rPr lang="en-US" sz="2200"/>
              <a:t>DIS ASSISTED WITH MOM L2C/TREATMENT and BABY TESTED/L2C</a:t>
            </a:r>
            <a:endParaRPr sz="2200" u="sng"/>
          </a:p>
        </p:txBody>
      </p:sp>
      <p:sp>
        <p:nvSpPr>
          <p:cNvPr id="1314" name="Google Shape;1314;p178"/>
          <p:cNvSpPr txBox="1">
            <a:spLocks noGrp="1"/>
          </p:cNvSpPr>
          <p:nvPr>
            <p:ph type="body" idx="1"/>
          </p:nvPr>
        </p:nvSpPr>
        <p:spPr>
          <a:xfrm>
            <a:off x="374325" y="1580150"/>
            <a:ext cx="11002500" cy="46893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rgbClr val="4B376B"/>
              </a:buClr>
              <a:buSzPts val="1350"/>
              <a:buNone/>
            </a:pPr>
            <a:r>
              <a:rPr lang="en-US" sz="2300" u="sng">
                <a:solidFill>
                  <a:srgbClr val="4B376B"/>
                </a:solidFill>
              </a:rPr>
              <a:t>Case History:</a:t>
            </a:r>
            <a:r>
              <a:rPr lang="en-US" sz="2300">
                <a:solidFill>
                  <a:srgbClr val="4B376B"/>
                </a:solidFill>
              </a:rPr>
              <a:t> Mom was pregnant. Unaware HCV+ prior to testing. Tested due to pregnancy HCV testing protocol. Has OBGYN but needs PCP. Wants to breastfeed. Wants HCV treatment but unclear about next steps. Concerned could transmit HCV to baby.</a:t>
            </a:r>
          </a:p>
          <a:p>
            <a:pPr marL="0" lvl="0" indent="0" algn="l" rtl="0">
              <a:lnSpc>
                <a:spcPct val="100000"/>
              </a:lnSpc>
              <a:spcBef>
                <a:spcPts val="0"/>
              </a:spcBef>
              <a:spcAft>
                <a:spcPts val="0"/>
              </a:spcAft>
              <a:buClr>
                <a:srgbClr val="4B376B"/>
              </a:buClr>
              <a:buSzPts val="1350"/>
              <a:buNone/>
            </a:pPr>
            <a:endParaRPr sz="2300">
              <a:solidFill>
                <a:srgbClr val="4B376B"/>
              </a:solidFill>
            </a:endParaRPr>
          </a:p>
          <a:p>
            <a:pPr marL="457200" lvl="0" indent="-374650" algn="l" rtl="0">
              <a:lnSpc>
                <a:spcPct val="100000"/>
              </a:lnSpc>
              <a:spcBef>
                <a:spcPts val="1000"/>
              </a:spcBef>
              <a:spcAft>
                <a:spcPts val="0"/>
              </a:spcAft>
              <a:buClr>
                <a:srgbClr val="4B376B"/>
              </a:buClr>
              <a:buSzPts val="2300"/>
              <a:buChar char="-"/>
            </a:pPr>
            <a:r>
              <a:rPr lang="en-US" sz="2300" b="1">
                <a:solidFill>
                  <a:srgbClr val="4B376B"/>
                </a:solidFill>
              </a:rPr>
              <a:t>Barriers:</a:t>
            </a:r>
            <a:r>
              <a:rPr lang="en-US" sz="2300">
                <a:solidFill>
                  <a:srgbClr val="4B376B"/>
                </a:solidFill>
              </a:rPr>
              <a:t> Unhoused, transportation, previous drug use including intravenous drug use (IVDU), previous incarceration, needs to be connected to PCP, works two jobs (one 3</a:t>
            </a:r>
            <a:r>
              <a:rPr lang="en-US" sz="2300" baseline="30000">
                <a:solidFill>
                  <a:srgbClr val="4B376B"/>
                </a:solidFill>
              </a:rPr>
              <a:t>rd</a:t>
            </a:r>
            <a:r>
              <a:rPr lang="en-US" sz="2300">
                <a:solidFill>
                  <a:srgbClr val="4B376B"/>
                </a:solidFill>
              </a:rPr>
              <a:t> shift), and stigma/shame of diagnosis for herself and child.  </a:t>
            </a:r>
            <a:endParaRPr sz="2300">
              <a:solidFill>
                <a:srgbClr val="4B376B"/>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319"/>
        <p:cNvGrpSpPr/>
        <p:nvPr/>
      </p:nvGrpSpPr>
      <p:grpSpPr>
        <a:xfrm>
          <a:off x="0" y="0"/>
          <a:ext cx="0" cy="0"/>
          <a:chOff x="0" y="0"/>
          <a:chExt cx="0" cy="0"/>
        </a:xfrm>
      </p:grpSpPr>
      <p:sp>
        <p:nvSpPr>
          <p:cNvPr id="1320" name="Google Shape;1320;p179"/>
          <p:cNvSpPr txBox="1">
            <a:spLocks noGrp="1"/>
          </p:cNvSpPr>
          <p:nvPr>
            <p:ph type="title"/>
          </p:nvPr>
        </p:nvSpPr>
        <p:spPr>
          <a:xfrm>
            <a:off x="239158" y="-209444"/>
            <a:ext cx="10241400" cy="1234500"/>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dk1"/>
              </a:buClr>
              <a:buSzPts val="3600"/>
              <a:buFont typeface="Avenir"/>
              <a:buNone/>
            </a:pPr>
            <a:r>
              <a:rPr lang="en-US" sz="3500"/>
              <a:t>CASE REVIEW: </a:t>
            </a:r>
            <a:br>
              <a:rPr lang="en-US"/>
            </a:br>
            <a:r>
              <a:rPr lang="en-US" sz="2200"/>
              <a:t>SUMMARY OF DIS SUPPORT</a:t>
            </a:r>
            <a:endParaRPr sz="2200" u="sng"/>
          </a:p>
        </p:txBody>
      </p:sp>
      <p:sp>
        <p:nvSpPr>
          <p:cNvPr id="1321" name="Google Shape;1321;p179"/>
          <p:cNvSpPr txBox="1">
            <a:spLocks noGrp="1"/>
          </p:cNvSpPr>
          <p:nvPr>
            <p:ph type="body" idx="1"/>
          </p:nvPr>
        </p:nvSpPr>
        <p:spPr>
          <a:xfrm>
            <a:off x="534750" y="1117475"/>
            <a:ext cx="11122500" cy="5244600"/>
          </a:xfrm>
          <a:prstGeom prst="rect">
            <a:avLst/>
          </a:prstGeom>
          <a:noFill/>
          <a:ln>
            <a:noFill/>
          </a:ln>
        </p:spPr>
        <p:txBody>
          <a:bodyPr spcFirstLastPara="1" wrap="square" lIns="0" tIns="0" rIns="0" bIns="0" anchor="t" anchorCtr="0">
            <a:noAutofit/>
          </a:bodyPr>
          <a:lstStyle/>
          <a:p>
            <a:pPr marL="457200" lvl="0" indent="-485775" algn="l" rtl="0">
              <a:lnSpc>
                <a:spcPct val="100000"/>
              </a:lnSpc>
              <a:spcBef>
                <a:spcPts val="1000"/>
              </a:spcBef>
              <a:spcAft>
                <a:spcPts val="0"/>
              </a:spcAft>
              <a:buClr>
                <a:schemeClr val="dk1"/>
              </a:buClr>
              <a:buSzPts val="1800"/>
              <a:buAutoNum type="arabicParenR"/>
            </a:pPr>
            <a:r>
              <a:rPr lang="en-US" sz="1800"/>
              <a:t>During initial interview (Aug 2022) DIS </a:t>
            </a:r>
            <a:r>
              <a:rPr lang="en-US" sz="1800" b="1"/>
              <a:t>informed of HCV treatment after pregnancy and breastfeeding and assisted case with scheduling GI appointment, appointment reminders, and assisted with scheduling birth control appointment after pregnancy. </a:t>
            </a:r>
          </a:p>
          <a:p>
            <a:pPr marL="457200" lvl="0" indent="-485775" algn="l" rtl="0">
              <a:lnSpc>
                <a:spcPct val="100000"/>
              </a:lnSpc>
              <a:spcBef>
                <a:spcPts val="1000"/>
              </a:spcBef>
              <a:spcAft>
                <a:spcPts val="0"/>
              </a:spcAft>
              <a:buClr>
                <a:schemeClr val="dk1"/>
              </a:buClr>
              <a:buSzPts val="1800"/>
              <a:buAutoNum type="arabicParenR"/>
            </a:pPr>
            <a:r>
              <a:rPr lang="en-US" sz="1800"/>
              <a:t>Baby born Sept 2022.</a:t>
            </a:r>
          </a:p>
          <a:p>
            <a:pPr marL="457200" lvl="0" indent="-485775" algn="l" rtl="0">
              <a:lnSpc>
                <a:spcPct val="100000"/>
              </a:lnSpc>
              <a:spcBef>
                <a:spcPts val="1000"/>
              </a:spcBef>
              <a:spcAft>
                <a:spcPts val="0"/>
              </a:spcAft>
              <a:buClr>
                <a:schemeClr val="dk1"/>
              </a:buClr>
              <a:buSzPts val="1800"/>
              <a:buAutoNum type="arabicParenR"/>
            </a:pPr>
            <a:r>
              <a:rPr lang="en-US" sz="1800"/>
              <a:t>Contacted pediatrician to </a:t>
            </a:r>
            <a:r>
              <a:rPr lang="en-US" sz="1800" b="1"/>
              <a:t>inform of HCV exposure </a:t>
            </a:r>
            <a:r>
              <a:rPr lang="en-US" sz="1800"/>
              <a:t>and request HCV RNA order. </a:t>
            </a:r>
          </a:p>
          <a:p>
            <a:pPr marL="1171575" lvl="2" indent="-285750">
              <a:lnSpc>
                <a:spcPct val="100000"/>
              </a:lnSpc>
              <a:spcBef>
                <a:spcPts val="1000"/>
              </a:spcBef>
            </a:pPr>
            <a:r>
              <a:rPr lang="en-US" sz="1600"/>
              <a:t>Baby was inappropriately tested with HCV Ab, needed to go back for HCV RNA draw. RNA+ at 6 months old.</a:t>
            </a:r>
            <a:endParaRPr sz="1800"/>
          </a:p>
          <a:p>
            <a:pPr marL="457200" lvl="0" indent="-485775" algn="l" rtl="0">
              <a:lnSpc>
                <a:spcPct val="100000"/>
              </a:lnSpc>
              <a:spcBef>
                <a:spcPts val="1000"/>
              </a:spcBef>
              <a:spcAft>
                <a:spcPts val="0"/>
              </a:spcAft>
              <a:buClr>
                <a:schemeClr val="dk1"/>
              </a:buClr>
              <a:buSzPts val="1800"/>
              <a:buAutoNum type="arabicParenR"/>
            </a:pPr>
            <a:r>
              <a:rPr lang="en-US" sz="1800"/>
              <a:t>Bridged </a:t>
            </a:r>
            <a:r>
              <a:rPr lang="en-US" sz="1800" b="1"/>
              <a:t>the gap </a:t>
            </a:r>
            <a:r>
              <a:rPr lang="en-US" sz="1800"/>
              <a:t>between case and specialty pharmacy to receive </a:t>
            </a:r>
            <a:r>
              <a:rPr lang="en-US" sz="1800" err="1"/>
              <a:t>Mavyret</a:t>
            </a:r>
            <a:r>
              <a:rPr lang="en-US" sz="1800"/>
              <a:t> initial fill and refill.</a:t>
            </a:r>
          </a:p>
          <a:p>
            <a:pPr marL="457200" lvl="0" indent="-485775" algn="l" rtl="0">
              <a:lnSpc>
                <a:spcPct val="100000"/>
              </a:lnSpc>
              <a:spcBef>
                <a:spcPts val="1000"/>
              </a:spcBef>
              <a:spcAft>
                <a:spcPts val="0"/>
              </a:spcAft>
              <a:buClr>
                <a:schemeClr val="dk1"/>
              </a:buClr>
              <a:buSzPts val="1800"/>
              <a:buAutoNum type="arabicParenR"/>
            </a:pPr>
            <a:r>
              <a:rPr lang="en-US" sz="1800"/>
              <a:t>Contacted ordering provider to </a:t>
            </a:r>
            <a:r>
              <a:rPr lang="en-US" sz="1800" b="1"/>
              <a:t>request SVR12 order</a:t>
            </a:r>
            <a:endParaRPr lang="en-US" sz="1800"/>
          </a:p>
          <a:p>
            <a:pPr marL="457200" lvl="0" indent="-485775" algn="l" rtl="0">
              <a:lnSpc>
                <a:spcPct val="100000"/>
              </a:lnSpc>
              <a:spcBef>
                <a:spcPts val="1000"/>
              </a:spcBef>
              <a:spcAft>
                <a:spcPts val="0"/>
              </a:spcAft>
              <a:buClr>
                <a:schemeClr val="dk1"/>
              </a:buClr>
              <a:buSzPts val="1800"/>
              <a:buAutoNum type="arabicParenR"/>
            </a:pPr>
            <a:r>
              <a:rPr lang="en-US" sz="1800"/>
              <a:t>Assisted with </a:t>
            </a:r>
            <a:r>
              <a:rPr lang="en-US" sz="1800" b="1"/>
              <a:t>perinatal GI referral </a:t>
            </a:r>
            <a:r>
              <a:rPr lang="en-US" sz="1800"/>
              <a:t>and appointment reminders</a:t>
            </a:r>
            <a:endParaRPr sz="1800"/>
          </a:p>
          <a:p>
            <a:pPr marL="971550" lvl="1" indent="-314325" algn="l" rtl="0">
              <a:lnSpc>
                <a:spcPct val="100000"/>
              </a:lnSpc>
              <a:spcBef>
                <a:spcPts val="500"/>
              </a:spcBef>
              <a:spcAft>
                <a:spcPts val="1000"/>
              </a:spcAft>
              <a:buClr>
                <a:schemeClr val="dk1"/>
              </a:buClr>
              <a:buSzPts val="1800"/>
              <a:buChar char="•"/>
            </a:pPr>
            <a:r>
              <a:rPr lang="en-US" sz="1800"/>
              <a:t>Baby is monitored yearly, and liver functioning tests done every 6 mo-1yr.</a:t>
            </a:r>
            <a:r>
              <a:rPr lang="en-US" sz="1800" b="1"/>
              <a:t> </a:t>
            </a:r>
            <a:r>
              <a:rPr lang="en-US" sz="1800"/>
              <a:t>Will pursue treatment at 3yrs if needed. </a:t>
            </a:r>
            <a:r>
              <a:rPr lang="en-US" sz="1800" b="1"/>
              <a:t>DIS continues case management </a:t>
            </a:r>
            <a:r>
              <a:rPr lang="en-US" sz="1800"/>
              <a:t>with mom until child is eligible to start treatment. </a:t>
            </a:r>
          </a:p>
          <a:p>
            <a:pPr marL="657225" lvl="1" indent="0" algn="l" rtl="0">
              <a:lnSpc>
                <a:spcPct val="100000"/>
              </a:lnSpc>
              <a:spcBef>
                <a:spcPts val="500"/>
              </a:spcBef>
              <a:spcAft>
                <a:spcPts val="1000"/>
              </a:spcAft>
              <a:buClr>
                <a:schemeClr val="dk1"/>
              </a:buClr>
              <a:buSzPts val="1800"/>
              <a:buNone/>
            </a:pPr>
            <a:r>
              <a:rPr lang="en-US" sz="1800" b="1"/>
              <a:t>*Mom completed treatment and is cured. Baby continues yearly visits with pediatric gastroenterologist, last HCV viral load decreased from previous but still high. Mom has 4-year-old and unsure if was tested during that pregnancy, so will pursue testing for 4-year-old. Mom has stable housing, support, employment, attends methadone clinic/counseling, and is pursuing getting her driver’s license.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25"/>
        <p:cNvGrpSpPr/>
        <p:nvPr/>
      </p:nvGrpSpPr>
      <p:grpSpPr>
        <a:xfrm>
          <a:off x="0" y="0"/>
          <a:ext cx="0" cy="0"/>
          <a:chOff x="0" y="0"/>
          <a:chExt cx="0" cy="0"/>
        </a:xfrm>
      </p:grpSpPr>
      <p:sp>
        <p:nvSpPr>
          <p:cNvPr id="1326" name="Google Shape;1326;p180"/>
          <p:cNvSpPr/>
          <p:nvPr/>
        </p:nvSpPr>
        <p:spPr>
          <a:xfrm>
            <a:off x="469525" y="-429"/>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sp>
        <p:nvSpPr>
          <p:cNvPr id="1327" name="Google Shape;1327;p180"/>
          <p:cNvSpPr/>
          <p:nvPr/>
        </p:nvSpPr>
        <p:spPr>
          <a:xfrm>
            <a:off x="-11208" y="5257371"/>
            <a:ext cx="12203208" cy="1600629"/>
          </a:xfrm>
          <a:prstGeom prst="rect">
            <a:avLst/>
          </a:prstGeom>
          <a:gradFill>
            <a:gsLst>
              <a:gs pos="0">
                <a:srgbClr val="9C85C0">
                  <a:alpha val="82745"/>
                </a:srgbClr>
              </a:gs>
              <a:gs pos="100000">
                <a:schemeClr val="accent6"/>
              </a:gs>
            </a:gsLst>
            <a:lin ang="15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sp>
        <p:nvSpPr>
          <p:cNvPr id="1328" name="Google Shape;1328;p180"/>
          <p:cNvSpPr/>
          <p:nvPr/>
        </p:nvSpPr>
        <p:spPr>
          <a:xfrm rot="10800000">
            <a:off x="4440517" y="5262916"/>
            <a:ext cx="7751481" cy="1145398"/>
          </a:xfrm>
          <a:prstGeom prst="rect">
            <a:avLst/>
          </a:prstGeom>
          <a:gradFill>
            <a:gsLst>
              <a:gs pos="0">
                <a:srgbClr val="9C85C0">
                  <a:alpha val="29803"/>
                </a:srgbClr>
              </a:gs>
              <a:gs pos="99000">
                <a:srgbClr val="9C85C0">
                  <a:alpha val="0"/>
                </a:srgbClr>
              </a:gs>
              <a:gs pos="100000">
                <a:srgbClr val="9C85C0">
                  <a:alpha val="0"/>
                </a:srgbClr>
              </a:gs>
            </a:gsLst>
            <a:lin ang="19799999"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sp>
        <p:nvSpPr>
          <p:cNvPr id="1329" name="Google Shape;1329;p180"/>
          <p:cNvSpPr/>
          <p:nvPr/>
        </p:nvSpPr>
        <p:spPr>
          <a:xfrm>
            <a:off x="-11208" y="5262916"/>
            <a:ext cx="8778690" cy="1595084"/>
          </a:xfrm>
          <a:prstGeom prst="rect">
            <a:avLst/>
          </a:prstGeom>
          <a:gradFill>
            <a:gsLst>
              <a:gs pos="0">
                <a:srgbClr val="4E74A3">
                  <a:alpha val="30980"/>
                </a:srgbClr>
              </a:gs>
              <a:gs pos="99000">
                <a:srgbClr val="9C85C0">
                  <a:alpha val="22745"/>
                </a:srgbClr>
              </a:gs>
              <a:gs pos="100000">
                <a:srgbClr val="9C85C0">
                  <a:alpha val="22745"/>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sp>
        <p:nvSpPr>
          <p:cNvPr id="1330" name="Google Shape;1330;p180"/>
          <p:cNvSpPr/>
          <p:nvPr/>
        </p:nvSpPr>
        <p:spPr>
          <a:xfrm>
            <a:off x="6890126" y="5256870"/>
            <a:ext cx="5301872" cy="1600701"/>
          </a:xfrm>
          <a:prstGeom prst="rect">
            <a:avLst/>
          </a:prstGeom>
          <a:gradFill>
            <a:gsLst>
              <a:gs pos="0">
                <a:srgbClr val="7F8E45">
                  <a:alpha val="0"/>
                </a:srgbClr>
              </a:gs>
              <a:gs pos="22000">
                <a:srgbClr val="7F8E45">
                  <a:alpha val="0"/>
                </a:srgbClr>
              </a:gs>
              <a:gs pos="99000">
                <a:srgbClr val="7F8E45">
                  <a:alpha val="65882"/>
                </a:srgbClr>
              </a:gs>
              <a:gs pos="100000">
                <a:srgbClr val="7F8E45">
                  <a:alpha val="65882"/>
                </a:srgbClr>
              </a:gs>
            </a:gsLst>
            <a:lin ang="18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sp>
        <p:nvSpPr>
          <p:cNvPr id="1331" name="Google Shape;1331;p180"/>
          <p:cNvSpPr txBox="1">
            <a:spLocks noGrp="1"/>
          </p:cNvSpPr>
          <p:nvPr>
            <p:ph type="title"/>
          </p:nvPr>
        </p:nvSpPr>
        <p:spPr>
          <a:xfrm>
            <a:off x="914400" y="5602884"/>
            <a:ext cx="10698103" cy="827037"/>
          </a:xfrm>
          <a:prstGeom prst="rect">
            <a:avLst/>
          </a:prstGeom>
          <a:noFill/>
          <a:ln>
            <a:noFill/>
          </a:ln>
        </p:spPr>
        <p:txBody>
          <a:bodyPr spcFirstLastPara="1" wrap="square" lIns="0" tIns="0" rIns="0" bIns="0" anchor="ctr" anchorCtr="0">
            <a:normAutofit/>
          </a:bodyPr>
          <a:lstStyle/>
          <a:p>
            <a:pPr marL="0" lvl="0" indent="0" algn="l" rtl="0">
              <a:lnSpc>
                <a:spcPct val="100000"/>
              </a:lnSpc>
              <a:spcBef>
                <a:spcPts val="0"/>
              </a:spcBef>
              <a:spcAft>
                <a:spcPts val="0"/>
              </a:spcAft>
              <a:buClr>
                <a:schemeClr val="lt1"/>
              </a:buClr>
              <a:buSzPts val="3200"/>
              <a:buFont typeface="Avenir"/>
              <a:buNone/>
            </a:pPr>
            <a:r>
              <a:rPr lang="en-US" sz="3200">
                <a:solidFill>
                  <a:schemeClr val="lt1"/>
                </a:solidFill>
              </a:rPr>
              <a:t>CASE TESTIMONIALS</a:t>
            </a:r>
            <a:endParaRPr/>
          </a:p>
        </p:txBody>
      </p:sp>
      <p:sp>
        <p:nvSpPr>
          <p:cNvPr id="1332" name="Google Shape;1332;p180"/>
          <p:cNvSpPr txBox="1">
            <a:spLocks noGrp="1"/>
          </p:cNvSpPr>
          <p:nvPr>
            <p:ph type="body" idx="1"/>
          </p:nvPr>
        </p:nvSpPr>
        <p:spPr>
          <a:xfrm>
            <a:off x="491075" y="510125"/>
            <a:ext cx="11231400" cy="45846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dk1"/>
              </a:buClr>
              <a:buSzPts val="1800"/>
              <a:buNone/>
            </a:pPr>
            <a:r>
              <a:rPr lang="en-US" sz="1800" b="1" i="1">
                <a:latin typeface="Calibri"/>
                <a:ea typeface="Calibri"/>
                <a:cs typeface="Calibri"/>
                <a:sym typeface="Calibri"/>
              </a:rPr>
              <a:t>“I’m sure I would have died from this (HCV) without your help, I appreciated all the help from the beginning with getting my medication and following up with my doctor appointments“</a:t>
            </a:r>
          </a:p>
          <a:p>
            <a:pPr marL="0" lvl="0" indent="0" algn="l" rtl="0">
              <a:lnSpc>
                <a:spcPct val="110000"/>
              </a:lnSpc>
              <a:spcBef>
                <a:spcPts val="0"/>
              </a:spcBef>
              <a:spcAft>
                <a:spcPts val="0"/>
              </a:spcAft>
              <a:buClr>
                <a:schemeClr val="dk1"/>
              </a:buClr>
              <a:buSzPts val="1800"/>
              <a:buNone/>
            </a:pPr>
            <a:endParaRPr lang="en-US" sz="1800" b="1" i="1">
              <a:latin typeface="Calibri"/>
              <a:ea typeface="Calibri"/>
              <a:cs typeface="Calibri"/>
              <a:sym typeface="Calibri"/>
            </a:endParaRPr>
          </a:p>
          <a:p>
            <a:pPr marL="0" lvl="0" indent="0" algn="l" rtl="0">
              <a:lnSpc>
                <a:spcPct val="110000"/>
              </a:lnSpc>
              <a:spcBef>
                <a:spcPts val="0"/>
              </a:spcBef>
              <a:spcAft>
                <a:spcPts val="0"/>
              </a:spcAft>
              <a:buClr>
                <a:schemeClr val="dk1"/>
              </a:buClr>
              <a:buSzPts val="1800"/>
              <a:buNone/>
            </a:pPr>
            <a:r>
              <a:rPr lang="en-US" sz="1800" i="1">
                <a:latin typeface="Calibri" panose="020F0502020204030204" pitchFamily="34" charset="0"/>
                <a:ea typeface="Calibri" panose="020F0502020204030204" pitchFamily="34" charset="0"/>
                <a:cs typeface="Calibri" panose="020F0502020204030204" pitchFamily="34" charset="0"/>
              </a:rPr>
              <a:t>“Haven’t missed any doses. Forever grateful to you that I’m almost done and that I even got to get the script” </a:t>
            </a:r>
          </a:p>
          <a:p>
            <a:pPr marL="0" lvl="0" indent="0" algn="l" rtl="0">
              <a:lnSpc>
                <a:spcPct val="110000"/>
              </a:lnSpc>
              <a:spcBef>
                <a:spcPts val="0"/>
              </a:spcBef>
              <a:spcAft>
                <a:spcPts val="0"/>
              </a:spcAft>
              <a:buClr>
                <a:schemeClr val="dk1"/>
              </a:buClr>
              <a:buSzPts val="1800"/>
              <a:buNone/>
            </a:pPr>
            <a:endParaRPr lang="en-US" sz="1800" i="1">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110000"/>
              </a:lnSpc>
              <a:spcBef>
                <a:spcPts val="0"/>
              </a:spcBef>
              <a:spcAft>
                <a:spcPts val="0"/>
              </a:spcAft>
              <a:buClr>
                <a:schemeClr val="dk1"/>
              </a:buClr>
              <a:buSzPts val="1800"/>
              <a:buNone/>
            </a:pPr>
            <a:r>
              <a:rPr lang="en-US" sz="1800" b="1" i="1">
                <a:solidFill>
                  <a:srgbClr val="000000"/>
                </a:solidFill>
                <a:effectLst/>
                <a:latin typeface="Calibri" panose="020F0502020204030204" pitchFamily="34" charset="0"/>
              </a:rPr>
              <a:t>“You are awesome and glad you started calling me, I’d rather talk to you than my doctors, I trust you”</a:t>
            </a:r>
            <a:r>
              <a:rPr lang="en-US" sz="1800" b="0" i="0">
                <a:solidFill>
                  <a:srgbClr val="000000"/>
                </a:solidFill>
                <a:effectLst/>
                <a:latin typeface="Calibri" panose="020F0502020204030204" pitchFamily="34" charset="0"/>
              </a:rPr>
              <a:t> </a:t>
            </a:r>
            <a:endParaRPr lang="en-US" sz="1800" b="0" i="1">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lvl="0" indent="0" algn="l" rtl="0">
              <a:lnSpc>
                <a:spcPct val="110000"/>
              </a:lnSpc>
              <a:spcBef>
                <a:spcPts val="0"/>
              </a:spcBef>
              <a:spcAft>
                <a:spcPts val="0"/>
              </a:spcAft>
              <a:buClr>
                <a:schemeClr val="dk1"/>
              </a:buClr>
              <a:buSzPts val="1800"/>
              <a:buNone/>
            </a:pPr>
            <a:endParaRPr sz="1800" i="1">
              <a:latin typeface="Calibri"/>
              <a:ea typeface="Calibri"/>
              <a:cs typeface="Calibri"/>
              <a:sym typeface="Calibri"/>
            </a:endParaRPr>
          </a:p>
          <a:p>
            <a:pPr marL="0" lvl="0" indent="0" algn="l" rtl="0">
              <a:lnSpc>
                <a:spcPct val="110000"/>
              </a:lnSpc>
              <a:spcBef>
                <a:spcPts val="1000"/>
              </a:spcBef>
              <a:spcAft>
                <a:spcPts val="0"/>
              </a:spcAft>
              <a:buClr>
                <a:schemeClr val="dk1"/>
              </a:buClr>
              <a:buSzPts val="1800"/>
              <a:buNone/>
            </a:pPr>
            <a:r>
              <a:rPr lang="en-US" sz="1800">
                <a:latin typeface="Calibri"/>
                <a:ea typeface="Calibri"/>
                <a:cs typeface="Calibri"/>
                <a:sym typeface="Calibri"/>
              </a:rPr>
              <a:t>“</a:t>
            </a:r>
            <a:r>
              <a:rPr lang="en-US" sz="1800" i="1">
                <a:latin typeface="Calibri"/>
                <a:ea typeface="Calibri"/>
                <a:cs typeface="Calibri"/>
                <a:sym typeface="Calibri"/>
              </a:rPr>
              <a:t>It is such a good thing you are helping me because I would be so lost on what to do next. Thank you for checking-in and making sure no detail is forgotten. If it were up to me, I would have forgotten to take my meds and it’d be too late. Thanks again for the help for me and my family!” </a:t>
            </a:r>
            <a:endParaRPr sz="1800"/>
          </a:p>
          <a:p>
            <a:pPr marL="0" lvl="0" indent="0" algn="l" rtl="0">
              <a:lnSpc>
                <a:spcPct val="110000"/>
              </a:lnSpc>
              <a:spcBef>
                <a:spcPts val="1000"/>
              </a:spcBef>
              <a:spcAft>
                <a:spcPts val="0"/>
              </a:spcAft>
              <a:buClr>
                <a:schemeClr val="dk1"/>
              </a:buClr>
              <a:buSzPts val="1800"/>
              <a:buNone/>
            </a:pPr>
            <a:endParaRPr sz="1800" i="1">
              <a:latin typeface="Calibri"/>
              <a:ea typeface="Calibri"/>
              <a:cs typeface="Calibri"/>
              <a:sym typeface="Calibri"/>
            </a:endParaRPr>
          </a:p>
          <a:p>
            <a:pPr marL="0" lvl="0" indent="0" algn="l" rtl="0">
              <a:lnSpc>
                <a:spcPct val="110000"/>
              </a:lnSpc>
              <a:spcBef>
                <a:spcPts val="1000"/>
              </a:spcBef>
              <a:spcAft>
                <a:spcPts val="0"/>
              </a:spcAft>
              <a:buClr>
                <a:schemeClr val="dk1"/>
              </a:buClr>
              <a:buSzPts val="1800"/>
              <a:buNone/>
            </a:pPr>
            <a:r>
              <a:rPr lang="en-US" sz="1800" b="1" i="1">
                <a:latin typeface="Calibri"/>
                <a:ea typeface="Calibri"/>
                <a:cs typeface="Calibri"/>
                <a:sym typeface="Calibri"/>
              </a:rPr>
              <a:t>“Thank you so much for all your help. You are changing my life in ways that I haven't been able to do on my own. I can't describe how much it means to me to have you advocating for me and my health. I appreciate you so much!” </a:t>
            </a:r>
            <a:endParaRPr sz="1800" b="1"/>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C9052-272A-6212-1724-B714C4D62956}"/>
              </a:ext>
            </a:extLst>
          </p:cNvPr>
          <p:cNvSpPr>
            <a:spLocks noGrp="1"/>
          </p:cNvSpPr>
          <p:nvPr>
            <p:ph type="title"/>
          </p:nvPr>
        </p:nvSpPr>
        <p:spPr>
          <a:xfrm>
            <a:off x="1371600" y="795528"/>
            <a:ext cx="10241280" cy="899457"/>
          </a:xfrm>
        </p:spPr>
        <p:txBody>
          <a:bodyPr wrap="square" anchor="ctr">
            <a:normAutofit/>
          </a:bodyPr>
          <a:lstStyle/>
          <a:p>
            <a:r>
              <a:rPr lang="en-US"/>
              <a:t>Can MIHP Refer Clients To The HCV DIS Team?</a:t>
            </a:r>
          </a:p>
        </p:txBody>
      </p:sp>
      <p:graphicFrame>
        <p:nvGraphicFramePr>
          <p:cNvPr id="6" name="Text Placeholder 2">
            <a:extLst>
              <a:ext uri="{FF2B5EF4-FFF2-40B4-BE49-F238E27FC236}">
                <a16:creationId xmlns:a16="http://schemas.microsoft.com/office/drawing/2014/main" id="{6D46A47D-A411-C7DA-D145-EFBB54767EBD}"/>
              </a:ext>
            </a:extLst>
          </p:cNvPr>
          <p:cNvGraphicFramePr/>
          <p:nvPr>
            <p:extLst>
              <p:ext uri="{D42A27DB-BD31-4B8C-83A1-F6EECF244321}">
                <p14:modId xmlns:p14="http://schemas.microsoft.com/office/powerpoint/2010/main" val="961469166"/>
              </p:ext>
            </p:extLst>
          </p:nvPr>
        </p:nvGraphicFramePr>
        <p:xfrm>
          <a:off x="1371600" y="1851995"/>
          <a:ext cx="10359483" cy="42104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3657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3"/>
        <p:cNvGrpSpPr/>
        <p:nvPr/>
      </p:nvGrpSpPr>
      <p:grpSpPr>
        <a:xfrm>
          <a:off x="0" y="0"/>
          <a:ext cx="0" cy="0"/>
          <a:chOff x="0" y="0"/>
          <a:chExt cx="0" cy="0"/>
        </a:xfrm>
      </p:grpSpPr>
      <p:sp>
        <p:nvSpPr>
          <p:cNvPr id="844" name="Google Shape;844;p138"/>
          <p:cNvSpPr txBox="1">
            <a:spLocks noGrp="1"/>
          </p:cNvSpPr>
          <p:nvPr>
            <p:ph type="title"/>
          </p:nvPr>
        </p:nvSpPr>
        <p:spPr>
          <a:xfrm>
            <a:off x="271659" y="10"/>
            <a:ext cx="11231700" cy="1234500"/>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dk1"/>
              </a:buClr>
              <a:buSzPts val="3600"/>
              <a:buFont typeface="Avenir"/>
              <a:buNone/>
            </a:pPr>
            <a:r>
              <a:rPr lang="en-US"/>
              <a:t>ACUTE VS. CHRONIC HCV</a:t>
            </a:r>
            <a:endParaRPr/>
          </a:p>
        </p:txBody>
      </p:sp>
      <p:sp>
        <p:nvSpPr>
          <p:cNvPr id="845" name="Google Shape;845;p138"/>
          <p:cNvSpPr txBox="1">
            <a:spLocks noGrp="1"/>
          </p:cNvSpPr>
          <p:nvPr>
            <p:ph type="body" idx="1"/>
          </p:nvPr>
        </p:nvSpPr>
        <p:spPr>
          <a:xfrm>
            <a:off x="512275" y="1652800"/>
            <a:ext cx="11559300" cy="4321500"/>
          </a:xfrm>
          <a:prstGeom prst="rect">
            <a:avLst/>
          </a:prstGeom>
          <a:noFill/>
          <a:ln>
            <a:noFill/>
          </a:ln>
        </p:spPr>
        <p:txBody>
          <a:bodyPr spcFirstLastPara="1" wrap="square" lIns="0" tIns="0" rIns="0" bIns="0" anchor="t" anchorCtr="0">
            <a:normAutofit fontScale="92500" lnSpcReduction="10000"/>
          </a:bodyPr>
          <a:lstStyle/>
          <a:p>
            <a:pPr marL="0" lvl="0" indent="0" algn="l" rtl="0">
              <a:lnSpc>
                <a:spcPct val="120000"/>
              </a:lnSpc>
              <a:spcBef>
                <a:spcPts val="0"/>
              </a:spcBef>
              <a:spcAft>
                <a:spcPts val="0"/>
              </a:spcAft>
              <a:buNone/>
            </a:pPr>
            <a:r>
              <a:rPr lang="en-US" dirty="0"/>
              <a:t>HCV infection can range from an acute, mild illness, lasting a few weeks, to a serious, lifelong chronic infection</a:t>
            </a:r>
            <a:endParaRPr dirty="0"/>
          </a:p>
          <a:p>
            <a:pPr marL="0" lvl="0" indent="0" algn="l" rtl="0">
              <a:lnSpc>
                <a:spcPct val="120000"/>
              </a:lnSpc>
              <a:spcBef>
                <a:spcPts val="0"/>
              </a:spcBef>
              <a:spcAft>
                <a:spcPts val="0"/>
              </a:spcAft>
              <a:buNone/>
            </a:pPr>
            <a:endParaRPr dirty="0"/>
          </a:p>
          <a:p>
            <a:pPr marL="0" lvl="0" indent="0" algn="l" rtl="0">
              <a:lnSpc>
                <a:spcPct val="120000"/>
              </a:lnSpc>
              <a:spcBef>
                <a:spcPts val="0"/>
              </a:spcBef>
              <a:spcAft>
                <a:spcPts val="0"/>
              </a:spcAft>
              <a:buNone/>
            </a:pPr>
            <a:r>
              <a:rPr lang="en-US" b="1" u="sng" dirty="0"/>
              <a:t>ACUTE:</a:t>
            </a:r>
            <a:r>
              <a:rPr lang="en-US" b="1" dirty="0"/>
              <a:t>  defined as the 6-month period following acquisition of HCV. </a:t>
            </a:r>
            <a:endParaRPr b="1" dirty="0"/>
          </a:p>
          <a:p>
            <a:pPr marL="228600" lvl="0" indent="-228600" algn="l" rtl="0">
              <a:lnSpc>
                <a:spcPct val="120000"/>
              </a:lnSpc>
              <a:spcBef>
                <a:spcPts val="1000"/>
              </a:spcBef>
              <a:spcAft>
                <a:spcPts val="0"/>
              </a:spcAft>
              <a:buClr>
                <a:schemeClr val="dk1"/>
              </a:buClr>
              <a:buSzPts val="2000"/>
              <a:buChar char="•"/>
            </a:pPr>
            <a:r>
              <a:rPr lang="en-US" dirty="0"/>
              <a:t>Signs and symptoms of acute HCV include jaundice, dark urine or clay-colored stools, elevated liver enzymes (ALT &gt; 200 IU/L), fatigue, fever, joint pain, nausea, vomiting, diarrhea, abdominal pain, and loss of appetite</a:t>
            </a:r>
            <a:endParaRPr dirty="0"/>
          </a:p>
          <a:p>
            <a:pPr marL="685800" lvl="1" indent="-228600" algn="l" rtl="0">
              <a:lnSpc>
                <a:spcPct val="120000"/>
              </a:lnSpc>
              <a:spcBef>
                <a:spcPts val="1000"/>
              </a:spcBef>
              <a:spcAft>
                <a:spcPts val="0"/>
              </a:spcAft>
              <a:buClr>
                <a:schemeClr val="dk1"/>
              </a:buClr>
              <a:buSzPts val="2000"/>
              <a:buChar char="•"/>
            </a:pPr>
            <a:r>
              <a:rPr lang="en-US" dirty="0"/>
              <a:t>&gt; 70% of acutely infected persons are asymptomatic</a:t>
            </a:r>
            <a:endParaRPr dirty="0"/>
          </a:p>
          <a:p>
            <a:pPr marL="685800" lvl="1" indent="-228600" algn="l" rtl="0">
              <a:lnSpc>
                <a:spcPct val="120000"/>
              </a:lnSpc>
              <a:spcBef>
                <a:spcPts val="1000"/>
              </a:spcBef>
              <a:spcAft>
                <a:spcPts val="0"/>
              </a:spcAft>
              <a:buClr>
                <a:schemeClr val="dk1"/>
              </a:buClr>
              <a:buSzPts val="2000"/>
              <a:buChar char="•"/>
            </a:pPr>
            <a:r>
              <a:rPr lang="en-US" dirty="0"/>
              <a:t>In the acute phase HCV infection can spontaneously clear in about 25% of people. Approximately 75% of individuals will develop chronic HCV</a:t>
            </a:r>
            <a:endParaRPr dirty="0"/>
          </a:p>
          <a:p>
            <a:pPr marL="685800" lvl="0" indent="0" algn="l" rtl="0">
              <a:lnSpc>
                <a:spcPct val="120000"/>
              </a:lnSpc>
              <a:spcBef>
                <a:spcPts val="1000"/>
              </a:spcBef>
              <a:spcAft>
                <a:spcPts val="0"/>
              </a:spcAft>
              <a:buNone/>
            </a:pPr>
            <a:endParaRPr dirty="0"/>
          </a:p>
          <a:p>
            <a:pPr marL="0" lvl="0" indent="0" algn="l" rtl="0">
              <a:lnSpc>
                <a:spcPct val="120000"/>
              </a:lnSpc>
              <a:spcBef>
                <a:spcPts val="1000"/>
              </a:spcBef>
              <a:spcAft>
                <a:spcPts val="0"/>
              </a:spcAft>
              <a:buNone/>
            </a:pPr>
            <a:r>
              <a:rPr lang="en-US" b="1" u="sng" dirty="0"/>
              <a:t>CHRONIC:</a:t>
            </a:r>
            <a:r>
              <a:rPr lang="en-US" dirty="0"/>
              <a:t> HCV infection is long-term infection and can result in serious, even life-threatening health problems such as cirrhosis (severe liver scarring/damage) and liver cancer</a:t>
            </a:r>
            <a:endParaRPr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337"/>
        <p:cNvGrpSpPr/>
        <p:nvPr/>
      </p:nvGrpSpPr>
      <p:grpSpPr>
        <a:xfrm>
          <a:off x="0" y="0"/>
          <a:ext cx="0" cy="0"/>
          <a:chOff x="0" y="0"/>
          <a:chExt cx="0" cy="0"/>
        </a:xfrm>
      </p:grpSpPr>
      <p:sp>
        <p:nvSpPr>
          <p:cNvPr id="1338" name="Google Shape;1338;p181"/>
          <p:cNvSpPr txBox="1">
            <a:spLocks noGrp="1"/>
          </p:cNvSpPr>
          <p:nvPr>
            <p:ph type="title"/>
          </p:nvPr>
        </p:nvSpPr>
        <p:spPr>
          <a:xfrm>
            <a:off x="122839" y="-314627"/>
            <a:ext cx="10241280" cy="1234440"/>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dk1"/>
              </a:buClr>
              <a:buSzPts val="3600"/>
              <a:buFont typeface="Avenir"/>
              <a:buNone/>
            </a:pPr>
            <a:r>
              <a:rPr lang="en-US"/>
              <a:t>MAIN TAKEAWAYS</a:t>
            </a:r>
            <a:endParaRPr/>
          </a:p>
        </p:txBody>
      </p:sp>
      <p:sp>
        <p:nvSpPr>
          <p:cNvPr id="1339" name="Google Shape;1339;p181"/>
          <p:cNvSpPr/>
          <p:nvPr/>
        </p:nvSpPr>
        <p:spPr>
          <a:xfrm>
            <a:off x="217099" y="1022684"/>
            <a:ext cx="3725260" cy="866775"/>
          </a:xfrm>
          <a:prstGeom prst="rect">
            <a:avLst/>
          </a:prstGeom>
          <a:solidFill>
            <a:srgbClr val="F5E8EC"/>
          </a:solidFill>
          <a:ln w="12700" cap="flat" cmpd="sng">
            <a:solidFill>
              <a:srgbClr val="454C3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C0C0C"/>
                </a:solidFill>
                <a:latin typeface="Avenir"/>
                <a:ea typeface="Avenir"/>
                <a:cs typeface="Avenir"/>
                <a:sym typeface="Avenir"/>
              </a:rPr>
              <a:t>OPTIMIZE HCV TESTING</a:t>
            </a:r>
            <a:endParaRPr/>
          </a:p>
        </p:txBody>
      </p:sp>
      <p:sp>
        <p:nvSpPr>
          <p:cNvPr id="1340" name="Google Shape;1340;p181"/>
          <p:cNvSpPr/>
          <p:nvPr/>
        </p:nvSpPr>
        <p:spPr>
          <a:xfrm>
            <a:off x="217096" y="2028625"/>
            <a:ext cx="3725261" cy="4095750"/>
          </a:xfrm>
          <a:prstGeom prst="rect">
            <a:avLst/>
          </a:prstGeom>
          <a:solidFill>
            <a:srgbClr val="E2BCC9"/>
          </a:solidFill>
          <a:ln w="12700" cap="flat" cmpd="sng">
            <a:solidFill>
              <a:srgbClr val="454C3D"/>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rgbClr val="0C0C0C"/>
              </a:buClr>
              <a:buSzPts val="1800"/>
              <a:buFont typeface="Arial"/>
              <a:buChar char="•"/>
            </a:pPr>
            <a:r>
              <a:rPr lang="en-US" sz="1800">
                <a:solidFill>
                  <a:srgbClr val="0C0C0C"/>
                </a:solidFill>
                <a:latin typeface="Avenir"/>
                <a:ea typeface="Avenir"/>
                <a:cs typeface="Avenir"/>
                <a:sym typeface="Avenir"/>
              </a:rPr>
              <a:t>Education around CDC perinatal and universal HCV testing recommendations</a:t>
            </a:r>
            <a:endParaRPr/>
          </a:p>
          <a:p>
            <a:pPr marL="285750" marR="0" lvl="0" indent="-171450" algn="l" rtl="0">
              <a:spcBef>
                <a:spcPts val="0"/>
              </a:spcBef>
              <a:spcAft>
                <a:spcPts val="0"/>
              </a:spcAft>
              <a:buClr>
                <a:schemeClr val="dk1"/>
              </a:buClr>
              <a:buSzPts val="1800"/>
              <a:buFont typeface="Arial"/>
              <a:buNone/>
            </a:pPr>
            <a:endParaRPr sz="1800">
              <a:solidFill>
                <a:srgbClr val="0C0C0C"/>
              </a:solidFill>
              <a:latin typeface="Avenir"/>
              <a:ea typeface="Avenir"/>
              <a:cs typeface="Avenir"/>
              <a:sym typeface="Avenir"/>
            </a:endParaRPr>
          </a:p>
          <a:p>
            <a:pPr marL="285750" marR="0" lvl="0" indent="-285750" algn="l" rtl="0">
              <a:spcBef>
                <a:spcPts val="0"/>
              </a:spcBef>
              <a:spcAft>
                <a:spcPts val="0"/>
              </a:spcAft>
              <a:buClr>
                <a:srgbClr val="0C0C0C"/>
              </a:buClr>
              <a:buSzPts val="1800"/>
              <a:buFont typeface="Arial"/>
              <a:buChar char="•"/>
            </a:pPr>
            <a:r>
              <a:rPr lang="en-US" sz="1800">
                <a:solidFill>
                  <a:srgbClr val="0C0C0C"/>
                </a:solidFill>
                <a:latin typeface="Avenir"/>
                <a:ea typeface="Avenir"/>
                <a:cs typeface="Avenir"/>
                <a:sym typeface="Avenir"/>
              </a:rPr>
              <a:t>Ensure pregnant persons receive complete testing (if HCV Ab is positive, that they also receive confirmatory HCV RNA testing to confirm active infection)</a:t>
            </a:r>
          </a:p>
          <a:p>
            <a:pPr marL="285750" marR="0" lvl="0" indent="-285750" algn="l" rtl="0">
              <a:spcBef>
                <a:spcPts val="0"/>
              </a:spcBef>
              <a:spcAft>
                <a:spcPts val="0"/>
              </a:spcAft>
              <a:buClr>
                <a:srgbClr val="0C0C0C"/>
              </a:buClr>
              <a:buSzPts val="1800"/>
              <a:buFont typeface="Arial"/>
              <a:buChar char="•"/>
            </a:pPr>
            <a:endParaRPr lang="en-US" sz="1800">
              <a:solidFill>
                <a:srgbClr val="0C0C0C"/>
              </a:solidFill>
              <a:latin typeface="Avenir"/>
              <a:ea typeface="Avenir"/>
              <a:cs typeface="Avenir"/>
              <a:sym typeface="Avenir"/>
            </a:endParaRPr>
          </a:p>
          <a:p>
            <a:pPr marL="285750" marR="0" lvl="0" indent="-285750" algn="l" rtl="0">
              <a:spcBef>
                <a:spcPts val="0"/>
              </a:spcBef>
              <a:spcAft>
                <a:spcPts val="0"/>
              </a:spcAft>
              <a:buClr>
                <a:srgbClr val="0C0C0C"/>
              </a:buClr>
              <a:buSzPts val="1800"/>
              <a:buFont typeface="Arial"/>
              <a:buChar char="•"/>
            </a:pPr>
            <a:r>
              <a:rPr lang="en-US" sz="1800">
                <a:solidFill>
                  <a:srgbClr val="0C0C0C"/>
                </a:solidFill>
                <a:latin typeface="Avenir"/>
                <a:ea typeface="Avenir"/>
                <a:cs typeface="Avenir"/>
                <a:sym typeface="Avenir"/>
              </a:rPr>
              <a:t>Ensure infants born to persons with current or probable HCV are tested appropriately</a:t>
            </a:r>
            <a:endParaRPr sz="1800">
              <a:solidFill>
                <a:srgbClr val="0C0C0C"/>
              </a:solidFill>
              <a:latin typeface="Avenir"/>
              <a:ea typeface="Avenir"/>
              <a:cs typeface="Avenir"/>
              <a:sym typeface="Avenir"/>
            </a:endParaRPr>
          </a:p>
        </p:txBody>
      </p:sp>
      <p:sp>
        <p:nvSpPr>
          <p:cNvPr id="1341" name="Google Shape;1341;p181"/>
          <p:cNvSpPr/>
          <p:nvPr/>
        </p:nvSpPr>
        <p:spPr>
          <a:xfrm>
            <a:off x="4114799" y="1036069"/>
            <a:ext cx="3867151" cy="866775"/>
          </a:xfrm>
          <a:prstGeom prst="rect">
            <a:avLst/>
          </a:prstGeom>
          <a:solidFill>
            <a:srgbClr val="EAE6F1"/>
          </a:solidFill>
          <a:ln w="12700" cap="flat" cmpd="sng">
            <a:solidFill>
              <a:srgbClr val="454C3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C0C0C"/>
                </a:solidFill>
                <a:latin typeface="Avenir"/>
                <a:ea typeface="Avenir"/>
                <a:cs typeface="Avenir"/>
                <a:sym typeface="Avenir"/>
              </a:rPr>
              <a:t>LINK TO CURE</a:t>
            </a:r>
            <a:endParaRPr/>
          </a:p>
        </p:txBody>
      </p:sp>
      <p:sp>
        <p:nvSpPr>
          <p:cNvPr id="1342" name="Google Shape;1342;p181"/>
          <p:cNvSpPr/>
          <p:nvPr/>
        </p:nvSpPr>
        <p:spPr>
          <a:xfrm>
            <a:off x="4114799" y="2028625"/>
            <a:ext cx="3867151" cy="4095750"/>
          </a:xfrm>
          <a:prstGeom prst="rect">
            <a:avLst/>
          </a:prstGeom>
          <a:solidFill>
            <a:srgbClr val="C2B5D8"/>
          </a:solidFill>
          <a:ln w="12700" cap="flat" cmpd="sng">
            <a:solidFill>
              <a:srgbClr val="454C3D"/>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rgbClr val="0C0C0C"/>
              </a:buClr>
              <a:buSzPts val="1800"/>
              <a:buFont typeface="Arial"/>
              <a:buChar char="•"/>
            </a:pPr>
            <a:r>
              <a:rPr lang="en-US" sz="1800">
                <a:solidFill>
                  <a:srgbClr val="0C0C0C"/>
                </a:solidFill>
                <a:latin typeface="Avenir"/>
                <a:ea typeface="Avenir"/>
                <a:cs typeface="Avenir"/>
                <a:sym typeface="Avenir"/>
              </a:rPr>
              <a:t>Link individuals with HCV to case managers and linkage to care coordinators to support individuals from testing to cure</a:t>
            </a:r>
          </a:p>
          <a:p>
            <a:pPr marL="285750" marR="0" lvl="0" indent="-285750" algn="l" rtl="0">
              <a:spcBef>
                <a:spcPts val="0"/>
              </a:spcBef>
              <a:spcAft>
                <a:spcPts val="0"/>
              </a:spcAft>
              <a:buClr>
                <a:srgbClr val="0C0C0C"/>
              </a:buClr>
              <a:buSzPts val="1800"/>
              <a:buFont typeface="Arial"/>
              <a:buChar char="•"/>
            </a:pPr>
            <a:endParaRPr lang="en-US" sz="1800">
              <a:solidFill>
                <a:srgbClr val="0C0C0C"/>
              </a:solidFill>
              <a:latin typeface="Avenir"/>
              <a:sym typeface="Avenir"/>
            </a:endParaRPr>
          </a:p>
          <a:p>
            <a:pPr marL="285750" marR="0" lvl="0" indent="-285750" algn="l" rtl="0">
              <a:spcBef>
                <a:spcPts val="0"/>
              </a:spcBef>
              <a:spcAft>
                <a:spcPts val="0"/>
              </a:spcAft>
              <a:buClr>
                <a:srgbClr val="0C0C0C"/>
              </a:buClr>
              <a:buSzPts val="1800"/>
              <a:buFont typeface="Arial"/>
              <a:buChar char="•"/>
            </a:pPr>
            <a:r>
              <a:rPr lang="en-US" sz="1800">
                <a:solidFill>
                  <a:srgbClr val="0C0C0C"/>
                </a:solidFill>
                <a:latin typeface="Avenir"/>
                <a:sym typeface="Avenir"/>
              </a:rPr>
              <a:t>Link infants/children who test positive for HCV with a provider with expertise in pediatric HCV</a:t>
            </a:r>
            <a:endParaRPr/>
          </a:p>
          <a:p>
            <a:pPr marL="285750" marR="0" lvl="0" indent="-171450" algn="l" rtl="0">
              <a:spcBef>
                <a:spcPts val="0"/>
              </a:spcBef>
              <a:spcAft>
                <a:spcPts val="0"/>
              </a:spcAft>
              <a:buClr>
                <a:schemeClr val="dk1"/>
              </a:buClr>
              <a:buSzPts val="1800"/>
              <a:buFont typeface="Arial"/>
              <a:buNone/>
            </a:pPr>
            <a:endParaRPr sz="1800">
              <a:solidFill>
                <a:srgbClr val="0C0C0C"/>
              </a:solidFill>
              <a:latin typeface="Avenir"/>
              <a:ea typeface="Avenir"/>
              <a:cs typeface="Avenir"/>
              <a:sym typeface="Avenir"/>
            </a:endParaRPr>
          </a:p>
          <a:p>
            <a:pPr marL="285750" marR="0" lvl="0" indent="-285750" algn="l" rtl="0">
              <a:spcBef>
                <a:spcPts val="0"/>
              </a:spcBef>
              <a:spcAft>
                <a:spcPts val="0"/>
              </a:spcAft>
              <a:buClr>
                <a:srgbClr val="0C0C0C"/>
              </a:buClr>
              <a:buSzPts val="1800"/>
              <a:buFont typeface="Arial"/>
              <a:buChar char="•"/>
            </a:pPr>
            <a:r>
              <a:rPr lang="en-US" sz="1800">
                <a:solidFill>
                  <a:srgbClr val="0C0C0C"/>
                </a:solidFill>
                <a:latin typeface="Avenir"/>
                <a:ea typeface="Avenir"/>
                <a:cs typeface="Avenir"/>
                <a:sym typeface="Avenir"/>
              </a:rPr>
              <a:t>Address co-occurring barriers and increase accessibility (e.g., telehealth, collocated services, etc.)</a:t>
            </a:r>
          </a:p>
          <a:p>
            <a:pPr marL="285750" marR="0" lvl="0" indent="-171450" algn="l" rtl="0">
              <a:spcBef>
                <a:spcPts val="0"/>
              </a:spcBef>
              <a:spcAft>
                <a:spcPts val="0"/>
              </a:spcAft>
              <a:buClr>
                <a:schemeClr val="dk1"/>
              </a:buClr>
              <a:buSzPts val="1800"/>
              <a:buFont typeface="Arial"/>
              <a:buNone/>
            </a:pPr>
            <a:endParaRPr sz="1800">
              <a:solidFill>
                <a:srgbClr val="0C0C0C"/>
              </a:solidFill>
              <a:latin typeface="Avenir"/>
              <a:ea typeface="Avenir"/>
              <a:cs typeface="Avenir"/>
              <a:sym typeface="Avenir"/>
            </a:endParaRPr>
          </a:p>
        </p:txBody>
      </p:sp>
      <p:sp>
        <p:nvSpPr>
          <p:cNvPr id="1343" name="Google Shape;1343;p181"/>
          <p:cNvSpPr/>
          <p:nvPr/>
        </p:nvSpPr>
        <p:spPr>
          <a:xfrm>
            <a:off x="8135268" y="1036069"/>
            <a:ext cx="3942432" cy="866775"/>
          </a:xfrm>
          <a:prstGeom prst="rect">
            <a:avLst/>
          </a:prstGeom>
          <a:solidFill>
            <a:srgbClr val="E4EBF2"/>
          </a:solidFill>
          <a:ln w="12700" cap="flat" cmpd="sng">
            <a:solidFill>
              <a:srgbClr val="454C3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rgbClr val="0C0C0C"/>
                </a:solidFill>
                <a:latin typeface="Avenir"/>
                <a:ea typeface="Avenir"/>
                <a:cs typeface="Avenir"/>
                <a:sym typeface="Avenir"/>
              </a:rPr>
              <a:t>EDUCATE</a:t>
            </a:r>
            <a:endParaRPr/>
          </a:p>
        </p:txBody>
      </p:sp>
      <p:sp>
        <p:nvSpPr>
          <p:cNvPr id="1344" name="Google Shape;1344;p181"/>
          <p:cNvSpPr/>
          <p:nvPr/>
        </p:nvSpPr>
        <p:spPr>
          <a:xfrm>
            <a:off x="8135268" y="2028625"/>
            <a:ext cx="3942432" cy="4095750"/>
          </a:xfrm>
          <a:prstGeom prst="rect">
            <a:avLst/>
          </a:prstGeom>
          <a:solidFill>
            <a:srgbClr val="B1C4DA"/>
          </a:solidFill>
          <a:ln w="12700" cap="flat" cmpd="sng">
            <a:solidFill>
              <a:srgbClr val="454C3D"/>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spcBef>
                <a:spcPts val="0"/>
              </a:spcBef>
              <a:spcAft>
                <a:spcPts val="0"/>
              </a:spcAft>
              <a:buClr>
                <a:srgbClr val="0C0C0C"/>
              </a:buClr>
              <a:buSzPts val="1800"/>
              <a:buFont typeface="Arial"/>
              <a:buChar char="•"/>
            </a:pPr>
            <a:r>
              <a:rPr lang="en-US" sz="1800">
                <a:solidFill>
                  <a:srgbClr val="0C0C0C"/>
                </a:solidFill>
                <a:latin typeface="Avenir"/>
                <a:ea typeface="Avenir"/>
                <a:cs typeface="Avenir"/>
                <a:sym typeface="Avenir"/>
              </a:rPr>
              <a:t>Promote hepatitis C testing and treatment</a:t>
            </a:r>
            <a:endParaRPr/>
          </a:p>
          <a:p>
            <a:pPr marL="0" marR="0" lvl="0" indent="0" algn="r" rtl="0">
              <a:spcBef>
                <a:spcPts val="0"/>
              </a:spcBef>
              <a:spcAft>
                <a:spcPts val="0"/>
              </a:spcAft>
              <a:buNone/>
            </a:pPr>
            <a:endParaRPr sz="1800">
              <a:solidFill>
                <a:srgbClr val="0C0C0C"/>
              </a:solidFill>
              <a:latin typeface="Avenir"/>
              <a:ea typeface="Avenir"/>
              <a:cs typeface="Avenir"/>
              <a:sym typeface="Avenir"/>
            </a:endParaRPr>
          </a:p>
          <a:p>
            <a:pPr marL="285750" marR="0" lvl="0" indent="-285750" algn="l" rtl="0">
              <a:spcBef>
                <a:spcPts val="0"/>
              </a:spcBef>
              <a:spcAft>
                <a:spcPts val="0"/>
              </a:spcAft>
              <a:buClr>
                <a:srgbClr val="0C0C0C"/>
              </a:buClr>
              <a:buSzPts val="1800"/>
              <a:buFont typeface="Arial"/>
              <a:buChar char="•"/>
            </a:pPr>
            <a:r>
              <a:rPr lang="en-US" sz="1800">
                <a:solidFill>
                  <a:srgbClr val="0C0C0C"/>
                </a:solidFill>
                <a:latin typeface="Avenir"/>
                <a:ea typeface="Avenir"/>
                <a:cs typeface="Avenir"/>
                <a:sym typeface="Avenir"/>
              </a:rPr>
              <a:t>Meet people living with hepatitis C where they are at and assist them with moving along the care continuum</a:t>
            </a:r>
            <a:endParaRPr/>
          </a:p>
          <a:p>
            <a:pPr marL="285750" marR="0" lvl="0" indent="-171450" algn="l" rtl="0">
              <a:spcBef>
                <a:spcPts val="0"/>
              </a:spcBef>
              <a:spcAft>
                <a:spcPts val="0"/>
              </a:spcAft>
              <a:buClr>
                <a:schemeClr val="dk1"/>
              </a:buClr>
              <a:buSzPts val="1800"/>
              <a:buFont typeface="Arial"/>
              <a:buNone/>
            </a:pPr>
            <a:endParaRPr sz="1800">
              <a:solidFill>
                <a:srgbClr val="0C0C0C"/>
              </a:solidFill>
              <a:latin typeface="Avenir"/>
              <a:ea typeface="Avenir"/>
              <a:cs typeface="Avenir"/>
              <a:sym typeface="Avenir"/>
            </a:endParaRPr>
          </a:p>
          <a:p>
            <a:pPr marL="285750" marR="0" lvl="0" indent="-285750" algn="l" rtl="0">
              <a:spcBef>
                <a:spcPts val="0"/>
              </a:spcBef>
              <a:spcAft>
                <a:spcPts val="0"/>
              </a:spcAft>
              <a:buClr>
                <a:srgbClr val="0C0C0C"/>
              </a:buClr>
              <a:buSzPts val="1800"/>
              <a:buFont typeface="Arial"/>
              <a:buChar char="•"/>
            </a:pPr>
            <a:r>
              <a:rPr lang="en-US" sz="1800">
                <a:solidFill>
                  <a:srgbClr val="0C0C0C"/>
                </a:solidFill>
                <a:latin typeface="Avenir"/>
                <a:ea typeface="Avenir"/>
                <a:cs typeface="Avenir"/>
                <a:sym typeface="Avenir"/>
              </a:rPr>
              <a:t>Educate providers about testing and treatment recommendations and the We Treat Hep C Initiative</a:t>
            </a:r>
            <a:endParaRPr/>
          </a:p>
          <a:p>
            <a:pPr marL="0" marR="0" lvl="0" indent="0" algn="l" rtl="0">
              <a:spcBef>
                <a:spcPts val="0"/>
              </a:spcBef>
              <a:spcAft>
                <a:spcPts val="0"/>
              </a:spcAft>
              <a:buNone/>
            </a:pPr>
            <a:endParaRPr sz="1800">
              <a:solidFill>
                <a:srgbClr val="0C0C0C"/>
              </a:solidFill>
              <a:latin typeface="Avenir"/>
              <a:ea typeface="Avenir"/>
              <a:cs typeface="Avenir"/>
              <a:sym typeface="Aveni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48230-7C4D-4C61-DFB6-3B36ECA1B2AC}"/>
              </a:ext>
            </a:extLst>
          </p:cNvPr>
          <p:cNvSpPr>
            <a:spLocks noGrp="1"/>
          </p:cNvSpPr>
          <p:nvPr>
            <p:ph type="title"/>
          </p:nvPr>
        </p:nvSpPr>
        <p:spPr>
          <a:xfrm>
            <a:off x="457200" y="222853"/>
            <a:ext cx="10241280" cy="1234440"/>
          </a:xfrm>
        </p:spPr>
        <p:txBody>
          <a:bodyPr/>
          <a:lstStyle/>
          <a:p>
            <a:r>
              <a:rPr lang="en-US" dirty="0"/>
              <a:t>CHECK OUT OUR WEBSITES!</a:t>
            </a:r>
          </a:p>
        </p:txBody>
      </p:sp>
      <p:sp>
        <p:nvSpPr>
          <p:cNvPr id="3" name="Text Placeholder 2">
            <a:extLst>
              <a:ext uri="{FF2B5EF4-FFF2-40B4-BE49-F238E27FC236}">
                <a16:creationId xmlns:a16="http://schemas.microsoft.com/office/drawing/2014/main" id="{E06A55D1-13FB-8345-8589-3CDFF45C5080}"/>
              </a:ext>
            </a:extLst>
          </p:cNvPr>
          <p:cNvSpPr>
            <a:spLocks noGrp="1"/>
          </p:cNvSpPr>
          <p:nvPr>
            <p:ph type="body" idx="1"/>
          </p:nvPr>
        </p:nvSpPr>
        <p:spPr>
          <a:xfrm>
            <a:off x="457200" y="1457293"/>
            <a:ext cx="11642651" cy="4843645"/>
          </a:xfrm>
        </p:spPr>
        <p:txBody>
          <a:bodyPr>
            <a:normAutofit fontScale="77500" lnSpcReduction="20000"/>
          </a:bodyPr>
          <a:lstStyle/>
          <a:p>
            <a:r>
              <a:rPr lang="en-US" dirty="0"/>
              <a:t>More HCV resources!</a:t>
            </a:r>
          </a:p>
          <a:p>
            <a:r>
              <a:rPr lang="en-US" b="1" dirty="0">
                <a:hlinkClick r:id="rId2"/>
              </a:rPr>
              <a:t>We Treat Hep C (michigan.gov)</a:t>
            </a:r>
            <a:r>
              <a:rPr lang="en-US" b="1" dirty="0"/>
              <a:t> </a:t>
            </a:r>
          </a:p>
          <a:p>
            <a:r>
              <a:rPr lang="en-US" b="1" dirty="0">
                <a:hlinkClick r:id="rId3"/>
              </a:rPr>
              <a:t>MDHHS Perinatal HCV Toolkit</a:t>
            </a:r>
            <a:endParaRPr lang="en-US" b="1" dirty="0"/>
          </a:p>
          <a:p>
            <a:r>
              <a:rPr lang="en-US" b="1" dirty="0">
                <a:hlinkClick r:id="rId4"/>
              </a:rPr>
              <a:t>MDHHS Testing Recommendations for HCV Infants and Pregnant Persons</a:t>
            </a:r>
            <a:endParaRPr lang="en-US" b="1" dirty="0"/>
          </a:p>
          <a:p>
            <a:r>
              <a:rPr lang="en-US" b="1" dirty="0">
                <a:hlinkClick r:id="rId5"/>
              </a:rPr>
              <a:t>ACOG Clinical Practice Guideline – Viral Hepatitis in Pregnancy</a:t>
            </a:r>
            <a:endParaRPr lang="en-US" b="1" dirty="0"/>
          </a:p>
          <a:p>
            <a:r>
              <a:rPr lang="en-US" b="1" dirty="0">
                <a:hlinkClick r:id="rId6"/>
              </a:rPr>
              <a:t>AASLD/IDSA Guidelines for HCV Testing in Pregnancy</a:t>
            </a:r>
            <a:endParaRPr lang="en-US" b="1" dirty="0"/>
          </a:p>
          <a:p>
            <a:r>
              <a:rPr lang="en-US" b="1" dirty="0">
                <a:hlinkClick r:id="rId7"/>
              </a:rPr>
              <a:t>AASLD/IDSA Guidelines for HCV Testing and Treatment in Children</a:t>
            </a:r>
            <a:endParaRPr lang="en-US" b="1" dirty="0"/>
          </a:p>
          <a:p>
            <a:r>
              <a:rPr lang="en-US" b="1" dirty="0">
                <a:hlinkClick r:id="rId8"/>
              </a:rPr>
              <a:t>MDHHS Perinatal HIV, HBV, HCV, and Syphilis Testing and Reporting Guidelines</a:t>
            </a:r>
            <a:endParaRPr lang="en-US" b="1" dirty="0"/>
          </a:p>
          <a:p>
            <a:r>
              <a:rPr lang="en-US" b="1" dirty="0">
                <a:hlinkClick r:id="rId9"/>
              </a:rPr>
              <a:t>MDHHS Perinatal Infection Screening Flow Chart</a:t>
            </a:r>
            <a:endParaRPr lang="en-US" b="1" dirty="0"/>
          </a:p>
          <a:p>
            <a:r>
              <a:rPr lang="en-US" b="1" dirty="0">
                <a:hlinkClick r:id="rId10"/>
              </a:rPr>
              <a:t>Lab Resource Guide for HIV, Syphilis, HBV, and HCV Infection During Pregnancy</a:t>
            </a:r>
            <a:endParaRPr lang="en-US" b="1" dirty="0"/>
          </a:p>
          <a:p>
            <a:r>
              <a:rPr lang="en-US" b="1" dirty="0">
                <a:hlinkClick r:id="rId11"/>
              </a:rPr>
              <a:t>Perinatal HCV Fact Sheet</a:t>
            </a:r>
            <a:endParaRPr lang="en-US" b="1" dirty="0"/>
          </a:p>
          <a:p>
            <a:r>
              <a:rPr lang="en-US" b="1" i="1" dirty="0"/>
              <a:t>MDHHS Perinatal/STI Training Series </a:t>
            </a:r>
            <a:r>
              <a:rPr lang="en-US" dirty="0"/>
              <a:t>– </a:t>
            </a:r>
            <a:r>
              <a:rPr lang="en-US" b="1" dirty="0">
                <a:hlinkClick r:id="rId12"/>
              </a:rPr>
              <a:t>Course Website</a:t>
            </a:r>
            <a:r>
              <a:rPr lang="en-US" b="1" dirty="0"/>
              <a:t> </a:t>
            </a:r>
            <a:r>
              <a:rPr lang="en-US" dirty="0"/>
              <a:t>| </a:t>
            </a:r>
            <a:r>
              <a:rPr lang="en-US" b="1" dirty="0">
                <a:hlinkClick r:id="rId13"/>
              </a:rPr>
              <a:t>Instructions for Accessing Training Series</a:t>
            </a:r>
            <a:r>
              <a:rPr lang="en-US" b="1" dirty="0"/>
              <a:t> </a:t>
            </a:r>
            <a:r>
              <a:rPr lang="en-US" b="1" i="1" dirty="0"/>
              <a:t>(2.5 total nursing contact hours)</a:t>
            </a:r>
          </a:p>
          <a:p>
            <a:endParaRPr lang="en-US" dirty="0"/>
          </a:p>
        </p:txBody>
      </p:sp>
      <p:pic>
        <p:nvPicPr>
          <p:cNvPr id="5" name="Picture 4">
            <a:extLst>
              <a:ext uri="{FF2B5EF4-FFF2-40B4-BE49-F238E27FC236}">
                <a16:creationId xmlns:a16="http://schemas.microsoft.com/office/drawing/2014/main" id="{FD4D82D2-61CA-69D1-6051-9A986F855692}"/>
              </a:ext>
            </a:extLst>
          </p:cNvPr>
          <p:cNvPicPr>
            <a:picLocks noChangeAspect="1"/>
          </p:cNvPicPr>
          <p:nvPr/>
        </p:nvPicPr>
        <p:blipFill>
          <a:blip r:embed="rId14"/>
          <a:stretch>
            <a:fillRect/>
          </a:stretch>
        </p:blipFill>
        <p:spPr>
          <a:xfrm>
            <a:off x="7325831" y="1252337"/>
            <a:ext cx="4566529" cy="2552313"/>
          </a:xfrm>
          <a:prstGeom prst="rect">
            <a:avLst/>
          </a:prstGeom>
          <a:effectLst>
            <a:outerShdw blurRad="50800" dist="50800" dir="5400000" algn="ctr" rotWithShape="0">
              <a:schemeClr val="tx1"/>
            </a:outerShdw>
          </a:effectLst>
        </p:spPr>
      </p:pic>
    </p:spTree>
    <p:extLst>
      <p:ext uri="{BB962C8B-B14F-4D97-AF65-F5344CB8AC3E}">
        <p14:creationId xmlns:p14="http://schemas.microsoft.com/office/powerpoint/2010/main" val="13570420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348"/>
        <p:cNvGrpSpPr/>
        <p:nvPr/>
      </p:nvGrpSpPr>
      <p:grpSpPr>
        <a:xfrm>
          <a:off x="0" y="0"/>
          <a:ext cx="0" cy="0"/>
          <a:chOff x="0" y="0"/>
          <a:chExt cx="0" cy="0"/>
        </a:xfrm>
      </p:grpSpPr>
      <p:sp>
        <p:nvSpPr>
          <p:cNvPr id="1349" name="Google Shape;1349;p182"/>
          <p:cNvSpPr/>
          <p:nvPr/>
        </p:nvSpPr>
        <p:spPr>
          <a:xfrm>
            <a:off x="1877796" y="2940508"/>
            <a:ext cx="4038600" cy="1330399"/>
          </a:xfrm>
          <a:prstGeom prst="rect">
            <a:avLst/>
          </a:prstGeom>
          <a:solidFill>
            <a:srgbClr val="D6CD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500" b="1">
                <a:solidFill>
                  <a:srgbClr val="0C0C0C"/>
                </a:solidFill>
                <a:latin typeface="Avenir"/>
                <a:ea typeface="Avenir"/>
                <a:cs typeface="Avenir"/>
                <a:sym typeface="Avenir"/>
              </a:rPr>
              <a:t>Teresa Juridico, MPH</a:t>
            </a:r>
            <a:br>
              <a:rPr lang="en-US" sz="1500" b="1">
                <a:solidFill>
                  <a:srgbClr val="0C0C0C"/>
                </a:solidFill>
                <a:latin typeface="Avenir"/>
                <a:ea typeface="Avenir"/>
                <a:cs typeface="Avenir"/>
                <a:sym typeface="Avenir"/>
              </a:rPr>
            </a:br>
            <a:r>
              <a:rPr lang="en-US" sz="1500">
                <a:solidFill>
                  <a:srgbClr val="0C0C0C"/>
                </a:solidFill>
                <a:latin typeface="Avenir"/>
                <a:ea typeface="Avenir"/>
                <a:cs typeface="Avenir"/>
                <a:sym typeface="Avenir"/>
              </a:rPr>
              <a:t>Viral Hepatitis Prevention Coordinator</a:t>
            </a:r>
            <a:br>
              <a:rPr lang="en-US" sz="1500">
                <a:solidFill>
                  <a:srgbClr val="0C0C0C"/>
                </a:solidFill>
                <a:latin typeface="Avenir"/>
                <a:ea typeface="Avenir"/>
                <a:cs typeface="Avenir"/>
                <a:sym typeface="Avenir"/>
              </a:rPr>
            </a:br>
            <a:r>
              <a:rPr lang="en-US" sz="1500">
                <a:solidFill>
                  <a:srgbClr val="0C0C0C"/>
                </a:solidFill>
                <a:latin typeface="Avenir"/>
                <a:ea typeface="Avenir"/>
                <a:cs typeface="Avenir"/>
                <a:sym typeface="Avenir"/>
              </a:rPr>
              <a:t>MDHHS</a:t>
            </a:r>
            <a:endParaRPr/>
          </a:p>
          <a:p>
            <a:pPr marL="0" marR="0" lvl="0" indent="0" algn="ctr" rtl="0">
              <a:spcBef>
                <a:spcPts val="0"/>
              </a:spcBef>
              <a:spcAft>
                <a:spcPts val="0"/>
              </a:spcAft>
              <a:buNone/>
            </a:pPr>
            <a:r>
              <a:rPr lang="en-US" sz="1500" u="sng">
                <a:solidFill>
                  <a:schemeClr val="hlink"/>
                </a:solidFill>
                <a:latin typeface="Avenir"/>
                <a:ea typeface="Avenir"/>
                <a:cs typeface="Avenir"/>
                <a:sym typeface="Avenir"/>
                <a:hlinkClick r:id="rId3"/>
              </a:rPr>
              <a:t>WongT@Michigan.gov</a:t>
            </a:r>
            <a:r>
              <a:rPr lang="en-US" sz="1500">
                <a:solidFill>
                  <a:srgbClr val="0C0C0C"/>
                </a:solidFill>
                <a:latin typeface="Avenir"/>
                <a:ea typeface="Avenir"/>
                <a:cs typeface="Avenir"/>
                <a:sym typeface="Avenir"/>
              </a:rPr>
              <a:t> </a:t>
            </a:r>
            <a:endParaRPr/>
          </a:p>
        </p:txBody>
      </p:sp>
      <p:sp>
        <p:nvSpPr>
          <p:cNvPr id="1350" name="Google Shape;1350;p182"/>
          <p:cNvSpPr/>
          <p:nvPr/>
        </p:nvSpPr>
        <p:spPr>
          <a:xfrm>
            <a:off x="6033864" y="2940510"/>
            <a:ext cx="4038600" cy="1330397"/>
          </a:xfrm>
          <a:prstGeom prst="rect">
            <a:avLst/>
          </a:prstGeom>
          <a:solidFill>
            <a:srgbClr val="D6CDE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500" b="1">
                <a:solidFill>
                  <a:srgbClr val="0C0C0C"/>
                </a:solidFill>
                <a:latin typeface="Avenir"/>
                <a:ea typeface="Avenir"/>
                <a:cs typeface="Avenir"/>
                <a:sym typeface="Avenir"/>
              </a:rPr>
              <a:t>Nikki Wesorick, MPH</a:t>
            </a:r>
            <a:br>
              <a:rPr lang="en-US" sz="1500" b="1">
                <a:solidFill>
                  <a:srgbClr val="0C0C0C"/>
                </a:solidFill>
                <a:latin typeface="Avenir"/>
                <a:ea typeface="Avenir"/>
                <a:cs typeface="Avenir"/>
                <a:sym typeface="Avenir"/>
              </a:rPr>
            </a:br>
            <a:r>
              <a:rPr lang="en-US" sz="1500">
                <a:solidFill>
                  <a:srgbClr val="0C0C0C"/>
                </a:solidFill>
                <a:latin typeface="Avenir"/>
                <a:ea typeface="Avenir"/>
                <a:cs typeface="Avenir"/>
                <a:sym typeface="Avenir"/>
              </a:rPr>
              <a:t>Disease Intervention Specialist</a:t>
            </a:r>
            <a:endParaRPr/>
          </a:p>
          <a:p>
            <a:pPr marL="0" marR="0" lvl="0" indent="0" algn="ctr" rtl="0">
              <a:spcBef>
                <a:spcPts val="0"/>
              </a:spcBef>
              <a:spcAft>
                <a:spcPts val="0"/>
              </a:spcAft>
              <a:buNone/>
            </a:pPr>
            <a:r>
              <a:rPr lang="en-US" sz="1500">
                <a:solidFill>
                  <a:srgbClr val="0C0C0C"/>
                </a:solidFill>
                <a:latin typeface="Avenir"/>
                <a:ea typeface="Avenir"/>
                <a:cs typeface="Avenir"/>
                <a:sym typeface="Avenir"/>
              </a:rPr>
              <a:t>MDHHS</a:t>
            </a:r>
            <a:endParaRPr/>
          </a:p>
          <a:p>
            <a:pPr marL="0" marR="0" lvl="0" indent="0" algn="ctr" rtl="0">
              <a:spcBef>
                <a:spcPts val="0"/>
              </a:spcBef>
              <a:spcAft>
                <a:spcPts val="0"/>
              </a:spcAft>
              <a:buNone/>
            </a:pPr>
            <a:r>
              <a:rPr lang="en-US" sz="1500" u="sng">
                <a:solidFill>
                  <a:schemeClr val="hlink"/>
                </a:solidFill>
                <a:latin typeface="Avenir"/>
                <a:ea typeface="Avenir"/>
                <a:cs typeface="Avenir"/>
                <a:sym typeface="Avenir"/>
                <a:hlinkClick r:id="rId4"/>
              </a:rPr>
              <a:t>WesorickN@Michigan.gov</a:t>
            </a:r>
            <a:endParaRPr/>
          </a:p>
        </p:txBody>
      </p:sp>
      <p:sp>
        <p:nvSpPr>
          <p:cNvPr id="1351" name="Google Shape;1351;p182"/>
          <p:cNvSpPr/>
          <p:nvPr/>
        </p:nvSpPr>
        <p:spPr>
          <a:xfrm>
            <a:off x="1877796" y="4389794"/>
            <a:ext cx="4038600" cy="813043"/>
          </a:xfrm>
          <a:prstGeom prst="rect">
            <a:avLst/>
          </a:prstGeom>
          <a:solidFill>
            <a:srgbClr val="FADAB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dk1"/>
                </a:solidFill>
                <a:latin typeface="Avenir"/>
                <a:ea typeface="Avenir"/>
                <a:cs typeface="Avenir"/>
                <a:sym typeface="Avenir"/>
              </a:rPr>
              <a:t>MDHHS Viral Hepatitis Unit</a:t>
            </a:r>
            <a:endParaRPr/>
          </a:p>
          <a:p>
            <a:pPr marL="0" marR="0" lvl="0" indent="0" algn="ctr" rtl="0">
              <a:spcBef>
                <a:spcPts val="0"/>
              </a:spcBef>
              <a:spcAft>
                <a:spcPts val="0"/>
              </a:spcAft>
              <a:buNone/>
            </a:pPr>
            <a:r>
              <a:rPr lang="en-US" sz="1800" u="sng">
                <a:solidFill>
                  <a:schemeClr val="hlink"/>
                </a:solidFill>
                <a:latin typeface="Avenir"/>
                <a:ea typeface="Avenir"/>
                <a:cs typeface="Avenir"/>
                <a:sym typeface="Avenir"/>
                <a:hlinkClick r:id="rId5"/>
              </a:rPr>
              <a:t>MDHHS-Hepatitis@Michigan.gov</a:t>
            </a:r>
            <a:r>
              <a:rPr lang="en-US" sz="1800">
                <a:solidFill>
                  <a:schemeClr val="dk1"/>
                </a:solidFill>
                <a:latin typeface="Avenir"/>
                <a:ea typeface="Avenir"/>
                <a:cs typeface="Avenir"/>
                <a:sym typeface="Avenir"/>
              </a:rPr>
              <a:t> </a:t>
            </a:r>
            <a:r>
              <a:rPr lang="en-US" sz="1800" b="1">
                <a:solidFill>
                  <a:schemeClr val="lt1"/>
                </a:solidFill>
                <a:latin typeface="Avenir"/>
                <a:ea typeface="Avenir"/>
                <a:cs typeface="Avenir"/>
                <a:sym typeface="Avenir"/>
              </a:rPr>
              <a:t> </a:t>
            </a:r>
            <a:endParaRPr/>
          </a:p>
        </p:txBody>
      </p:sp>
      <p:sp>
        <p:nvSpPr>
          <p:cNvPr id="1352" name="Google Shape;1352;p182"/>
          <p:cNvSpPr/>
          <p:nvPr/>
        </p:nvSpPr>
        <p:spPr>
          <a:xfrm>
            <a:off x="6033864" y="4389794"/>
            <a:ext cx="4038600" cy="813043"/>
          </a:xfrm>
          <a:prstGeom prst="rect">
            <a:avLst/>
          </a:prstGeom>
          <a:solidFill>
            <a:srgbClr val="FADAB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dk1"/>
                </a:solidFill>
                <a:latin typeface="Avenir"/>
                <a:ea typeface="Avenir"/>
                <a:cs typeface="Avenir"/>
                <a:sym typeface="Avenir"/>
              </a:rPr>
              <a:t>MDHHS DIS Unit</a:t>
            </a:r>
            <a:endParaRPr/>
          </a:p>
          <a:p>
            <a:pPr marL="0" marR="0" lvl="0" indent="0" algn="ctr" rtl="0">
              <a:spcBef>
                <a:spcPts val="0"/>
              </a:spcBef>
              <a:spcAft>
                <a:spcPts val="0"/>
              </a:spcAft>
              <a:buNone/>
            </a:pPr>
            <a:r>
              <a:rPr lang="en-US" sz="1800" u="sng">
                <a:solidFill>
                  <a:schemeClr val="hlink"/>
                </a:solidFill>
                <a:latin typeface="Avenir"/>
                <a:ea typeface="Avenir"/>
                <a:cs typeface="Avenir"/>
                <a:sym typeface="Avenir"/>
                <a:hlinkClick r:id="rId5"/>
              </a:rPr>
              <a:t>MDHHS-DIS@Michigan.gov</a:t>
            </a:r>
            <a:r>
              <a:rPr lang="en-US" sz="1800">
                <a:solidFill>
                  <a:schemeClr val="dk1"/>
                </a:solidFill>
                <a:latin typeface="Avenir"/>
                <a:ea typeface="Avenir"/>
                <a:cs typeface="Avenir"/>
                <a:sym typeface="Avenir"/>
              </a:rPr>
              <a:t> </a:t>
            </a:r>
            <a:r>
              <a:rPr lang="en-US" sz="1800" b="1">
                <a:solidFill>
                  <a:schemeClr val="lt1"/>
                </a:solidFill>
                <a:latin typeface="Avenir"/>
                <a:ea typeface="Avenir"/>
                <a:cs typeface="Avenir"/>
                <a:sym typeface="Avenir"/>
              </a:rPr>
              <a:t> </a:t>
            </a:r>
            <a:endParaRPr/>
          </a:p>
        </p:txBody>
      </p:sp>
      <p:sp>
        <p:nvSpPr>
          <p:cNvPr id="1353" name="Google Shape;1353;p182"/>
          <p:cNvSpPr txBox="1"/>
          <p:nvPr/>
        </p:nvSpPr>
        <p:spPr>
          <a:xfrm>
            <a:off x="2851232" y="707028"/>
            <a:ext cx="6489536" cy="1330400"/>
          </a:xfrm>
          <a:prstGeom prst="rect">
            <a:avLst/>
          </a:prstGeom>
          <a:no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6000"/>
              <a:buFont typeface="Avenir"/>
              <a:buNone/>
            </a:pPr>
            <a:r>
              <a:rPr lang="en-US" sz="6000" b="1" i="0" cap="none">
                <a:solidFill>
                  <a:schemeClr val="dk1"/>
                </a:solidFill>
                <a:latin typeface="Avenir"/>
                <a:ea typeface="Avenir"/>
                <a:cs typeface="Avenir"/>
                <a:sym typeface="Avenir"/>
              </a:rPr>
              <a:t>THANK YOU!</a:t>
            </a:r>
            <a:endParaRPr/>
          </a:p>
        </p:txBody>
      </p:sp>
      <p:sp>
        <p:nvSpPr>
          <p:cNvPr id="1354" name="Google Shape;1354;p182"/>
          <p:cNvSpPr txBox="1"/>
          <p:nvPr/>
        </p:nvSpPr>
        <p:spPr>
          <a:xfrm>
            <a:off x="1756610" y="2478843"/>
            <a:ext cx="462012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venir"/>
                <a:ea typeface="Avenir"/>
                <a:cs typeface="Avenir"/>
                <a:sym typeface="Avenir"/>
              </a:rPr>
              <a:t>Contact Information:</a:t>
            </a:r>
            <a:endParaRPr/>
          </a:p>
        </p:txBody>
      </p:sp>
      <p:sp>
        <p:nvSpPr>
          <p:cNvPr id="2" name="TextBox 1">
            <a:extLst>
              <a:ext uri="{FF2B5EF4-FFF2-40B4-BE49-F238E27FC236}">
                <a16:creationId xmlns:a16="http://schemas.microsoft.com/office/drawing/2014/main" id="{3F65AE5F-CBBD-D2BE-DDC1-C6E74485C68B}"/>
              </a:ext>
            </a:extLst>
          </p:cNvPr>
          <p:cNvSpPr txBox="1"/>
          <p:nvPr/>
        </p:nvSpPr>
        <p:spPr>
          <a:xfrm>
            <a:off x="3221665" y="5433237"/>
            <a:ext cx="5603358" cy="738664"/>
          </a:xfrm>
          <a:prstGeom prst="rect">
            <a:avLst/>
          </a:prstGeom>
          <a:noFill/>
        </p:spPr>
        <p:txBody>
          <a:bodyPr wrap="square" rtlCol="0">
            <a:spAutoFit/>
          </a:bodyPr>
          <a:lstStyle/>
          <a:p>
            <a:pPr algn="ctr"/>
            <a:r>
              <a:rPr lang="en-US" b="1" dirty="0">
                <a:hlinkClick r:id="rId6"/>
              </a:rPr>
              <a:t>Michigan.gov/</a:t>
            </a:r>
            <a:r>
              <a:rPr lang="en-US" b="1" dirty="0" err="1">
                <a:hlinkClick r:id="rId6"/>
              </a:rPr>
              <a:t>WeTreatHepC</a:t>
            </a:r>
            <a:endParaRPr lang="en-US" b="1" dirty="0"/>
          </a:p>
          <a:p>
            <a:pPr algn="ctr"/>
            <a:r>
              <a:rPr lang="en-US" b="1" dirty="0">
                <a:hlinkClick r:id="rId7"/>
              </a:rPr>
              <a:t>Michigan.gov/Hepatitis</a:t>
            </a:r>
            <a:endParaRPr lang="en-US" b="1" dirty="0"/>
          </a:p>
          <a:p>
            <a:pPr algn="ctr"/>
            <a:r>
              <a:rPr lang="en-US" b="1" dirty="0">
                <a:hlinkClick r:id="rId8"/>
              </a:rPr>
              <a:t>Michigan.gov/SSP</a:t>
            </a:r>
            <a:endParaRPr lang="en-US"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49"/>
        <p:cNvGrpSpPr/>
        <p:nvPr/>
      </p:nvGrpSpPr>
      <p:grpSpPr>
        <a:xfrm>
          <a:off x="0" y="0"/>
          <a:ext cx="0" cy="0"/>
          <a:chOff x="0" y="0"/>
          <a:chExt cx="0" cy="0"/>
        </a:xfrm>
      </p:grpSpPr>
      <p:sp>
        <p:nvSpPr>
          <p:cNvPr id="850" name="Google Shape;850;p139"/>
          <p:cNvSpPr txBox="1">
            <a:spLocks noGrp="1"/>
          </p:cNvSpPr>
          <p:nvPr>
            <p:ph type="title"/>
          </p:nvPr>
        </p:nvSpPr>
        <p:spPr>
          <a:xfrm>
            <a:off x="512275" y="0"/>
            <a:ext cx="11231700" cy="964500"/>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dk1"/>
              </a:buClr>
              <a:buSzPts val="3600"/>
              <a:buFont typeface="Avenir"/>
              <a:buNone/>
            </a:pPr>
            <a:r>
              <a:rPr lang="en-US"/>
              <a:t>NATURAL HISTORY OF THE DISEASE</a:t>
            </a:r>
            <a:endParaRPr/>
          </a:p>
        </p:txBody>
      </p:sp>
      <p:pic>
        <p:nvPicPr>
          <p:cNvPr id="851" name="Google Shape;851;p139" descr="Following initial infection with HCV, approximately 55 to 85% of persons develop chronic infection.  Among those with chronic infection, approximately 20 to 30% will eventually develop cirrhosis.  Patients who have HCV-related cirrhosis have a 2 to 7% per year risk of developing either end-stage liver disease or hepatocellular carcinoma.&#10;&#10;Abbreviations: &#10;ESLD = end-stage liver disease&#10;HCC = hepatocellular carcinoma&lt;div&gt;Source: Lingala S, Ghany MG. Natural History of Hepatitis C. Gastroenterol Clin North Am. 2015;44:717-34.&lt;/div&gt;"/>
          <p:cNvPicPr preferRelativeResize="0"/>
          <p:nvPr/>
        </p:nvPicPr>
        <p:blipFill>
          <a:blip r:embed="rId3">
            <a:alphaModFix/>
          </a:blip>
          <a:stretch>
            <a:fillRect/>
          </a:stretch>
        </p:blipFill>
        <p:spPr>
          <a:xfrm>
            <a:off x="1785026" y="964500"/>
            <a:ext cx="8457275" cy="5195576"/>
          </a:xfrm>
          <a:prstGeom prst="rect">
            <a:avLst/>
          </a:prstGeom>
          <a:noFill/>
          <a:ln>
            <a:noFill/>
          </a:ln>
        </p:spPr>
      </p:pic>
      <p:sp>
        <p:nvSpPr>
          <p:cNvPr id="852" name="Google Shape;852;p139"/>
          <p:cNvSpPr txBox="1"/>
          <p:nvPr/>
        </p:nvSpPr>
        <p:spPr>
          <a:xfrm>
            <a:off x="2490775" y="6008100"/>
            <a:ext cx="9612600" cy="34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 dirty="0">
                <a:solidFill>
                  <a:schemeClr val="dk1"/>
                </a:solidFill>
                <a:latin typeface="Avenir"/>
                <a:ea typeface="Avenir"/>
                <a:cs typeface="Avenir"/>
                <a:sym typeface="Avenir"/>
              </a:rPr>
              <a:t>Source: Lingala S, </a:t>
            </a:r>
            <a:r>
              <a:rPr lang="en-US" sz="1500" dirty="0" err="1">
                <a:solidFill>
                  <a:schemeClr val="dk1"/>
                </a:solidFill>
                <a:latin typeface="Avenir"/>
                <a:ea typeface="Avenir"/>
                <a:cs typeface="Avenir"/>
                <a:sym typeface="Avenir"/>
              </a:rPr>
              <a:t>Ghany</a:t>
            </a:r>
            <a:r>
              <a:rPr lang="en-US" sz="1500" dirty="0">
                <a:solidFill>
                  <a:schemeClr val="dk1"/>
                </a:solidFill>
                <a:latin typeface="Avenir"/>
                <a:ea typeface="Avenir"/>
                <a:cs typeface="Avenir"/>
                <a:sym typeface="Avenir"/>
              </a:rPr>
              <a:t>, MG. Natural History of Hepatitis C. Gastroenterol Clin North Am. 2015; 44: 717-34.</a:t>
            </a:r>
            <a:endParaRPr sz="1500" dirty="0">
              <a:solidFill>
                <a:schemeClr val="dk1"/>
              </a:solidFill>
              <a:latin typeface="Avenir"/>
              <a:ea typeface="Avenir"/>
              <a:cs typeface="Avenir"/>
              <a:sym typeface="Avenir"/>
            </a:endParaRPr>
          </a:p>
        </p:txBody>
      </p:sp>
      <p:sp>
        <p:nvSpPr>
          <p:cNvPr id="853" name="Google Shape;853;p139"/>
          <p:cNvSpPr txBox="1"/>
          <p:nvPr/>
        </p:nvSpPr>
        <p:spPr>
          <a:xfrm>
            <a:off x="8715100" y="1978325"/>
            <a:ext cx="3015900" cy="50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000">
              <a:solidFill>
                <a:schemeClr val="dk1"/>
              </a:solidFill>
              <a:latin typeface="Avenir"/>
              <a:ea typeface="Avenir"/>
              <a:cs typeface="Avenir"/>
              <a:sym typeface="Avenir"/>
            </a:endParaRPr>
          </a:p>
        </p:txBody>
      </p:sp>
      <p:sp>
        <p:nvSpPr>
          <p:cNvPr id="854" name="Google Shape;854;p139"/>
          <p:cNvSpPr/>
          <p:nvPr/>
        </p:nvSpPr>
        <p:spPr>
          <a:xfrm>
            <a:off x="8586775" y="1837175"/>
            <a:ext cx="3157200" cy="7188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venir"/>
              <a:ea typeface="Avenir"/>
              <a:cs typeface="Avenir"/>
              <a:sym typeface="Avenir"/>
            </a:endParaRPr>
          </a:p>
        </p:txBody>
      </p:sp>
      <p:sp>
        <p:nvSpPr>
          <p:cNvPr id="855" name="Google Shape;855;p139"/>
          <p:cNvSpPr txBox="1"/>
          <p:nvPr/>
        </p:nvSpPr>
        <p:spPr>
          <a:xfrm>
            <a:off x="8715100" y="1837175"/>
            <a:ext cx="3015900" cy="64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
                <a:solidFill>
                  <a:schemeClr val="dk1"/>
                </a:solidFill>
                <a:latin typeface="Avenir"/>
                <a:ea typeface="Avenir"/>
                <a:cs typeface="Avenir"/>
                <a:sym typeface="Avenir"/>
              </a:rPr>
              <a:t>HCC = Hepatocellular carcinoma</a:t>
            </a:r>
            <a:endParaRPr sz="1500">
              <a:solidFill>
                <a:schemeClr val="dk1"/>
              </a:solidFill>
              <a:latin typeface="Avenir"/>
              <a:ea typeface="Avenir"/>
              <a:cs typeface="Avenir"/>
              <a:sym typeface="Avenir"/>
            </a:endParaRPr>
          </a:p>
          <a:p>
            <a:pPr marL="0" lvl="0" indent="0" algn="l" rtl="0">
              <a:spcBef>
                <a:spcPts val="0"/>
              </a:spcBef>
              <a:spcAft>
                <a:spcPts val="0"/>
              </a:spcAft>
              <a:buNone/>
            </a:pPr>
            <a:r>
              <a:rPr lang="en-US" sz="1500">
                <a:solidFill>
                  <a:schemeClr val="dk1"/>
                </a:solidFill>
                <a:latin typeface="Avenir"/>
                <a:ea typeface="Avenir"/>
                <a:cs typeface="Avenir"/>
                <a:sym typeface="Avenir"/>
              </a:rPr>
              <a:t>ESLD = End-stage liver disease</a:t>
            </a:r>
            <a:endParaRPr sz="1500">
              <a:solidFill>
                <a:schemeClr val="dk1"/>
              </a:solidFill>
              <a:latin typeface="Avenir"/>
              <a:ea typeface="Avenir"/>
              <a:cs typeface="Avenir"/>
              <a:sym typeface="Aveni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860" name="Google Shape;860;p140"/>
          <p:cNvSpPr txBox="1">
            <a:spLocks noGrp="1"/>
          </p:cNvSpPr>
          <p:nvPr>
            <p:ph type="title"/>
          </p:nvPr>
        </p:nvSpPr>
        <p:spPr>
          <a:xfrm>
            <a:off x="480119" y="-104409"/>
            <a:ext cx="11231696" cy="1234440"/>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dk1"/>
              </a:buClr>
              <a:buSzPts val="3600"/>
              <a:buFont typeface="Avenir"/>
              <a:buNone/>
            </a:pPr>
            <a:r>
              <a:rPr lang="en-US"/>
              <a:t>HCV TESTING</a:t>
            </a:r>
            <a:endParaRPr/>
          </a:p>
        </p:txBody>
      </p:sp>
      <p:sp>
        <p:nvSpPr>
          <p:cNvPr id="861" name="Google Shape;861;p140"/>
          <p:cNvSpPr txBox="1"/>
          <p:nvPr/>
        </p:nvSpPr>
        <p:spPr>
          <a:xfrm>
            <a:off x="959967" y="1418758"/>
            <a:ext cx="10272000" cy="4608800"/>
          </a:xfrm>
          <a:prstGeom prst="rect">
            <a:avLst/>
          </a:prstGeom>
          <a:noFill/>
          <a:ln>
            <a:noFill/>
          </a:ln>
        </p:spPr>
        <p:txBody>
          <a:bodyPr spcFirstLastPara="1" wrap="square" lIns="0" tIns="0" rIns="0" bIns="0" anchor="t" anchorCtr="0">
            <a:normAutofit/>
          </a:bodyPr>
          <a:lstStyle/>
          <a:p>
            <a:pPr marL="139700" marR="0" lvl="0" indent="0" algn="l" rtl="0">
              <a:lnSpc>
                <a:spcPct val="120000"/>
              </a:lnSpc>
              <a:spcBef>
                <a:spcPts val="0"/>
              </a:spcBef>
              <a:spcAft>
                <a:spcPts val="0"/>
              </a:spcAft>
              <a:buClr>
                <a:schemeClr val="dk1"/>
              </a:buClr>
              <a:buSzPts val="2200"/>
              <a:buFont typeface="Arial"/>
              <a:buNone/>
            </a:pPr>
            <a:r>
              <a:rPr lang="en-US" sz="2200" b="1" i="0" u="none" strike="noStrike" cap="none">
                <a:solidFill>
                  <a:schemeClr val="dk1"/>
                </a:solidFill>
                <a:latin typeface="Avenir"/>
                <a:ea typeface="Avenir"/>
                <a:cs typeface="Avenir"/>
                <a:sym typeface="Avenir"/>
              </a:rPr>
              <a:t>It takes two tests to see if you are living with hepatitis C! </a:t>
            </a:r>
            <a:endParaRPr/>
          </a:p>
          <a:p>
            <a:pPr marL="139700" marR="0" lvl="0" indent="0" algn="l" rtl="0">
              <a:lnSpc>
                <a:spcPct val="120000"/>
              </a:lnSpc>
              <a:spcBef>
                <a:spcPts val="1000"/>
              </a:spcBef>
              <a:spcAft>
                <a:spcPts val="0"/>
              </a:spcAft>
              <a:buClr>
                <a:schemeClr val="dk1"/>
              </a:buClr>
              <a:buSzPts val="2000"/>
              <a:buFont typeface="Arial"/>
              <a:buNone/>
            </a:pPr>
            <a:endParaRPr sz="2000" b="0" i="0" u="none" strike="noStrike" cap="none">
              <a:solidFill>
                <a:schemeClr val="dk1"/>
              </a:solidFill>
              <a:latin typeface="Avenir"/>
              <a:ea typeface="Avenir"/>
              <a:cs typeface="Avenir"/>
              <a:sym typeface="Avenir"/>
            </a:endParaRPr>
          </a:p>
          <a:p>
            <a:pPr marL="139700" marR="0" lvl="0" indent="0" algn="l" rtl="0">
              <a:lnSpc>
                <a:spcPct val="120000"/>
              </a:lnSpc>
              <a:spcBef>
                <a:spcPts val="1000"/>
              </a:spcBef>
              <a:spcAft>
                <a:spcPts val="0"/>
              </a:spcAft>
              <a:buClr>
                <a:schemeClr val="dk1"/>
              </a:buClr>
              <a:buSzPts val="2000"/>
              <a:buFont typeface="Arial"/>
              <a:buNone/>
            </a:pPr>
            <a:endParaRPr sz="2000" b="0" i="0" u="none" strike="noStrike" cap="none">
              <a:solidFill>
                <a:schemeClr val="dk1"/>
              </a:solidFill>
              <a:latin typeface="Avenir"/>
              <a:ea typeface="Avenir"/>
              <a:cs typeface="Avenir"/>
              <a:sym typeface="Avenir"/>
            </a:endParaRPr>
          </a:p>
        </p:txBody>
      </p:sp>
      <p:sp>
        <p:nvSpPr>
          <p:cNvPr id="862" name="Google Shape;862;p140"/>
          <p:cNvSpPr/>
          <p:nvPr/>
        </p:nvSpPr>
        <p:spPr>
          <a:xfrm>
            <a:off x="2124075" y="1924375"/>
            <a:ext cx="3048000" cy="4237200"/>
          </a:xfrm>
          <a:prstGeom prst="roundRect">
            <a:avLst>
              <a:gd name="adj" fmla="val 16667"/>
            </a:avLst>
          </a:prstGeom>
          <a:solidFill>
            <a:schemeClr val="lt1"/>
          </a:solidFill>
          <a:ln w="2857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863" name="Google Shape;863;p140"/>
          <p:cNvSpPr/>
          <p:nvPr/>
        </p:nvSpPr>
        <p:spPr>
          <a:xfrm>
            <a:off x="6629400" y="1924450"/>
            <a:ext cx="3048000" cy="4237200"/>
          </a:xfrm>
          <a:prstGeom prst="roundRect">
            <a:avLst>
              <a:gd name="adj" fmla="val 16667"/>
            </a:avLst>
          </a:prstGeom>
          <a:solidFill>
            <a:schemeClr val="lt1"/>
          </a:solidFill>
          <a:ln w="2857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864" name="Google Shape;864;p140"/>
          <p:cNvSpPr/>
          <p:nvPr/>
        </p:nvSpPr>
        <p:spPr>
          <a:xfrm>
            <a:off x="1856342" y="2092329"/>
            <a:ext cx="3583500" cy="590700"/>
          </a:xfrm>
          <a:prstGeom prst="roundRect">
            <a:avLst>
              <a:gd name="adj" fmla="val 16667"/>
            </a:avLst>
          </a:prstGeom>
          <a:solidFill>
            <a:schemeClr val="accent5"/>
          </a:solidFill>
          <a:ln w="28575" cap="flat" cmpd="sng">
            <a:solidFill>
              <a:srgbClr val="FCEC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200" b="1" i="0" u="none" strike="noStrike" cap="none">
                <a:solidFill>
                  <a:schemeClr val="lt1"/>
                </a:solidFill>
                <a:latin typeface="Avenir"/>
                <a:ea typeface="Avenir"/>
                <a:cs typeface="Avenir"/>
                <a:sym typeface="Avenir"/>
              </a:rPr>
              <a:t>ANTIBODY</a:t>
            </a:r>
            <a:r>
              <a:rPr lang="en-US" sz="2200" b="1" i="0" u="none" strike="noStrike" cap="none">
                <a:solidFill>
                  <a:schemeClr val="dk2"/>
                </a:solidFill>
                <a:latin typeface="Avenir"/>
                <a:ea typeface="Avenir"/>
                <a:cs typeface="Avenir"/>
                <a:sym typeface="Avenir"/>
              </a:rPr>
              <a:t> </a:t>
            </a:r>
            <a:endParaRPr/>
          </a:p>
        </p:txBody>
      </p:sp>
      <p:sp>
        <p:nvSpPr>
          <p:cNvPr id="865" name="Google Shape;865;p140"/>
          <p:cNvSpPr/>
          <p:nvPr/>
        </p:nvSpPr>
        <p:spPr>
          <a:xfrm>
            <a:off x="6361675" y="2092325"/>
            <a:ext cx="3583500" cy="590700"/>
          </a:xfrm>
          <a:prstGeom prst="roundRect">
            <a:avLst>
              <a:gd name="adj" fmla="val 16667"/>
            </a:avLst>
          </a:prstGeom>
          <a:solidFill>
            <a:schemeClr val="accent5"/>
          </a:solidFill>
          <a:ln w="28575" cap="flat" cmpd="sng">
            <a:solidFill>
              <a:srgbClr val="FCEC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i="0" u="none" strike="noStrike" cap="none">
                <a:solidFill>
                  <a:schemeClr val="lt1"/>
                </a:solidFill>
                <a:latin typeface="Avenir"/>
                <a:ea typeface="Avenir"/>
                <a:cs typeface="Avenir"/>
                <a:sym typeface="Avenir"/>
              </a:rPr>
              <a:t>RNA</a:t>
            </a:r>
            <a:endParaRPr/>
          </a:p>
        </p:txBody>
      </p:sp>
      <p:sp>
        <p:nvSpPr>
          <p:cNvPr id="866" name="Google Shape;866;p140"/>
          <p:cNvSpPr txBox="1"/>
          <p:nvPr/>
        </p:nvSpPr>
        <p:spPr>
          <a:xfrm>
            <a:off x="2084950" y="2683025"/>
            <a:ext cx="3048000" cy="347850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500"/>
              <a:buFont typeface="Arial"/>
              <a:buChar char="•"/>
            </a:pPr>
            <a:r>
              <a:rPr lang="en-US" sz="1500" b="0" i="0" u="none" strike="noStrike" cap="none">
                <a:solidFill>
                  <a:schemeClr val="dk1"/>
                </a:solidFill>
                <a:latin typeface="Avenir"/>
                <a:ea typeface="Avenir"/>
                <a:cs typeface="Avenir"/>
                <a:sym typeface="Avenir"/>
              </a:rPr>
              <a:t>An antibody (A</a:t>
            </a:r>
            <a:r>
              <a:rPr lang="en-US" sz="1500">
                <a:solidFill>
                  <a:schemeClr val="dk1"/>
                </a:solidFill>
                <a:latin typeface="Avenir"/>
                <a:ea typeface="Avenir"/>
                <a:cs typeface="Avenir"/>
                <a:sym typeface="Avenir"/>
              </a:rPr>
              <a:t>b) </a:t>
            </a:r>
            <a:r>
              <a:rPr lang="en-US" sz="1500" b="0" i="0" u="none" strike="noStrike" cap="none">
                <a:solidFill>
                  <a:schemeClr val="dk1"/>
                </a:solidFill>
                <a:latin typeface="Avenir"/>
                <a:ea typeface="Avenir"/>
                <a:cs typeface="Avenir"/>
                <a:sym typeface="Avenir"/>
              </a:rPr>
              <a:t>test detects if you have been exposed to HCV.</a:t>
            </a:r>
            <a:endParaRPr/>
          </a:p>
          <a:p>
            <a:pPr marL="285750" marR="0" lvl="0" indent="-285750" algn="l" rtl="0">
              <a:spcBef>
                <a:spcPts val="1000"/>
              </a:spcBef>
              <a:spcAft>
                <a:spcPts val="0"/>
              </a:spcAft>
              <a:buClr>
                <a:schemeClr val="dk1"/>
              </a:buClr>
              <a:buSzPts val="1500"/>
              <a:buFont typeface="Arial"/>
              <a:buChar char="•"/>
            </a:pPr>
            <a:r>
              <a:rPr lang="en-US" sz="1500" b="0" i="0" u="none" strike="noStrike" cap="none">
                <a:solidFill>
                  <a:schemeClr val="dk1"/>
                </a:solidFill>
                <a:latin typeface="Avenir"/>
                <a:ea typeface="Avenir"/>
                <a:cs typeface="Avenir"/>
                <a:sym typeface="Avenir"/>
              </a:rPr>
              <a:t>A positive result only means that you have been exposed to HCV.</a:t>
            </a:r>
            <a:endParaRPr/>
          </a:p>
          <a:p>
            <a:pPr marL="285750" marR="0" lvl="0" indent="-285750" algn="l" rtl="0">
              <a:spcBef>
                <a:spcPts val="1000"/>
              </a:spcBef>
              <a:spcAft>
                <a:spcPts val="0"/>
              </a:spcAft>
              <a:buClr>
                <a:schemeClr val="dk1"/>
              </a:buClr>
              <a:buSzPts val="1500"/>
              <a:buFont typeface="Arial"/>
              <a:buChar char="•"/>
            </a:pPr>
            <a:r>
              <a:rPr lang="en-US" sz="1500" b="0" i="0" u="none" strike="noStrike" cap="none">
                <a:solidFill>
                  <a:schemeClr val="dk1"/>
                </a:solidFill>
                <a:latin typeface="Avenir"/>
                <a:ea typeface="Avenir"/>
                <a:cs typeface="Avenir"/>
                <a:sym typeface="Avenir"/>
              </a:rPr>
              <a:t>If Ab test is +, you need an HCV RNA test to know if you are currently infected</a:t>
            </a:r>
            <a:r>
              <a:rPr lang="en-US" sz="1500">
                <a:solidFill>
                  <a:schemeClr val="dk1"/>
                </a:solidFill>
                <a:latin typeface="Avenir"/>
                <a:ea typeface="Avenir"/>
                <a:cs typeface="Avenir"/>
                <a:sym typeface="Avenir"/>
              </a:rPr>
              <a:t>.</a:t>
            </a:r>
            <a:endParaRPr/>
          </a:p>
          <a:p>
            <a:pPr marL="285750" marR="0" lvl="0" indent="-285750" algn="l" rtl="0">
              <a:spcBef>
                <a:spcPts val="1000"/>
              </a:spcBef>
              <a:spcAft>
                <a:spcPts val="1000"/>
              </a:spcAft>
              <a:buClr>
                <a:schemeClr val="dk1"/>
              </a:buClr>
              <a:buSzPts val="1500"/>
              <a:buFont typeface="Arial"/>
              <a:buChar char="•"/>
            </a:pPr>
            <a:r>
              <a:rPr lang="en-US" sz="1500" b="0" i="0" u="none" strike="noStrike" cap="none">
                <a:solidFill>
                  <a:schemeClr val="dk1"/>
                </a:solidFill>
                <a:latin typeface="Avenir"/>
                <a:ea typeface="Avenir"/>
                <a:cs typeface="Avenir"/>
                <a:sym typeface="Avenir"/>
              </a:rPr>
              <a:t>Regardless of clearing the virus or receiving treatment, HCV Ab result will ALWAYS be positive! </a:t>
            </a:r>
            <a:endParaRPr/>
          </a:p>
        </p:txBody>
      </p:sp>
      <p:sp>
        <p:nvSpPr>
          <p:cNvPr id="867" name="Google Shape;867;p140"/>
          <p:cNvSpPr txBox="1"/>
          <p:nvPr/>
        </p:nvSpPr>
        <p:spPr>
          <a:xfrm>
            <a:off x="6629401" y="2816929"/>
            <a:ext cx="3048000" cy="242670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500"/>
              <a:buFont typeface="Arial"/>
              <a:buChar char="•"/>
            </a:pPr>
            <a:r>
              <a:rPr lang="en-US" sz="1500" b="0" i="0" u="none" strike="noStrike" cap="none">
                <a:solidFill>
                  <a:schemeClr val="dk1"/>
                </a:solidFill>
                <a:latin typeface="Avenir"/>
                <a:ea typeface="Avenir"/>
                <a:cs typeface="Avenir"/>
                <a:sym typeface="Avenir"/>
              </a:rPr>
              <a:t>An HCV RNA test can tell if you are currently living with HCV. </a:t>
            </a:r>
            <a:endParaRPr/>
          </a:p>
          <a:p>
            <a:pPr marL="285750" marR="0" lvl="0" indent="-285750" algn="l" rtl="0">
              <a:spcBef>
                <a:spcPts val="1000"/>
              </a:spcBef>
              <a:spcAft>
                <a:spcPts val="0"/>
              </a:spcAft>
              <a:buClr>
                <a:schemeClr val="dk1"/>
              </a:buClr>
              <a:buSzPts val="1500"/>
              <a:buFont typeface="Arial"/>
              <a:buChar char="•"/>
            </a:pPr>
            <a:r>
              <a:rPr lang="en-US" sz="1500" b="0" i="0" u="none" strike="noStrike" cap="none">
                <a:solidFill>
                  <a:schemeClr val="dk1"/>
                </a:solidFill>
                <a:latin typeface="Avenir"/>
                <a:ea typeface="Avenir"/>
                <a:cs typeface="Avenir"/>
                <a:sym typeface="Avenir"/>
              </a:rPr>
              <a:t>If you test +, there are medications that can cure you.</a:t>
            </a:r>
            <a:endParaRPr/>
          </a:p>
          <a:p>
            <a:pPr marL="285750" marR="0" lvl="0" indent="-285750" algn="l" rtl="0">
              <a:spcBef>
                <a:spcPts val="1000"/>
              </a:spcBef>
              <a:spcAft>
                <a:spcPts val="1000"/>
              </a:spcAft>
              <a:buClr>
                <a:schemeClr val="dk1"/>
              </a:buClr>
              <a:buSzPts val="1500"/>
              <a:buFont typeface="Arial"/>
              <a:buChar char="•"/>
            </a:pPr>
            <a:r>
              <a:rPr lang="en-US" sz="1500" b="0" i="0" u="none" strike="noStrike" cap="none">
                <a:solidFill>
                  <a:schemeClr val="dk1"/>
                </a:solidFill>
                <a:latin typeface="Avenir"/>
                <a:ea typeface="Avenir"/>
                <a:cs typeface="Avenir"/>
                <a:sym typeface="Avenir"/>
              </a:rPr>
              <a:t>Genotype test – identifies the specific strain of virus and is equivalent to an RNA test.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73"/>
        <p:cNvGrpSpPr/>
        <p:nvPr/>
      </p:nvGrpSpPr>
      <p:grpSpPr>
        <a:xfrm>
          <a:off x="0" y="0"/>
          <a:ext cx="0" cy="0"/>
          <a:chOff x="0" y="0"/>
          <a:chExt cx="0" cy="0"/>
        </a:xfrm>
      </p:grpSpPr>
      <p:sp>
        <p:nvSpPr>
          <p:cNvPr id="874" name="Google Shape;874;p141"/>
          <p:cNvSpPr txBox="1">
            <a:spLocks noGrp="1"/>
          </p:cNvSpPr>
          <p:nvPr>
            <p:ph type="title"/>
          </p:nvPr>
        </p:nvSpPr>
        <p:spPr>
          <a:xfrm>
            <a:off x="391098" y="0"/>
            <a:ext cx="11672371" cy="1234440"/>
          </a:xfrm>
          <a:prstGeom prst="rect">
            <a:avLst/>
          </a:prstGeom>
          <a:noFill/>
          <a:ln>
            <a:noFill/>
          </a:ln>
        </p:spPr>
        <p:txBody>
          <a:bodyPr spcFirstLastPara="1" wrap="square" lIns="0" tIns="0" rIns="0" bIns="0" anchor="b" anchorCtr="0">
            <a:normAutofit/>
          </a:bodyPr>
          <a:lstStyle/>
          <a:p>
            <a:pPr marL="0" lvl="0" indent="0" algn="l" rtl="0">
              <a:lnSpc>
                <a:spcPct val="100000"/>
              </a:lnSpc>
              <a:spcBef>
                <a:spcPts val="0"/>
              </a:spcBef>
              <a:spcAft>
                <a:spcPts val="0"/>
              </a:spcAft>
              <a:buClr>
                <a:schemeClr val="dk1"/>
              </a:buClr>
              <a:buSzPts val="3600"/>
              <a:buFont typeface="Avenir"/>
              <a:buNone/>
            </a:pPr>
            <a:r>
              <a:rPr lang="en-US"/>
              <a:t>HCV TESTING RECOMMENDATIONS (CDC, 2020)</a:t>
            </a:r>
            <a:endParaRPr/>
          </a:p>
        </p:txBody>
      </p:sp>
      <p:grpSp>
        <p:nvGrpSpPr>
          <p:cNvPr id="875" name="Google Shape;875;p141"/>
          <p:cNvGrpSpPr/>
          <p:nvPr/>
        </p:nvGrpSpPr>
        <p:grpSpPr>
          <a:xfrm>
            <a:off x="391036" y="1388742"/>
            <a:ext cx="11600293" cy="4773826"/>
            <a:chOff x="-62" y="11634"/>
            <a:chExt cx="11600293" cy="4773826"/>
          </a:xfrm>
        </p:grpSpPr>
        <p:sp>
          <p:nvSpPr>
            <p:cNvPr id="876" name="Google Shape;876;p141"/>
            <p:cNvSpPr/>
            <p:nvPr/>
          </p:nvSpPr>
          <p:spPr>
            <a:xfrm>
              <a:off x="0" y="11634"/>
              <a:ext cx="11584236" cy="447661"/>
            </a:xfrm>
            <a:prstGeom prst="roundRect">
              <a:avLst>
                <a:gd name="adj" fmla="val 16667"/>
              </a:avLst>
            </a:prstGeom>
            <a:solidFill>
              <a:srgbClr val="F2A34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41"/>
            <p:cNvSpPr txBox="1"/>
            <p:nvPr/>
          </p:nvSpPr>
          <p:spPr>
            <a:xfrm>
              <a:off x="21853" y="33487"/>
              <a:ext cx="11540400" cy="404100"/>
            </a:xfrm>
            <a:prstGeom prst="rect">
              <a:avLst/>
            </a:prstGeom>
            <a:solidFill>
              <a:srgbClr val="EE863E"/>
            </a:solid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chemeClr val="lt1"/>
                </a:buClr>
                <a:buSzPts val="2000"/>
                <a:buFont typeface="Avenir"/>
                <a:buNone/>
              </a:pPr>
              <a:r>
                <a:rPr lang="en-US" sz="2000" b="1" i="0" u="none" strike="noStrike" cap="none">
                  <a:solidFill>
                    <a:schemeClr val="lt1"/>
                  </a:solidFill>
                  <a:latin typeface="Avenir"/>
                  <a:ea typeface="Avenir"/>
                  <a:cs typeface="Avenir"/>
                  <a:sym typeface="Avenir"/>
                </a:rPr>
                <a:t>Universal HCV screening</a:t>
              </a:r>
              <a:endParaRPr b="1">
                <a:solidFill>
                  <a:schemeClr val="lt1"/>
                </a:solidFill>
              </a:endParaRPr>
            </a:p>
          </p:txBody>
        </p:sp>
        <p:sp>
          <p:nvSpPr>
            <p:cNvPr id="878" name="Google Shape;878;p141"/>
            <p:cNvSpPr/>
            <p:nvPr/>
          </p:nvSpPr>
          <p:spPr>
            <a:xfrm>
              <a:off x="0" y="459295"/>
              <a:ext cx="11584236" cy="7617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41"/>
            <p:cNvSpPr txBox="1"/>
            <p:nvPr/>
          </p:nvSpPr>
          <p:spPr>
            <a:xfrm>
              <a:off x="-62" y="459295"/>
              <a:ext cx="11584200" cy="761700"/>
            </a:xfrm>
            <a:prstGeom prst="rect">
              <a:avLst/>
            </a:prstGeom>
            <a:noFill/>
            <a:ln>
              <a:noFill/>
            </a:ln>
          </p:spPr>
          <p:txBody>
            <a:bodyPr spcFirstLastPara="1" wrap="square" lIns="367775" tIns="20300" rIns="113775" bIns="20300" anchor="t" anchorCtr="0">
              <a:noAutofit/>
            </a:bodyPr>
            <a:lstStyle/>
            <a:p>
              <a:pPr marL="171450" marR="0" lvl="1" indent="-171450" algn="l" rtl="0">
                <a:lnSpc>
                  <a:spcPct val="90000"/>
                </a:lnSpc>
                <a:spcBef>
                  <a:spcPts val="0"/>
                </a:spcBef>
                <a:spcAft>
                  <a:spcPts val="0"/>
                </a:spcAft>
                <a:buClr>
                  <a:schemeClr val="dk1"/>
                </a:buClr>
                <a:buSzPts val="1600"/>
                <a:buFont typeface="Avenir"/>
                <a:buChar char="•"/>
              </a:pPr>
              <a:r>
                <a:rPr lang="en-US" sz="1600" b="0" i="0" u="none" strike="noStrike" cap="none">
                  <a:solidFill>
                    <a:schemeClr val="dk1"/>
                  </a:solidFill>
                  <a:latin typeface="Avenir"/>
                  <a:ea typeface="Avenir"/>
                  <a:cs typeface="Avenir"/>
                  <a:sym typeface="Avenir"/>
                </a:rPr>
                <a:t>HCV screening at least once in a lifetime for all adults aged ≥ 18 years</a:t>
              </a:r>
              <a:endParaRPr/>
            </a:p>
            <a:p>
              <a:pPr marL="171450" marR="0" lvl="1" indent="-171450" algn="l" rtl="0">
                <a:lnSpc>
                  <a:spcPct val="90000"/>
                </a:lnSpc>
                <a:spcBef>
                  <a:spcPts val="320"/>
                </a:spcBef>
                <a:spcAft>
                  <a:spcPts val="0"/>
                </a:spcAft>
                <a:buClr>
                  <a:schemeClr val="dk1"/>
                </a:buClr>
                <a:buSzPts val="1600"/>
                <a:buFont typeface="Avenir"/>
                <a:buChar char="•"/>
              </a:pPr>
              <a:r>
                <a:rPr lang="en-US" sz="1600" b="0" i="0" u="none" strike="noStrike" cap="none">
                  <a:solidFill>
                    <a:schemeClr val="dk1"/>
                  </a:solidFill>
                  <a:latin typeface="Avenir"/>
                  <a:ea typeface="Avenir"/>
                  <a:cs typeface="Avenir"/>
                  <a:sym typeface="Avenir"/>
                </a:rPr>
                <a:t>HCV screening for all pregnant persons during each pregnancy, regardless of age </a:t>
              </a:r>
              <a:endParaRPr/>
            </a:p>
          </p:txBody>
        </p:sp>
        <p:sp>
          <p:nvSpPr>
            <p:cNvPr id="880" name="Google Shape;880;p141"/>
            <p:cNvSpPr/>
            <p:nvPr/>
          </p:nvSpPr>
          <p:spPr>
            <a:xfrm>
              <a:off x="0" y="994142"/>
              <a:ext cx="11584236" cy="576511"/>
            </a:xfrm>
            <a:prstGeom prst="roundRect">
              <a:avLst>
                <a:gd name="adj" fmla="val 16667"/>
              </a:avLst>
            </a:prstGeom>
            <a:solidFill>
              <a:srgbClr val="3D85C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41"/>
            <p:cNvSpPr txBox="1"/>
            <p:nvPr/>
          </p:nvSpPr>
          <p:spPr>
            <a:xfrm>
              <a:off x="72131" y="1024298"/>
              <a:ext cx="11528100" cy="520200"/>
            </a:xfrm>
            <a:prstGeom prst="rect">
              <a:avLst/>
            </a:prstGeom>
            <a:solidFill>
              <a:srgbClr val="3D85C6"/>
            </a:solid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chemeClr val="lt1"/>
                </a:buClr>
                <a:buSzPts val="2000"/>
                <a:buFont typeface="Avenir"/>
                <a:buNone/>
              </a:pPr>
              <a:r>
                <a:rPr lang="en-US" sz="2000" b="1" i="0" u="none" strike="noStrike" cap="none">
                  <a:solidFill>
                    <a:schemeClr val="lt1"/>
                  </a:solidFill>
                  <a:latin typeface="Avenir"/>
                  <a:ea typeface="Avenir"/>
                  <a:cs typeface="Avenir"/>
                  <a:sym typeface="Avenir"/>
                </a:rPr>
                <a:t>One-time HCV testing regardless of age or setting prevalence among persons with recognized conditions or exposures</a:t>
              </a:r>
              <a:endParaRPr sz="2000" b="1" i="0" u="none" strike="noStrike" cap="none">
                <a:solidFill>
                  <a:schemeClr val="lt1"/>
                </a:solidFill>
                <a:latin typeface="Avenir"/>
                <a:ea typeface="Avenir"/>
                <a:cs typeface="Avenir"/>
                <a:sym typeface="Avenir"/>
              </a:endParaRPr>
            </a:p>
          </p:txBody>
        </p:sp>
        <p:sp>
          <p:nvSpPr>
            <p:cNvPr id="882" name="Google Shape;882;p141"/>
            <p:cNvSpPr/>
            <p:nvPr/>
          </p:nvSpPr>
          <p:spPr>
            <a:xfrm>
              <a:off x="0" y="1652907"/>
              <a:ext cx="11584236" cy="10474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41"/>
            <p:cNvSpPr txBox="1"/>
            <p:nvPr/>
          </p:nvSpPr>
          <p:spPr>
            <a:xfrm>
              <a:off x="0" y="1652907"/>
              <a:ext cx="11584236" cy="1047420"/>
            </a:xfrm>
            <a:prstGeom prst="rect">
              <a:avLst/>
            </a:prstGeom>
            <a:noFill/>
            <a:ln>
              <a:noFill/>
            </a:ln>
          </p:spPr>
          <p:txBody>
            <a:bodyPr spcFirstLastPara="1" wrap="square" lIns="367775" tIns="20300" rIns="113775" bIns="20300" anchor="t" anchorCtr="0">
              <a:noAutofit/>
            </a:bodyPr>
            <a:lstStyle/>
            <a:p>
              <a:pPr marL="171450" marR="0" lvl="1" indent="-171450" algn="l" rtl="0">
                <a:lnSpc>
                  <a:spcPct val="90000"/>
                </a:lnSpc>
                <a:spcBef>
                  <a:spcPts val="0"/>
                </a:spcBef>
                <a:spcAft>
                  <a:spcPts val="0"/>
                </a:spcAft>
                <a:buClr>
                  <a:schemeClr val="dk1"/>
                </a:buClr>
                <a:buSzPts val="1600"/>
                <a:buFont typeface="Avenir"/>
                <a:buChar char="•"/>
              </a:pPr>
              <a:r>
                <a:rPr lang="en-US" sz="1600" b="0" i="0" u="none" strike="noStrike" cap="none">
                  <a:solidFill>
                    <a:schemeClr val="dk1"/>
                  </a:solidFill>
                  <a:latin typeface="Avenir"/>
                  <a:ea typeface="Avenir"/>
                  <a:cs typeface="Avenir"/>
                  <a:sym typeface="Avenir"/>
                </a:rPr>
                <a:t>Persons living with HIV</a:t>
              </a:r>
              <a:endParaRPr/>
            </a:p>
            <a:p>
              <a:pPr marL="171450" marR="0" lvl="1" indent="-171450" algn="l" rtl="0">
                <a:lnSpc>
                  <a:spcPct val="90000"/>
                </a:lnSpc>
                <a:spcBef>
                  <a:spcPts val="320"/>
                </a:spcBef>
                <a:spcAft>
                  <a:spcPts val="0"/>
                </a:spcAft>
                <a:buClr>
                  <a:schemeClr val="dk1"/>
                </a:buClr>
                <a:buSzPts val="1600"/>
                <a:buFont typeface="Avenir"/>
                <a:buChar char="•"/>
              </a:pPr>
              <a:r>
                <a:rPr lang="en-US" sz="1600" b="0" i="0" u="none" strike="noStrike" cap="none">
                  <a:solidFill>
                    <a:schemeClr val="dk1"/>
                  </a:solidFill>
                  <a:latin typeface="Avenir"/>
                  <a:ea typeface="Avenir"/>
                  <a:cs typeface="Avenir"/>
                  <a:sym typeface="Avenir"/>
                </a:rPr>
                <a:t>Persons who ever injected drugs and shared needles, syringes, or other drug preparation equipment, including those who injected once or a few times many years ago</a:t>
              </a:r>
              <a:endParaRPr/>
            </a:p>
            <a:p>
              <a:pPr marL="171450" marR="0" lvl="1" indent="-171450" algn="l" rtl="0">
                <a:lnSpc>
                  <a:spcPct val="90000"/>
                </a:lnSpc>
                <a:spcBef>
                  <a:spcPts val="320"/>
                </a:spcBef>
                <a:spcAft>
                  <a:spcPts val="0"/>
                </a:spcAft>
                <a:buClr>
                  <a:schemeClr val="dk1"/>
                </a:buClr>
                <a:buSzPts val="1600"/>
                <a:buFont typeface="Avenir"/>
                <a:buChar char="•"/>
              </a:pPr>
              <a:r>
                <a:rPr lang="en-US" sz="1600" b="0" i="0" u="none" strike="noStrike" cap="none">
                  <a:solidFill>
                    <a:schemeClr val="dk1"/>
                  </a:solidFill>
                  <a:latin typeface="Avenir"/>
                  <a:ea typeface="Avenir"/>
                  <a:cs typeface="Avenir"/>
                  <a:sym typeface="Avenir"/>
                </a:rPr>
                <a:t>Children delivered by a person with HCV infection</a:t>
              </a:r>
              <a:endParaRPr/>
            </a:p>
          </p:txBody>
        </p:sp>
        <p:sp>
          <p:nvSpPr>
            <p:cNvPr id="884" name="Google Shape;884;p141"/>
            <p:cNvSpPr/>
            <p:nvPr/>
          </p:nvSpPr>
          <p:spPr>
            <a:xfrm>
              <a:off x="0" y="2711458"/>
              <a:ext cx="11584236" cy="610267"/>
            </a:xfrm>
            <a:prstGeom prst="roundRect">
              <a:avLst>
                <a:gd name="adj" fmla="val 16667"/>
              </a:avLst>
            </a:prstGeom>
            <a:solidFill>
              <a:srgbClr val="CF92A7"/>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41"/>
            <p:cNvSpPr txBox="1"/>
            <p:nvPr/>
          </p:nvSpPr>
          <p:spPr>
            <a:xfrm>
              <a:off x="29791" y="2741249"/>
              <a:ext cx="11524654" cy="550685"/>
            </a:xfrm>
            <a:prstGeom prst="rect">
              <a:avLst/>
            </a:prstGeom>
            <a:solidFill>
              <a:srgbClr val="C88099"/>
            </a:solid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chemeClr val="lt1"/>
                </a:buClr>
                <a:buSzPts val="2000"/>
                <a:buFont typeface="Avenir"/>
                <a:buNone/>
              </a:pPr>
              <a:r>
                <a:rPr lang="en-US" sz="2000" b="1" i="0" u="none" strike="noStrike" cap="none">
                  <a:solidFill>
                    <a:schemeClr val="lt1"/>
                  </a:solidFill>
                  <a:latin typeface="Avenir"/>
                  <a:ea typeface="Avenir"/>
                  <a:cs typeface="Avenir"/>
                  <a:sym typeface="Avenir"/>
                </a:rPr>
                <a:t>Routine periodic testing for persons with ongoing risk factors, while risk factors persist</a:t>
              </a:r>
              <a:endParaRPr b="1">
                <a:solidFill>
                  <a:schemeClr val="lt1"/>
                </a:solidFill>
              </a:endParaRPr>
            </a:p>
          </p:txBody>
        </p:sp>
        <p:sp>
          <p:nvSpPr>
            <p:cNvPr id="886" name="Google Shape;886;p141"/>
            <p:cNvSpPr/>
            <p:nvPr/>
          </p:nvSpPr>
          <p:spPr>
            <a:xfrm>
              <a:off x="0" y="3343980"/>
              <a:ext cx="11584236" cy="7617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41"/>
            <p:cNvSpPr txBox="1"/>
            <p:nvPr/>
          </p:nvSpPr>
          <p:spPr>
            <a:xfrm>
              <a:off x="0" y="3343980"/>
              <a:ext cx="11584236" cy="761760"/>
            </a:xfrm>
            <a:prstGeom prst="rect">
              <a:avLst/>
            </a:prstGeom>
            <a:noFill/>
            <a:ln>
              <a:noFill/>
            </a:ln>
          </p:spPr>
          <p:txBody>
            <a:bodyPr spcFirstLastPara="1" wrap="square" lIns="367775" tIns="20300" rIns="113775" bIns="20300" anchor="t" anchorCtr="0">
              <a:noAutofit/>
            </a:bodyPr>
            <a:lstStyle/>
            <a:p>
              <a:pPr marL="171450" marR="0" lvl="1" indent="-171450" algn="l" rtl="0">
                <a:lnSpc>
                  <a:spcPct val="90000"/>
                </a:lnSpc>
                <a:spcBef>
                  <a:spcPts val="0"/>
                </a:spcBef>
                <a:spcAft>
                  <a:spcPts val="0"/>
                </a:spcAft>
                <a:buClr>
                  <a:schemeClr val="dk1"/>
                </a:buClr>
                <a:buSzPts val="1600"/>
                <a:buFont typeface="Avenir"/>
                <a:buChar char="•"/>
              </a:pPr>
              <a:r>
                <a:rPr lang="en-US" sz="1600" b="0" i="0" u="none" strike="noStrike" cap="none">
                  <a:solidFill>
                    <a:schemeClr val="dk1"/>
                  </a:solidFill>
                  <a:latin typeface="Avenir"/>
                  <a:ea typeface="Avenir"/>
                  <a:cs typeface="Avenir"/>
                  <a:sym typeface="Avenir"/>
                </a:rPr>
                <a:t>Persons who inject drugs and share needles, syringes, or other drug preparation equipment</a:t>
              </a:r>
              <a:endParaRPr/>
            </a:p>
            <a:p>
              <a:pPr marL="171450" marR="0" lvl="1" indent="-171450" algn="l" rtl="0">
                <a:lnSpc>
                  <a:spcPct val="90000"/>
                </a:lnSpc>
                <a:spcBef>
                  <a:spcPts val="320"/>
                </a:spcBef>
                <a:spcAft>
                  <a:spcPts val="0"/>
                </a:spcAft>
                <a:buClr>
                  <a:schemeClr val="dk1"/>
                </a:buClr>
                <a:buSzPts val="1600"/>
                <a:buFont typeface="Avenir"/>
                <a:buChar char="•"/>
              </a:pPr>
              <a:r>
                <a:rPr lang="en-US" sz="1600" b="0" i="0" u="none" strike="noStrike" cap="none">
                  <a:solidFill>
                    <a:schemeClr val="dk1"/>
                  </a:solidFill>
                  <a:latin typeface="Avenir"/>
                  <a:ea typeface="Avenir"/>
                  <a:cs typeface="Avenir"/>
                  <a:sym typeface="Avenir"/>
                </a:rPr>
                <a:t>Persons with select medical conditions, including persons who ever received maintenance hemodialysis</a:t>
              </a:r>
              <a:endParaRPr/>
            </a:p>
          </p:txBody>
        </p:sp>
        <p:sp>
          <p:nvSpPr>
            <p:cNvPr id="888" name="Google Shape;888;p141"/>
            <p:cNvSpPr/>
            <p:nvPr/>
          </p:nvSpPr>
          <p:spPr>
            <a:xfrm>
              <a:off x="0" y="3983336"/>
              <a:ext cx="11584236" cy="802124"/>
            </a:xfrm>
            <a:prstGeom prst="roundRect">
              <a:avLst>
                <a:gd name="adj" fmla="val 16667"/>
              </a:avLst>
            </a:prstGeom>
            <a:solidFill>
              <a:schemeClr val="accent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141"/>
            <p:cNvSpPr txBox="1"/>
            <p:nvPr/>
          </p:nvSpPr>
          <p:spPr>
            <a:xfrm>
              <a:off x="39156" y="4022492"/>
              <a:ext cx="11505924" cy="723812"/>
            </a:xfrm>
            <a:prstGeom prst="rect">
              <a:avLst/>
            </a:prstGeom>
            <a:solidFill>
              <a:srgbClr val="8C76AD"/>
            </a:solid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chemeClr val="lt1"/>
                </a:buClr>
                <a:buSzPts val="2000"/>
                <a:buFont typeface="Avenir"/>
                <a:buNone/>
              </a:pPr>
              <a:r>
                <a:rPr lang="en-US" sz="2000" b="1" i="0" u="none" strike="noStrike" cap="none">
                  <a:solidFill>
                    <a:schemeClr val="lt1"/>
                  </a:solidFill>
                  <a:latin typeface="Avenir"/>
                  <a:ea typeface="Avenir"/>
                  <a:cs typeface="Avenir"/>
                  <a:sym typeface="Avenir"/>
                </a:rPr>
                <a:t>Any person who requests HCV testing should receive it, regardless of disclosure of risk (e.g., stigma)</a:t>
              </a:r>
              <a:endParaRPr b="1">
                <a:solidFill>
                  <a:schemeClr val="lt1"/>
                </a:solidFill>
              </a:endParaRPr>
            </a:p>
          </p:txBody>
        </p:sp>
      </p:grpSp>
    </p:spTree>
  </p:cSld>
  <p:clrMapOvr>
    <a:masterClrMapping/>
  </p:clrMapOvr>
</p:sld>
</file>

<file path=ppt/theme/theme1.xml><?xml version="1.0" encoding="utf-8"?>
<a:theme xmlns:a="http://schemas.openxmlformats.org/drawingml/2006/main" name="GradientRiseVTI">
  <a:themeElements>
    <a:clrScheme name="Paper">
      <a:dk1>
        <a:srgbClr val="000000"/>
      </a:dk1>
      <a:lt1>
        <a:srgbClr val="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75F99484A9874F8F3A003D896A443F" ma:contentTypeVersion="15" ma:contentTypeDescription="Create a new document." ma:contentTypeScope="" ma:versionID="22ab0c6fa4487e517e69b494e7f17ec0">
  <xsd:schema xmlns:xsd="http://www.w3.org/2001/XMLSchema" xmlns:xs="http://www.w3.org/2001/XMLSchema" xmlns:p="http://schemas.microsoft.com/office/2006/metadata/properties" xmlns:ns2="0e22e78f-df3e-4f28-be71-11d1c4c7b33d" xmlns:ns3="d5a8b8c1-e0f0-41c0-8d61-42235809ce7d" xmlns:ns4="e4664c3e-f049-4574-bd7d-7499d2032cca" targetNamespace="http://schemas.microsoft.com/office/2006/metadata/properties" ma:root="true" ma:fieldsID="52d373dc9ecf3e375fcc1cb8f1be3ade" ns2:_="" ns3:_="" ns4:_="">
    <xsd:import namespace="0e22e78f-df3e-4f28-be71-11d1c4c7b33d"/>
    <xsd:import namespace="d5a8b8c1-e0f0-41c0-8d61-42235809ce7d"/>
    <xsd:import namespace="e4664c3e-f049-4574-bd7d-7499d2032cc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22e78f-df3e-4f28-be71-11d1c4c7b3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0d83692-8000-456c-81e0-753272234f0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5a8b8c1-e0f0-41c0-8d61-42235809ce7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4664c3e-f049-4574-bd7d-7499d2032cca"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d95f5e43-2810-4552-851c-b1e80597db89}" ma:internalName="TaxCatchAll" ma:showField="CatchAllData" ma:web="d5a8b8c1-e0f0-41c0-8d61-42235809ce7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e4664c3e-f049-4574-bd7d-7499d2032cca" xsi:nil="true"/>
    <lcf76f155ced4ddcb4097134ff3c332f xmlns="0e22e78f-df3e-4f28-be71-11d1c4c7b33d">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DAFE572-5AAE-42DF-B7CD-227B46907DD5}">
  <ds:schemaRefs>
    <ds:schemaRef ds:uri="0e22e78f-df3e-4f28-be71-11d1c4c7b33d"/>
    <ds:schemaRef ds:uri="d5a8b8c1-e0f0-41c0-8d61-42235809ce7d"/>
    <ds:schemaRef ds:uri="e4664c3e-f049-4574-bd7d-7499d2032cc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B41D4E5-C496-4BA0-8E70-BE870B9D570F}">
  <ds:schemaRefs>
    <ds:schemaRef ds:uri="http://purl.org/dc/terms/"/>
    <ds:schemaRef ds:uri="http://schemas.microsoft.com/office/2006/documentManagement/types"/>
    <ds:schemaRef ds:uri="e4664c3e-f049-4574-bd7d-7499d2032cca"/>
    <ds:schemaRef ds:uri="http://purl.org/dc/elements/1.1/"/>
    <ds:schemaRef ds:uri="http://schemas.microsoft.com/office/2006/metadata/properties"/>
    <ds:schemaRef ds:uri="0e22e78f-df3e-4f28-be71-11d1c4c7b33d"/>
    <ds:schemaRef ds:uri="http://schemas.microsoft.com/office/infopath/2007/PartnerControls"/>
    <ds:schemaRef ds:uri="http://schemas.openxmlformats.org/package/2006/metadata/core-properties"/>
    <ds:schemaRef ds:uri="d5a8b8c1-e0f0-41c0-8d61-42235809ce7d"/>
    <ds:schemaRef ds:uri="http://www.w3.org/XML/1998/namespace"/>
    <ds:schemaRef ds:uri="http://purl.org/dc/dcmitype/"/>
  </ds:schemaRefs>
</ds:datastoreItem>
</file>

<file path=customXml/itemProps3.xml><?xml version="1.0" encoding="utf-8"?>
<ds:datastoreItem xmlns:ds="http://schemas.openxmlformats.org/officeDocument/2006/customXml" ds:itemID="{8E80FD8D-A441-464E-804D-B373C74242B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5777</TotalTime>
  <Words>6114</Words>
  <Application>Microsoft Office PowerPoint</Application>
  <PresentationFormat>Widescreen</PresentationFormat>
  <Paragraphs>736</Paragraphs>
  <Slides>62</Slides>
  <Notes>57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62</vt:i4>
      </vt:variant>
    </vt:vector>
  </HeadingPairs>
  <TitlesOfParts>
    <vt:vector size="72" baseType="lpstr">
      <vt:lpstr>Avenir Next LT Pro</vt:lpstr>
      <vt:lpstr>Aptos</vt:lpstr>
      <vt:lpstr>Gill Sans</vt:lpstr>
      <vt:lpstr>Calibri</vt:lpstr>
      <vt:lpstr>Avenir</vt:lpstr>
      <vt:lpstr>Wingdings</vt:lpstr>
      <vt:lpstr>Segoe UI</vt:lpstr>
      <vt:lpstr>Mulish</vt:lpstr>
      <vt:lpstr>Arial</vt:lpstr>
      <vt:lpstr>GradientRiseVTI</vt:lpstr>
      <vt:lpstr>HEPATITIS C</vt:lpstr>
      <vt:lpstr>DISCLOSURE</vt:lpstr>
      <vt:lpstr>AGENDA</vt:lpstr>
      <vt:lpstr>HEPATITIS C 101</vt:lpstr>
      <vt:lpstr>HEPATITIS C</vt:lpstr>
      <vt:lpstr>ACUTE VS. CHRONIC HCV</vt:lpstr>
      <vt:lpstr>NATURAL HISTORY OF THE DISEASE</vt:lpstr>
      <vt:lpstr>HCV TESTING</vt:lpstr>
      <vt:lpstr>HCV TESTING RECOMMENDATIONS (CDC, 2020)</vt:lpstr>
      <vt:lpstr>Hepatitis C – Reportable Condition </vt:lpstr>
      <vt:lpstr>PRE-PREGNANCY</vt:lpstr>
      <vt:lpstr>PERINATAL HEPATITIS C</vt:lpstr>
      <vt:lpstr>PERINATAL HCV TESTING RECOMMENDATIONS (CDC, 2023)</vt:lpstr>
      <vt:lpstr>PERINATAL HCV TESTING RECOMMENDATIONS (CDC, 2023)</vt:lpstr>
      <vt:lpstr>WHY IS HCV A MAJOR PUBLIC HEALTH THREAT??</vt:lpstr>
      <vt:lpstr>DISTRIBUTION OF NEW HCV DIAGNOSES BY AGE IN MICHIGAN, 2009</vt:lpstr>
      <vt:lpstr>DISTRIBUTION OF NEW HCV DIAGNOSES BY AGE IN MICHIGAN, 2009 V. 2021</vt:lpstr>
      <vt:lpstr>NUMBER OF CHRONIC HEPATITIS C CASES REPORTED TO MDHHS BY YEAR OF BIRTH, 2022</vt:lpstr>
      <vt:lpstr>DEMOGRAPHICS &amp; COUNTY RATE MAP 2022 CHRONIC HCV CASES AGED 18-39 YEARS OLD</vt:lpstr>
      <vt:lpstr>Michigan Syringe Service Programs (SSPs)</vt:lpstr>
      <vt:lpstr>HCV MORTALITY</vt:lpstr>
      <vt:lpstr>HCV MORTALITY – STATEWIDE (MI)</vt:lpstr>
      <vt:lpstr>PROPORTION OF HCV CASES IN WOMEN AGES 15-44 COMPARED TO ALL HCV CASES IN WOMEN 2013-2021, Michigan Disease Surveillance System (MDSS)</vt:lpstr>
      <vt:lpstr>LIVER CANCER &amp; VIRAL HEPATITIS</vt:lpstr>
      <vt:lpstr>Racial Disparities with HCV </vt:lpstr>
      <vt:lpstr>HCV TREATMENT - PREGNANCY</vt:lpstr>
      <vt:lpstr>HCV TREATMENT - POSTPARTUM</vt:lpstr>
      <vt:lpstr>BENEFITS OF TREATMENT AND CURE</vt:lpstr>
      <vt:lpstr>HCV IS CURABLE!</vt:lpstr>
      <vt:lpstr>WE TREAT HEP C</vt:lpstr>
      <vt:lpstr>COMMON STRATEGIES TO CURTAILING COSTS</vt:lpstr>
      <vt:lpstr>HISTORY OF MICHIGAN MEDICAID HCV TREATMENT COVERAGE </vt:lpstr>
      <vt:lpstr>SOLUTION TO EXISTING TREATMENT REQUIREMENTS</vt:lpstr>
      <vt:lpstr>WE TREAT HEP C (WTHC) INITIATIVE</vt:lpstr>
      <vt:lpstr>MAVYRET</vt:lpstr>
      <vt:lpstr>WE TREAT HEP C (WTHC) INITIATIVE</vt:lpstr>
      <vt:lpstr>PROVIDER OUTREACH</vt:lpstr>
      <vt:lpstr>HCV CLINICAL CONSULTATION RESOURCES</vt:lpstr>
      <vt:lpstr>SINCE APRIL 2021 (LAUNCH OF WTHC)</vt:lpstr>
      <vt:lpstr>MEDICAID BENEFICIARIES TESTED BY MONTH, 2018-2024, MI</vt:lpstr>
      <vt:lpstr>MEDICAID BENEFICIARIES STARTED HCV TREATMENT BY MONTH, 2018-2024, MI</vt:lpstr>
      <vt:lpstr>HCV TREATMENT PROVIDERS PRESCRIBING TREATMENT FOR MEDICAID BENEFICIARIES EACH QUARTER, 2018-2024, MI</vt:lpstr>
      <vt:lpstr>CUMULATIVE TOTAL OF NEW PROVIDERS WHO PRESCRIBED HCV TREATMENT FOR MEDICAID BENEFICIARIES, 2018-2024, MI</vt:lpstr>
      <vt:lpstr>MEDICAID BENEFICIARIES SCREENED FOR HCV DURING PREGNANCY FOR PREGNANCIES THAT ENDED 2018-2024, MI</vt:lpstr>
      <vt:lpstr>HEPATITIS C TREATMENT PROVIDER MAP </vt:lpstr>
      <vt:lpstr>HEPATITIS C TREATMENT PROVIDER DIRECTORY</vt:lpstr>
      <vt:lpstr>HEPATITIS C  LINKAGE TO CURE</vt:lpstr>
      <vt:lpstr>HEPATITIS C DIS UNIT </vt:lpstr>
      <vt:lpstr>HCV DIS GOALS</vt:lpstr>
      <vt:lpstr>TYPES  OF CASES</vt:lpstr>
      <vt:lpstr>BARRIERS TO DIS OUTREACH</vt:lpstr>
      <vt:lpstr>BARRIERS TO CARE AND CURE</vt:lpstr>
      <vt:lpstr>Mom, Pregnant, Perinatal Barriers Identified</vt:lpstr>
      <vt:lpstr>PERINATAL BARRIERS TO TREATMENT</vt:lpstr>
      <vt:lpstr>SUCCESSES</vt:lpstr>
      <vt:lpstr>CASE REVIEW:  DIS ASSISTED WITH MOM L2C/TREATMENT and BABY TESTED/L2C</vt:lpstr>
      <vt:lpstr>CASE REVIEW:  SUMMARY OF DIS SUPPORT</vt:lpstr>
      <vt:lpstr>CASE TESTIMONIALS</vt:lpstr>
      <vt:lpstr>Can MIHP Refer Clients To The HCV DIS Team?</vt:lpstr>
      <vt:lpstr>MAIN TAKEAWAYS</vt:lpstr>
      <vt:lpstr>CHECK OUT OUR WEBSITES!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Wong, Teresa (DHHS)</dc:creator>
  <cp:lastModifiedBy>Wong, Teresa (DHHS)</cp:lastModifiedBy>
  <cp:revision>4</cp:revision>
  <dcterms:modified xsi:type="dcterms:W3CDTF">2024-06-20T18:37:39Z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a2fed65-62e7-46ea-af74-187e0c17143a_Enabled">
    <vt:lpwstr>true</vt:lpwstr>
  </property>
  <property fmtid="{D5CDD505-2E9C-101B-9397-08002B2CF9AE}" pid="3" name="MSIP_Label_3a2fed65-62e7-46ea-af74-187e0c17143a_SetDate">
    <vt:lpwstr>2024-02-21T19:03:29Z</vt:lpwstr>
  </property>
  <property fmtid="{D5CDD505-2E9C-101B-9397-08002B2CF9AE}" pid="4" name="MSIP_Label_3a2fed65-62e7-46ea-af74-187e0c17143a_Method">
    <vt:lpwstr>Privileged</vt:lpwstr>
  </property>
  <property fmtid="{D5CDD505-2E9C-101B-9397-08002B2CF9AE}" pid="5" name="MSIP_Label_3a2fed65-62e7-46ea-af74-187e0c17143a_Name">
    <vt:lpwstr>3a2fed65-62e7-46ea-af74-187e0c17143a</vt:lpwstr>
  </property>
  <property fmtid="{D5CDD505-2E9C-101B-9397-08002B2CF9AE}" pid="6" name="MSIP_Label_3a2fed65-62e7-46ea-af74-187e0c17143a_SiteId">
    <vt:lpwstr>d5fb7087-3777-42ad-966a-892ef47225d1</vt:lpwstr>
  </property>
  <property fmtid="{D5CDD505-2E9C-101B-9397-08002B2CF9AE}" pid="7" name="MSIP_Label_3a2fed65-62e7-46ea-af74-187e0c17143a_ActionId">
    <vt:lpwstr>fabe1d9e-5035-42ec-a878-2a3e652fd9f0</vt:lpwstr>
  </property>
  <property fmtid="{D5CDD505-2E9C-101B-9397-08002B2CF9AE}" pid="8" name="MSIP_Label_3a2fed65-62e7-46ea-af74-187e0c17143a_ContentBits">
    <vt:lpwstr>0</vt:lpwstr>
  </property>
  <property fmtid="{D5CDD505-2E9C-101B-9397-08002B2CF9AE}" pid="9" name="ContentTypeId">
    <vt:lpwstr>0x0101008175F99484A9874F8F3A003D896A443F</vt:lpwstr>
  </property>
  <property fmtid="{D5CDD505-2E9C-101B-9397-08002B2CF9AE}" pid="10" name="MediaServiceImageTags">
    <vt:lpwstr/>
  </property>
</Properties>
</file>