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Lato" panose="020F0502020204030203" pitchFamily="34" charset="0"/>
      <p:regular r:id="rId28"/>
      <p:bold r:id="rId29"/>
      <p:italic r:id="rId30"/>
      <p:boldItalic r:id="rId31"/>
    </p:embeddedFont>
    <p:embeddedFont>
      <p:font typeface="Raleway" pitchFamily="2" charset="0"/>
      <p:regular r:id="rId32"/>
      <p:bold r:id="rId33"/>
      <p:italic r:id="rId34"/>
      <p:boldItalic r:id="rId35"/>
    </p:embeddedFont>
    <p:embeddedFont>
      <p:font typeface="Raleway ExtraLight" panose="020F0502020204030204" pitchFamily="2" charset="0"/>
      <p:regular r:id="rId36"/>
      <p:bold r:id="rId37"/>
      <p:italic r:id="rId38"/>
      <p:boldItalic r:id="rId39"/>
    </p:embeddedFont>
    <p:embeddedFont>
      <p:font typeface="Raleway Light" pitchFamily="2" charset="0"/>
      <p:regular r:id="rId40"/>
      <p:bold r:id="rId41"/>
      <p:italic r:id="rId42"/>
      <p:boldItalic r:id="rId43"/>
    </p:embeddedFont>
    <p:embeddedFont>
      <p:font typeface="Raleway SemiBold"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oRQuTHdWkpPSMvAAwRgLqn0PG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64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8"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font" Target="fonts/font14.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dhhs-pres-prod.michigan.gov/olmweb/ex/BP/Public/BEM/220.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google.com/search?rlz=1C1GCCU_en&amp;cs=0&amp;sca_esv=d86771aaf9cd032d&amp;q=Student+Health+Insurance+Plan+%28SHIP%29&amp;sa=X&amp;ved=2ahUKEwj75O25lbmMAxVuRzABHUJtHoAQxccNegQIHhAC&amp;mstk=AUtExfCAmdFo4Pb8UAPB-BFPy1J7iBJSCR9SaFoA6_UD8YyaxqSDRpZlwAgkWHDFFD0vI3J_Q8vSOIwOOzd-voaP0Efax4XZXxeFUWgTDDnw9bauYJlnnxNxprQAv6g6m36_RycMxzxAvKvrJfQMDhr5lV80yCLt7gviD-Y2VDoRfTx6GRg&amp;csui=3" TargetMode="External"/><Relationship Id="rId4" Type="http://schemas.openxmlformats.org/officeDocument/2006/relationships/hyperlink" Target="https://www.google.com/search?rlz=1C1GCCU_en&amp;cs=0&amp;sca_esv=d86771aaf9cd032d&amp;q=Michigan+State+University&amp;sa=X&amp;ved=2ahUKEwj75O25lbmMAxVuRzABHUJtHoAQxccNegQIHhAB&amp;mstk=AUtExfCAmdFo4Pb8UAPB-BFPy1J7iBJSCR9SaFoA6_UD8YyaxqSDRpZlwAgkWHDFFD0vI3J_Q8vSOIwOOzd-voaP0Efax4XZXxeFUWgTDDnw9bauYJlnnxNxprQAv6g6m36_RycMxzxAvKvrJfQMDhr5lV80yCLt7gviD-Y2VDoRfTx6GRg&amp;csui=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p:txBody>
      </p:sp>
      <p:sp>
        <p:nvSpPr>
          <p:cNvPr id="258" name="Google Shape;25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4722219a3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34722219a3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Residency question for students or other temporary residents:</a:t>
            </a:r>
            <a:r>
              <a:rPr lang="en-US" sz="1100">
                <a:latin typeface="Arial"/>
                <a:ea typeface="Arial"/>
                <a:cs typeface="Arial"/>
                <a:sym typeface="Arial"/>
              </a:rPr>
              <a:t>current BEM 220</a:t>
            </a:r>
            <a:r>
              <a:rPr lang="en-US" sz="1100">
                <a:solidFill>
                  <a:schemeClr val="hlink"/>
                </a:solidFill>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https://mdhhs-pres-prod.michigan.gov/olmweb/ex/BP/Public/BEM/220.pdf</a:t>
            </a:r>
            <a:r>
              <a:rPr lang="en-US" sz="1100">
                <a:latin typeface="Arial"/>
                <a:ea typeface="Arial"/>
                <a:cs typeface="Arial"/>
                <a:sym typeface="Arial"/>
              </a:rPr>
              <a:t> A Michigan resident is an individual who is living in Michigan except for a temporary absence. Residency continues for an individual who is temporarily absent from Michigan or intends to return to Michigan when the purpose of the absence has been accomplished. Example:  Individuals who spend the winter months in a warmer climate and return to their home in the spring. They remain MI residents during the winter months. Example:  College students who attend school out of state but return home during semester breaks or for the summer can remain MI residents.</a:t>
            </a:r>
            <a:r>
              <a:rPr lang="en-US" u="sng">
                <a:solidFill>
                  <a:schemeClr val="hlink"/>
                </a:solidFill>
                <a:highlight>
                  <a:srgbClr val="FFFFFF"/>
                </a:highlight>
                <a:latin typeface="Roboto"/>
                <a:ea typeface="Roboto"/>
                <a:cs typeface="Roboto"/>
                <a:sym typeface="Roboto"/>
                <a:hlinkClick r:id="rId4"/>
              </a:rPr>
              <a:t>Michigan State University</a:t>
            </a:r>
            <a:r>
              <a:rPr lang="en-US">
                <a:solidFill>
                  <a:srgbClr val="545D7E"/>
                </a:solidFill>
                <a:highlight>
                  <a:srgbClr val="FFFFFF"/>
                </a:highlight>
                <a:latin typeface="Roboto"/>
                <a:ea typeface="Roboto"/>
                <a:cs typeface="Roboto"/>
                <a:sym typeface="Roboto"/>
              </a:rPr>
              <a:t> (MSU) automatically enrolls international students in their </a:t>
            </a:r>
            <a:r>
              <a:rPr lang="en-US" u="sng">
                <a:solidFill>
                  <a:schemeClr val="hlink"/>
                </a:solidFill>
                <a:highlight>
                  <a:srgbClr val="FFFFFF"/>
                </a:highlight>
                <a:latin typeface="Roboto"/>
                <a:ea typeface="Roboto"/>
                <a:cs typeface="Roboto"/>
                <a:sym typeface="Roboto"/>
                <a:hlinkClick r:id="rId5"/>
              </a:rPr>
              <a:t>Student Health Insurance Plan (SHIP)</a:t>
            </a:r>
            <a:r>
              <a:rPr lang="en-US">
                <a:solidFill>
                  <a:srgbClr val="545D7E"/>
                </a:solidFill>
                <a:highlight>
                  <a:srgbClr val="FFFFFF"/>
                </a:highlight>
                <a:latin typeface="Roboto"/>
                <a:ea typeface="Roboto"/>
                <a:cs typeface="Roboto"/>
                <a:sym typeface="Roboto"/>
              </a:rPr>
              <a:t>. </a:t>
            </a:r>
            <a:endParaRPr>
              <a:solidFill>
                <a:srgbClr val="545D7E"/>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289" name="Google Shape;28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4722219a3d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[OPTIONAL SLIDE]</a:t>
            </a:r>
            <a:endParaRPr/>
          </a:p>
          <a:p>
            <a:pPr marL="0" lvl="0" indent="0" algn="l" rtl="0">
              <a:lnSpc>
                <a:spcPct val="100000"/>
              </a:lnSpc>
              <a:spcBef>
                <a:spcPts val="0"/>
              </a:spcBef>
              <a:spcAft>
                <a:spcPts val="0"/>
              </a:spcAft>
              <a:buSzPts val="1400"/>
              <a:buNone/>
            </a:pPr>
            <a:endParaRPr/>
          </a:p>
        </p:txBody>
      </p:sp>
      <p:sp>
        <p:nvSpPr>
          <p:cNvPr id="299" name="Google Shape;299;g34722219a3d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4722219a3d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[OPTIONAL SLIDE]</a:t>
            </a:r>
            <a:endParaRPr/>
          </a:p>
          <a:p>
            <a:pPr marL="0" lvl="0" indent="0" algn="l" rtl="0">
              <a:lnSpc>
                <a:spcPct val="100000"/>
              </a:lnSpc>
              <a:spcBef>
                <a:spcPts val="0"/>
              </a:spcBef>
              <a:spcAft>
                <a:spcPts val="0"/>
              </a:spcAft>
              <a:buSzPts val="1400"/>
              <a:buNone/>
            </a:pPr>
            <a:endParaRPr/>
          </a:p>
        </p:txBody>
      </p:sp>
      <p:sp>
        <p:nvSpPr>
          <p:cNvPr id="306" name="Google Shape;306;g34722219a3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4281b21a9f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34281b21a9f_0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Some changes since January: People who were previously not priorities for enforcement are now </a:t>
            </a:r>
            <a:endParaRPr/>
          </a:p>
        </p:txBody>
      </p:sp>
      <p:sp>
        <p:nvSpPr>
          <p:cNvPr id="314" name="Google Shape;314;g34281b21a9f_0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4281b21a9f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34281b21a9f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was maintained after HR 1</a:t>
            </a:r>
            <a:endParaRPr/>
          </a:p>
        </p:txBody>
      </p:sp>
      <p:sp>
        <p:nvSpPr>
          <p:cNvPr id="321" name="Google Shape;321;g34281b21a9f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736d92f9b7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3736d92f9b7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3736d92f9b7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736d92f9b7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3736d92f9b7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g3736d92f9b7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4281b21a9f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34281b21a9f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96" name="Google Shape;396;g34281b21a9f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8"/>
        <p:cNvGrpSpPr/>
        <p:nvPr/>
      </p:nvGrpSpPr>
      <p:grpSpPr>
        <a:xfrm>
          <a:off x="0" y="0"/>
          <a:ext cx="0" cy="0"/>
          <a:chOff x="0" y="0"/>
          <a:chExt cx="0" cy="0"/>
        </a:xfrm>
      </p:grpSpPr>
      <p:sp>
        <p:nvSpPr>
          <p:cNvPr id="19" name="Google Shape;19;p41"/>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41"/>
          <p:cNvSpPr/>
          <p:nvPr/>
        </p:nvSpPr>
        <p:spPr>
          <a:xfrm>
            <a:off x="0" y="0"/>
            <a:ext cx="12192000" cy="6858000"/>
          </a:xfrm>
          <a:prstGeom prst="rect">
            <a:avLst/>
          </a:prstGeom>
          <a:solidFill>
            <a:srgbClr val="F7F8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50"/>
          <p:cNvSpPr txBox="1">
            <a:spLocks noGrp="1"/>
          </p:cNvSpPr>
          <p:nvPr>
            <p:ph type="title"/>
          </p:nvPr>
        </p:nvSpPr>
        <p:spPr>
          <a:xfrm>
            <a:off x="839788" y="457200"/>
            <a:ext cx="3932237" cy="1600200"/>
          </a:xfrm>
          <a:prstGeom prst="rect">
            <a:avLst/>
          </a:prstGeom>
          <a:solidFill>
            <a:srgbClr val="F7F8FC"/>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01010"/>
              </a:buClr>
              <a:buSzPts val="3200"/>
              <a:buFont typeface="Ralew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a:spLocks noGrp="1"/>
          </p:cNvSpPr>
          <p:nvPr>
            <p:ph type="pic" idx="2"/>
          </p:nvPr>
        </p:nvSpPr>
        <p:spPr>
          <a:xfrm>
            <a:off x="5183188" y="987425"/>
            <a:ext cx="6172200" cy="4873625"/>
          </a:xfrm>
          <a:prstGeom prst="rect">
            <a:avLst/>
          </a:prstGeom>
          <a:noFill/>
          <a:ln>
            <a:noFill/>
          </a:ln>
        </p:spPr>
      </p:sp>
      <p:sp>
        <p:nvSpPr>
          <p:cNvPr id="58" name="Google Shape;5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1010"/>
              </a:buClr>
              <a:buSzPts val="1600"/>
              <a:buNone/>
              <a:defRPr sz="1600"/>
            </a:lvl1pPr>
            <a:lvl2pPr marL="914400" lvl="1" indent="-228600" algn="l">
              <a:lnSpc>
                <a:spcPct val="90000"/>
              </a:lnSpc>
              <a:spcBef>
                <a:spcPts val="500"/>
              </a:spcBef>
              <a:spcAft>
                <a:spcPts val="0"/>
              </a:spcAft>
              <a:buClr>
                <a:srgbClr val="101010"/>
              </a:buClr>
              <a:buSzPts val="1400"/>
              <a:buNone/>
              <a:defRPr sz="1400"/>
            </a:lvl2pPr>
            <a:lvl3pPr marL="1371600" lvl="2" indent="-228600" algn="l">
              <a:lnSpc>
                <a:spcPct val="90000"/>
              </a:lnSpc>
              <a:spcBef>
                <a:spcPts val="500"/>
              </a:spcBef>
              <a:spcAft>
                <a:spcPts val="0"/>
              </a:spcAft>
              <a:buClr>
                <a:srgbClr val="101010"/>
              </a:buClr>
              <a:buSzPts val="1200"/>
              <a:buNone/>
              <a:defRPr sz="1200"/>
            </a:lvl3pPr>
            <a:lvl4pPr marL="1828800" lvl="3" indent="-228600" algn="l">
              <a:lnSpc>
                <a:spcPct val="90000"/>
              </a:lnSpc>
              <a:spcBef>
                <a:spcPts val="500"/>
              </a:spcBef>
              <a:spcAft>
                <a:spcPts val="0"/>
              </a:spcAft>
              <a:buClr>
                <a:srgbClr val="101010"/>
              </a:buClr>
              <a:buSzPts val="1000"/>
              <a:buNone/>
              <a:defRPr sz="1000"/>
            </a:lvl4pPr>
            <a:lvl5pPr marL="2286000" lvl="4" indent="-228600" algn="l">
              <a:lnSpc>
                <a:spcPct val="90000"/>
              </a:lnSpc>
              <a:spcBef>
                <a:spcPts val="500"/>
              </a:spcBef>
              <a:spcAft>
                <a:spcPts val="0"/>
              </a:spcAft>
              <a:buClr>
                <a:srgbClr val="10101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50"/>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51"/>
          <p:cNvSpPr txBox="1">
            <a:spLocks noGrp="1"/>
          </p:cNvSpPr>
          <p:nvPr>
            <p:ph type="title"/>
          </p:nvPr>
        </p:nvSpPr>
        <p:spPr>
          <a:xfrm>
            <a:off x="838200" y="365125"/>
            <a:ext cx="10515600" cy="1325563"/>
          </a:xfrm>
          <a:prstGeom prst="rect">
            <a:avLst/>
          </a:prstGeom>
          <a:solidFill>
            <a:srgbClr val="F7F8F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01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1010"/>
              </a:buClr>
              <a:buSzPts val="1800"/>
              <a:buChar char="•"/>
              <a:defRPr/>
            </a:lvl1pPr>
            <a:lvl2pPr marL="914400" lvl="1" indent="-342900" algn="l">
              <a:lnSpc>
                <a:spcPct val="90000"/>
              </a:lnSpc>
              <a:spcBef>
                <a:spcPts val="500"/>
              </a:spcBef>
              <a:spcAft>
                <a:spcPts val="0"/>
              </a:spcAft>
              <a:buClr>
                <a:srgbClr val="101010"/>
              </a:buClr>
              <a:buSzPts val="1800"/>
              <a:buChar char="•"/>
              <a:defRPr/>
            </a:lvl2pPr>
            <a:lvl3pPr marL="1371600" lvl="2" indent="-342900" algn="l">
              <a:lnSpc>
                <a:spcPct val="90000"/>
              </a:lnSpc>
              <a:spcBef>
                <a:spcPts val="500"/>
              </a:spcBef>
              <a:spcAft>
                <a:spcPts val="0"/>
              </a:spcAft>
              <a:buClr>
                <a:srgbClr val="101010"/>
              </a:buClr>
              <a:buSzPts val="1800"/>
              <a:buChar char="•"/>
              <a:defRPr/>
            </a:lvl3pPr>
            <a:lvl4pPr marL="1828800" lvl="3" indent="-342900" algn="l">
              <a:lnSpc>
                <a:spcPct val="90000"/>
              </a:lnSpc>
              <a:spcBef>
                <a:spcPts val="500"/>
              </a:spcBef>
              <a:spcAft>
                <a:spcPts val="0"/>
              </a:spcAft>
              <a:buClr>
                <a:srgbClr val="101010"/>
              </a:buClr>
              <a:buSzPts val="1800"/>
              <a:buChar char="•"/>
              <a:defRPr/>
            </a:lvl4pPr>
            <a:lvl5pPr marL="2286000" lvl="4" indent="-342900" algn="l">
              <a:lnSpc>
                <a:spcPct val="90000"/>
              </a:lnSpc>
              <a:spcBef>
                <a:spcPts val="500"/>
              </a:spcBef>
              <a:spcAft>
                <a:spcPts val="0"/>
              </a:spcAft>
              <a:buClr>
                <a:srgbClr val="10101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51"/>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52"/>
          <p:cNvSpPr txBox="1">
            <a:spLocks noGrp="1"/>
          </p:cNvSpPr>
          <p:nvPr>
            <p:ph type="title"/>
          </p:nvPr>
        </p:nvSpPr>
        <p:spPr>
          <a:xfrm rot="5400000">
            <a:off x="7133431" y="1956594"/>
            <a:ext cx="5811838" cy="2628900"/>
          </a:xfrm>
          <a:prstGeom prst="rect">
            <a:avLst/>
          </a:prstGeom>
          <a:solidFill>
            <a:srgbClr val="F7F8F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01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1010"/>
              </a:buClr>
              <a:buSzPts val="1800"/>
              <a:buChar char="•"/>
              <a:defRPr/>
            </a:lvl1pPr>
            <a:lvl2pPr marL="914400" lvl="1" indent="-342900" algn="l">
              <a:lnSpc>
                <a:spcPct val="90000"/>
              </a:lnSpc>
              <a:spcBef>
                <a:spcPts val="500"/>
              </a:spcBef>
              <a:spcAft>
                <a:spcPts val="0"/>
              </a:spcAft>
              <a:buClr>
                <a:srgbClr val="101010"/>
              </a:buClr>
              <a:buSzPts val="1800"/>
              <a:buChar char="•"/>
              <a:defRPr/>
            </a:lvl2pPr>
            <a:lvl3pPr marL="1371600" lvl="2" indent="-342900" algn="l">
              <a:lnSpc>
                <a:spcPct val="90000"/>
              </a:lnSpc>
              <a:spcBef>
                <a:spcPts val="500"/>
              </a:spcBef>
              <a:spcAft>
                <a:spcPts val="0"/>
              </a:spcAft>
              <a:buClr>
                <a:srgbClr val="101010"/>
              </a:buClr>
              <a:buSzPts val="1800"/>
              <a:buChar char="•"/>
              <a:defRPr/>
            </a:lvl3pPr>
            <a:lvl4pPr marL="1828800" lvl="3" indent="-342900" algn="l">
              <a:lnSpc>
                <a:spcPct val="90000"/>
              </a:lnSpc>
              <a:spcBef>
                <a:spcPts val="500"/>
              </a:spcBef>
              <a:spcAft>
                <a:spcPts val="0"/>
              </a:spcAft>
              <a:buClr>
                <a:srgbClr val="101010"/>
              </a:buClr>
              <a:buSzPts val="1800"/>
              <a:buChar char="•"/>
              <a:defRPr/>
            </a:lvl4pPr>
            <a:lvl5pPr marL="2286000" lvl="4" indent="-342900" algn="l">
              <a:lnSpc>
                <a:spcPct val="90000"/>
              </a:lnSpc>
              <a:spcBef>
                <a:spcPts val="500"/>
              </a:spcBef>
              <a:spcAft>
                <a:spcPts val="0"/>
              </a:spcAft>
              <a:buClr>
                <a:srgbClr val="10101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52"/>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g3736d92f9b7_0_83"/>
          <p:cNvSpPr txBox="1">
            <a:spLocks noGrp="1"/>
          </p:cNvSpPr>
          <p:nvPr>
            <p:ph type="title"/>
          </p:nvPr>
        </p:nvSpPr>
        <p:spPr>
          <a:xfrm>
            <a:off x="838200" y="365125"/>
            <a:ext cx="10515600" cy="1325700"/>
          </a:xfrm>
          <a:prstGeom prst="rect">
            <a:avLst/>
          </a:prstGeom>
          <a:solidFill>
            <a:srgbClr val="F7F8F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01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g3736d92f9b7_0_8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1010"/>
              </a:buClr>
              <a:buSzPts val="1900"/>
              <a:buChar char="•"/>
              <a:defRPr/>
            </a:lvl1pPr>
            <a:lvl2pPr marL="914400" lvl="1" indent="-349250" algn="l">
              <a:lnSpc>
                <a:spcPct val="90000"/>
              </a:lnSpc>
              <a:spcBef>
                <a:spcPts val="500"/>
              </a:spcBef>
              <a:spcAft>
                <a:spcPts val="0"/>
              </a:spcAft>
              <a:buClr>
                <a:srgbClr val="101010"/>
              </a:buClr>
              <a:buSzPts val="1900"/>
              <a:buChar char="•"/>
              <a:defRPr/>
            </a:lvl2pPr>
            <a:lvl3pPr marL="1371600" lvl="2" indent="-349250" algn="l">
              <a:lnSpc>
                <a:spcPct val="90000"/>
              </a:lnSpc>
              <a:spcBef>
                <a:spcPts val="500"/>
              </a:spcBef>
              <a:spcAft>
                <a:spcPts val="0"/>
              </a:spcAft>
              <a:buClr>
                <a:srgbClr val="101010"/>
              </a:buClr>
              <a:buSzPts val="1900"/>
              <a:buChar char="•"/>
              <a:defRPr/>
            </a:lvl3pPr>
            <a:lvl4pPr marL="1828800" lvl="3" indent="-349250" algn="l">
              <a:lnSpc>
                <a:spcPct val="90000"/>
              </a:lnSpc>
              <a:spcBef>
                <a:spcPts val="500"/>
              </a:spcBef>
              <a:spcAft>
                <a:spcPts val="0"/>
              </a:spcAft>
              <a:buClr>
                <a:srgbClr val="101010"/>
              </a:buClr>
              <a:buSzPts val="1900"/>
              <a:buChar char="•"/>
              <a:defRPr/>
            </a:lvl4pPr>
            <a:lvl5pPr marL="2286000" lvl="4" indent="-349250" algn="l">
              <a:lnSpc>
                <a:spcPct val="90000"/>
              </a:lnSpc>
              <a:spcBef>
                <a:spcPts val="500"/>
              </a:spcBef>
              <a:spcAft>
                <a:spcPts val="0"/>
              </a:spcAft>
              <a:buClr>
                <a:srgbClr val="101010"/>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0" name="Google Shape;80;g3736d92f9b7_0_83"/>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g3736d92f9b7_0_80"/>
          <p:cNvSpPr txBox="1">
            <a:spLocks noGrp="1"/>
          </p:cNvSpPr>
          <p:nvPr>
            <p:ph type="title"/>
          </p:nvPr>
        </p:nvSpPr>
        <p:spPr>
          <a:xfrm>
            <a:off x="838200" y="365125"/>
            <a:ext cx="10515600" cy="1325700"/>
          </a:xfrm>
          <a:prstGeom prst="rect">
            <a:avLst/>
          </a:prstGeom>
          <a:solidFill>
            <a:srgbClr val="F7F8F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01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3" name="Google Shape;83;g3736d92f9b7_0_80"/>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84"/>
        <p:cNvGrpSpPr/>
        <p:nvPr/>
      </p:nvGrpSpPr>
      <p:grpSpPr>
        <a:xfrm>
          <a:off x="0" y="0"/>
          <a:ext cx="0" cy="0"/>
          <a:chOff x="0" y="0"/>
          <a:chExt cx="0" cy="0"/>
        </a:xfrm>
      </p:grpSpPr>
      <p:sp>
        <p:nvSpPr>
          <p:cNvPr id="85" name="Google Shape;85;g3736d92f9b7_0_87"/>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g3736d92f9b7_0_87"/>
          <p:cNvSpPr/>
          <p:nvPr/>
        </p:nvSpPr>
        <p:spPr>
          <a:xfrm>
            <a:off x="0" y="0"/>
            <a:ext cx="12192000" cy="6858000"/>
          </a:xfrm>
          <a:prstGeom prst="rect">
            <a:avLst/>
          </a:prstGeom>
          <a:solidFill>
            <a:srgbClr val="F7F8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7"/>
        <p:cNvGrpSpPr/>
        <p:nvPr/>
      </p:nvGrpSpPr>
      <p:grpSpPr>
        <a:xfrm>
          <a:off x="0" y="0"/>
          <a:ext cx="0" cy="0"/>
          <a:chOff x="0" y="0"/>
          <a:chExt cx="0" cy="0"/>
        </a:xfrm>
      </p:grpSpPr>
      <p:sp>
        <p:nvSpPr>
          <p:cNvPr id="88" name="Google Shape;88;g3736d92f9b7_0_90"/>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3736d92f9b7_0_92"/>
          <p:cNvSpPr txBox="1">
            <a:spLocks noGrp="1"/>
          </p:cNvSpPr>
          <p:nvPr>
            <p:ph type="ctrTitle"/>
          </p:nvPr>
        </p:nvSpPr>
        <p:spPr>
          <a:xfrm>
            <a:off x="1524000" y="1122363"/>
            <a:ext cx="9144000" cy="2387700"/>
          </a:xfrm>
          <a:prstGeom prst="rect">
            <a:avLst/>
          </a:prstGeom>
          <a:solidFill>
            <a:srgbClr val="F7F8FC"/>
          </a:solid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1010"/>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1" name="Google Shape;91;g3736d92f9b7_0_9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101010"/>
              </a:buClr>
              <a:buSzPts val="2400"/>
              <a:buNone/>
              <a:defRPr sz="2400"/>
            </a:lvl1pPr>
            <a:lvl2pPr lvl="1" algn="ctr">
              <a:lnSpc>
                <a:spcPct val="90000"/>
              </a:lnSpc>
              <a:spcBef>
                <a:spcPts val="500"/>
              </a:spcBef>
              <a:spcAft>
                <a:spcPts val="0"/>
              </a:spcAft>
              <a:buClr>
                <a:srgbClr val="101010"/>
              </a:buClr>
              <a:buSzPts val="2000"/>
              <a:buNone/>
              <a:defRPr sz="2000"/>
            </a:lvl2pPr>
            <a:lvl3pPr lvl="2" algn="ctr">
              <a:lnSpc>
                <a:spcPct val="90000"/>
              </a:lnSpc>
              <a:spcBef>
                <a:spcPts val="500"/>
              </a:spcBef>
              <a:spcAft>
                <a:spcPts val="0"/>
              </a:spcAft>
              <a:buClr>
                <a:srgbClr val="101010"/>
              </a:buClr>
              <a:buSzPts val="1900"/>
              <a:buNone/>
              <a:defRPr sz="1900"/>
            </a:lvl3pPr>
            <a:lvl4pPr lvl="3" algn="ctr">
              <a:lnSpc>
                <a:spcPct val="90000"/>
              </a:lnSpc>
              <a:spcBef>
                <a:spcPts val="500"/>
              </a:spcBef>
              <a:spcAft>
                <a:spcPts val="0"/>
              </a:spcAft>
              <a:buClr>
                <a:srgbClr val="101010"/>
              </a:buClr>
              <a:buSzPts val="1600"/>
              <a:buNone/>
              <a:defRPr sz="1600"/>
            </a:lvl4pPr>
            <a:lvl5pPr lvl="4" algn="ctr">
              <a:lnSpc>
                <a:spcPct val="90000"/>
              </a:lnSpc>
              <a:spcBef>
                <a:spcPts val="500"/>
              </a:spcBef>
              <a:spcAft>
                <a:spcPts val="0"/>
              </a:spcAft>
              <a:buClr>
                <a:srgbClr val="10101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g3736d92f9b7_0_92"/>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g3736d92f9b7_0_96"/>
          <p:cNvSpPr txBox="1">
            <a:spLocks noGrp="1"/>
          </p:cNvSpPr>
          <p:nvPr>
            <p:ph type="title"/>
          </p:nvPr>
        </p:nvSpPr>
        <p:spPr>
          <a:xfrm>
            <a:off x="831850" y="1709738"/>
            <a:ext cx="10515600" cy="2852700"/>
          </a:xfrm>
          <a:prstGeom prst="rect">
            <a:avLst/>
          </a:prstGeom>
          <a:solidFill>
            <a:srgbClr val="F7F8FC"/>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01010"/>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5" name="Google Shape;95;g3736d92f9b7_0_9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g3736d92f9b7_0_96"/>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g3736d92f9b7_0_100"/>
          <p:cNvSpPr txBox="1">
            <a:spLocks noGrp="1"/>
          </p:cNvSpPr>
          <p:nvPr>
            <p:ph type="title"/>
          </p:nvPr>
        </p:nvSpPr>
        <p:spPr>
          <a:xfrm>
            <a:off x="838200" y="365125"/>
            <a:ext cx="10515600" cy="1325700"/>
          </a:xfrm>
          <a:prstGeom prst="rect">
            <a:avLst/>
          </a:prstGeom>
          <a:solidFill>
            <a:srgbClr val="F7F8F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01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9" name="Google Shape;99;g3736d92f9b7_0_10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1010"/>
              </a:buClr>
              <a:buSzPts val="1900"/>
              <a:buChar char="•"/>
              <a:defRPr/>
            </a:lvl1pPr>
            <a:lvl2pPr marL="914400" lvl="1" indent="-349250" algn="l">
              <a:lnSpc>
                <a:spcPct val="90000"/>
              </a:lnSpc>
              <a:spcBef>
                <a:spcPts val="500"/>
              </a:spcBef>
              <a:spcAft>
                <a:spcPts val="0"/>
              </a:spcAft>
              <a:buClr>
                <a:srgbClr val="101010"/>
              </a:buClr>
              <a:buSzPts val="1900"/>
              <a:buChar char="•"/>
              <a:defRPr/>
            </a:lvl2pPr>
            <a:lvl3pPr marL="1371600" lvl="2" indent="-349250" algn="l">
              <a:lnSpc>
                <a:spcPct val="90000"/>
              </a:lnSpc>
              <a:spcBef>
                <a:spcPts val="500"/>
              </a:spcBef>
              <a:spcAft>
                <a:spcPts val="0"/>
              </a:spcAft>
              <a:buClr>
                <a:srgbClr val="101010"/>
              </a:buClr>
              <a:buSzPts val="1900"/>
              <a:buChar char="•"/>
              <a:defRPr/>
            </a:lvl3pPr>
            <a:lvl4pPr marL="1828800" lvl="3" indent="-349250" algn="l">
              <a:lnSpc>
                <a:spcPct val="90000"/>
              </a:lnSpc>
              <a:spcBef>
                <a:spcPts val="500"/>
              </a:spcBef>
              <a:spcAft>
                <a:spcPts val="0"/>
              </a:spcAft>
              <a:buClr>
                <a:srgbClr val="101010"/>
              </a:buClr>
              <a:buSzPts val="1900"/>
              <a:buChar char="•"/>
              <a:defRPr/>
            </a:lvl4pPr>
            <a:lvl5pPr marL="2286000" lvl="4" indent="-349250" algn="l">
              <a:lnSpc>
                <a:spcPct val="90000"/>
              </a:lnSpc>
              <a:spcBef>
                <a:spcPts val="500"/>
              </a:spcBef>
              <a:spcAft>
                <a:spcPts val="0"/>
              </a:spcAft>
              <a:buClr>
                <a:srgbClr val="101010"/>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0" name="Google Shape;100;g3736d92f9b7_0_10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1010"/>
              </a:buClr>
              <a:buSzPts val="1900"/>
              <a:buChar char="•"/>
              <a:defRPr/>
            </a:lvl1pPr>
            <a:lvl2pPr marL="914400" lvl="1" indent="-349250" algn="l">
              <a:lnSpc>
                <a:spcPct val="90000"/>
              </a:lnSpc>
              <a:spcBef>
                <a:spcPts val="500"/>
              </a:spcBef>
              <a:spcAft>
                <a:spcPts val="0"/>
              </a:spcAft>
              <a:buClr>
                <a:srgbClr val="101010"/>
              </a:buClr>
              <a:buSzPts val="1900"/>
              <a:buChar char="•"/>
              <a:defRPr/>
            </a:lvl2pPr>
            <a:lvl3pPr marL="1371600" lvl="2" indent="-349250" algn="l">
              <a:lnSpc>
                <a:spcPct val="90000"/>
              </a:lnSpc>
              <a:spcBef>
                <a:spcPts val="500"/>
              </a:spcBef>
              <a:spcAft>
                <a:spcPts val="0"/>
              </a:spcAft>
              <a:buClr>
                <a:srgbClr val="101010"/>
              </a:buClr>
              <a:buSzPts val="1900"/>
              <a:buChar char="•"/>
              <a:defRPr/>
            </a:lvl3pPr>
            <a:lvl4pPr marL="1828800" lvl="3" indent="-349250" algn="l">
              <a:lnSpc>
                <a:spcPct val="90000"/>
              </a:lnSpc>
              <a:spcBef>
                <a:spcPts val="500"/>
              </a:spcBef>
              <a:spcAft>
                <a:spcPts val="0"/>
              </a:spcAft>
              <a:buClr>
                <a:srgbClr val="101010"/>
              </a:buClr>
              <a:buSzPts val="1900"/>
              <a:buChar char="•"/>
              <a:defRPr/>
            </a:lvl4pPr>
            <a:lvl5pPr marL="2286000" lvl="4" indent="-349250" algn="l">
              <a:lnSpc>
                <a:spcPct val="90000"/>
              </a:lnSpc>
              <a:spcBef>
                <a:spcPts val="500"/>
              </a:spcBef>
              <a:spcAft>
                <a:spcPts val="0"/>
              </a:spcAft>
              <a:buClr>
                <a:srgbClr val="101010"/>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1" name="Google Shape;101;g3736d92f9b7_0_100"/>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
        <p:cNvGrpSpPr/>
        <p:nvPr/>
      </p:nvGrpSpPr>
      <p:grpSpPr>
        <a:xfrm>
          <a:off x="0" y="0"/>
          <a:ext cx="0" cy="0"/>
          <a:chOff x="0" y="0"/>
          <a:chExt cx="0" cy="0"/>
        </a:xfrm>
      </p:grpSpPr>
      <p:sp>
        <p:nvSpPr>
          <p:cNvPr id="22" name="Google Shape;22;p42"/>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2"/>
        <p:cNvGrpSpPr/>
        <p:nvPr/>
      </p:nvGrpSpPr>
      <p:grpSpPr>
        <a:xfrm>
          <a:off x="0" y="0"/>
          <a:ext cx="0" cy="0"/>
          <a:chOff x="0" y="0"/>
          <a:chExt cx="0" cy="0"/>
        </a:xfrm>
      </p:grpSpPr>
      <p:sp>
        <p:nvSpPr>
          <p:cNvPr id="103" name="Google Shape;103;g3736d92f9b7_0_105"/>
          <p:cNvSpPr txBox="1">
            <a:spLocks noGrp="1"/>
          </p:cNvSpPr>
          <p:nvPr>
            <p:ph type="title"/>
          </p:nvPr>
        </p:nvSpPr>
        <p:spPr>
          <a:xfrm>
            <a:off x="839788" y="365125"/>
            <a:ext cx="10515600" cy="1325700"/>
          </a:xfrm>
          <a:prstGeom prst="rect">
            <a:avLst/>
          </a:prstGeom>
          <a:solidFill>
            <a:srgbClr val="F7F8F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01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4" name="Google Shape;104;g3736d92f9b7_0_105"/>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1010"/>
              </a:buClr>
              <a:buSzPts val="2400"/>
              <a:buNone/>
              <a:defRPr sz="2400" b="1"/>
            </a:lvl1pPr>
            <a:lvl2pPr marL="914400" lvl="1" indent="-228600" algn="l">
              <a:lnSpc>
                <a:spcPct val="90000"/>
              </a:lnSpc>
              <a:spcBef>
                <a:spcPts val="500"/>
              </a:spcBef>
              <a:spcAft>
                <a:spcPts val="0"/>
              </a:spcAft>
              <a:buClr>
                <a:srgbClr val="101010"/>
              </a:buClr>
              <a:buSzPts val="2000"/>
              <a:buNone/>
              <a:defRPr sz="2000" b="1"/>
            </a:lvl2pPr>
            <a:lvl3pPr marL="1371600" lvl="2" indent="-228600" algn="l">
              <a:lnSpc>
                <a:spcPct val="90000"/>
              </a:lnSpc>
              <a:spcBef>
                <a:spcPts val="500"/>
              </a:spcBef>
              <a:spcAft>
                <a:spcPts val="0"/>
              </a:spcAft>
              <a:buClr>
                <a:srgbClr val="101010"/>
              </a:buClr>
              <a:buSzPts val="1900"/>
              <a:buNone/>
              <a:defRPr sz="1900" b="1"/>
            </a:lvl3pPr>
            <a:lvl4pPr marL="1828800" lvl="3" indent="-228600" algn="l">
              <a:lnSpc>
                <a:spcPct val="90000"/>
              </a:lnSpc>
              <a:spcBef>
                <a:spcPts val="500"/>
              </a:spcBef>
              <a:spcAft>
                <a:spcPts val="0"/>
              </a:spcAft>
              <a:buClr>
                <a:srgbClr val="101010"/>
              </a:buClr>
              <a:buSzPts val="1600"/>
              <a:buNone/>
              <a:defRPr sz="1600" b="1"/>
            </a:lvl4pPr>
            <a:lvl5pPr marL="2286000" lvl="4" indent="-228600" algn="l">
              <a:lnSpc>
                <a:spcPct val="90000"/>
              </a:lnSpc>
              <a:spcBef>
                <a:spcPts val="500"/>
              </a:spcBef>
              <a:spcAft>
                <a:spcPts val="0"/>
              </a:spcAft>
              <a:buClr>
                <a:srgbClr val="10101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 name="Google Shape;105;g3736d92f9b7_0_105"/>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1010"/>
              </a:buClr>
              <a:buSzPts val="1900"/>
              <a:buChar char="•"/>
              <a:defRPr/>
            </a:lvl1pPr>
            <a:lvl2pPr marL="914400" lvl="1" indent="-349250" algn="l">
              <a:lnSpc>
                <a:spcPct val="90000"/>
              </a:lnSpc>
              <a:spcBef>
                <a:spcPts val="500"/>
              </a:spcBef>
              <a:spcAft>
                <a:spcPts val="0"/>
              </a:spcAft>
              <a:buClr>
                <a:srgbClr val="101010"/>
              </a:buClr>
              <a:buSzPts val="1900"/>
              <a:buChar char="•"/>
              <a:defRPr/>
            </a:lvl2pPr>
            <a:lvl3pPr marL="1371600" lvl="2" indent="-349250" algn="l">
              <a:lnSpc>
                <a:spcPct val="90000"/>
              </a:lnSpc>
              <a:spcBef>
                <a:spcPts val="500"/>
              </a:spcBef>
              <a:spcAft>
                <a:spcPts val="0"/>
              </a:spcAft>
              <a:buClr>
                <a:srgbClr val="101010"/>
              </a:buClr>
              <a:buSzPts val="1900"/>
              <a:buChar char="•"/>
              <a:defRPr/>
            </a:lvl3pPr>
            <a:lvl4pPr marL="1828800" lvl="3" indent="-349250" algn="l">
              <a:lnSpc>
                <a:spcPct val="90000"/>
              </a:lnSpc>
              <a:spcBef>
                <a:spcPts val="500"/>
              </a:spcBef>
              <a:spcAft>
                <a:spcPts val="0"/>
              </a:spcAft>
              <a:buClr>
                <a:srgbClr val="101010"/>
              </a:buClr>
              <a:buSzPts val="1900"/>
              <a:buChar char="•"/>
              <a:defRPr/>
            </a:lvl4pPr>
            <a:lvl5pPr marL="2286000" lvl="4" indent="-349250" algn="l">
              <a:lnSpc>
                <a:spcPct val="90000"/>
              </a:lnSpc>
              <a:spcBef>
                <a:spcPts val="500"/>
              </a:spcBef>
              <a:spcAft>
                <a:spcPts val="0"/>
              </a:spcAft>
              <a:buClr>
                <a:srgbClr val="101010"/>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6" name="Google Shape;106;g3736d92f9b7_0_105"/>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1010"/>
              </a:buClr>
              <a:buSzPts val="2400"/>
              <a:buNone/>
              <a:defRPr sz="2400" b="1"/>
            </a:lvl1pPr>
            <a:lvl2pPr marL="914400" lvl="1" indent="-228600" algn="l">
              <a:lnSpc>
                <a:spcPct val="90000"/>
              </a:lnSpc>
              <a:spcBef>
                <a:spcPts val="500"/>
              </a:spcBef>
              <a:spcAft>
                <a:spcPts val="0"/>
              </a:spcAft>
              <a:buClr>
                <a:srgbClr val="101010"/>
              </a:buClr>
              <a:buSzPts val="2000"/>
              <a:buNone/>
              <a:defRPr sz="2000" b="1"/>
            </a:lvl2pPr>
            <a:lvl3pPr marL="1371600" lvl="2" indent="-228600" algn="l">
              <a:lnSpc>
                <a:spcPct val="90000"/>
              </a:lnSpc>
              <a:spcBef>
                <a:spcPts val="500"/>
              </a:spcBef>
              <a:spcAft>
                <a:spcPts val="0"/>
              </a:spcAft>
              <a:buClr>
                <a:srgbClr val="101010"/>
              </a:buClr>
              <a:buSzPts val="1900"/>
              <a:buNone/>
              <a:defRPr sz="1900" b="1"/>
            </a:lvl3pPr>
            <a:lvl4pPr marL="1828800" lvl="3" indent="-228600" algn="l">
              <a:lnSpc>
                <a:spcPct val="90000"/>
              </a:lnSpc>
              <a:spcBef>
                <a:spcPts val="500"/>
              </a:spcBef>
              <a:spcAft>
                <a:spcPts val="0"/>
              </a:spcAft>
              <a:buClr>
                <a:srgbClr val="101010"/>
              </a:buClr>
              <a:buSzPts val="1600"/>
              <a:buNone/>
              <a:defRPr sz="1600" b="1"/>
            </a:lvl4pPr>
            <a:lvl5pPr marL="2286000" lvl="4" indent="-228600" algn="l">
              <a:lnSpc>
                <a:spcPct val="90000"/>
              </a:lnSpc>
              <a:spcBef>
                <a:spcPts val="500"/>
              </a:spcBef>
              <a:spcAft>
                <a:spcPts val="0"/>
              </a:spcAft>
              <a:buClr>
                <a:srgbClr val="10101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g3736d92f9b7_0_105"/>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1010"/>
              </a:buClr>
              <a:buSzPts val="1900"/>
              <a:buChar char="•"/>
              <a:defRPr/>
            </a:lvl1pPr>
            <a:lvl2pPr marL="914400" lvl="1" indent="-349250" algn="l">
              <a:lnSpc>
                <a:spcPct val="90000"/>
              </a:lnSpc>
              <a:spcBef>
                <a:spcPts val="500"/>
              </a:spcBef>
              <a:spcAft>
                <a:spcPts val="0"/>
              </a:spcAft>
              <a:buClr>
                <a:srgbClr val="101010"/>
              </a:buClr>
              <a:buSzPts val="1900"/>
              <a:buChar char="•"/>
              <a:defRPr/>
            </a:lvl2pPr>
            <a:lvl3pPr marL="1371600" lvl="2" indent="-349250" algn="l">
              <a:lnSpc>
                <a:spcPct val="90000"/>
              </a:lnSpc>
              <a:spcBef>
                <a:spcPts val="500"/>
              </a:spcBef>
              <a:spcAft>
                <a:spcPts val="0"/>
              </a:spcAft>
              <a:buClr>
                <a:srgbClr val="101010"/>
              </a:buClr>
              <a:buSzPts val="1900"/>
              <a:buChar char="•"/>
              <a:defRPr/>
            </a:lvl3pPr>
            <a:lvl4pPr marL="1828800" lvl="3" indent="-349250" algn="l">
              <a:lnSpc>
                <a:spcPct val="90000"/>
              </a:lnSpc>
              <a:spcBef>
                <a:spcPts val="500"/>
              </a:spcBef>
              <a:spcAft>
                <a:spcPts val="0"/>
              </a:spcAft>
              <a:buClr>
                <a:srgbClr val="101010"/>
              </a:buClr>
              <a:buSzPts val="1900"/>
              <a:buChar char="•"/>
              <a:defRPr/>
            </a:lvl4pPr>
            <a:lvl5pPr marL="2286000" lvl="4" indent="-349250" algn="l">
              <a:lnSpc>
                <a:spcPct val="90000"/>
              </a:lnSpc>
              <a:spcBef>
                <a:spcPts val="500"/>
              </a:spcBef>
              <a:spcAft>
                <a:spcPts val="0"/>
              </a:spcAft>
              <a:buClr>
                <a:srgbClr val="101010"/>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8" name="Google Shape;108;g3736d92f9b7_0_105"/>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g3736d92f9b7_0_112"/>
          <p:cNvSpPr txBox="1">
            <a:spLocks noGrp="1"/>
          </p:cNvSpPr>
          <p:nvPr>
            <p:ph type="title"/>
          </p:nvPr>
        </p:nvSpPr>
        <p:spPr>
          <a:xfrm>
            <a:off x="839788" y="457200"/>
            <a:ext cx="3932100" cy="1600500"/>
          </a:xfrm>
          <a:prstGeom prst="rect">
            <a:avLst/>
          </a:prstGeom>
          <a:solidFill>
            <a:srgbClr val="F7F8FC"/>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01010"/>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1" name="Google Shape;111;g3736d92f9b7_0_112"/>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rgbClr val="101010"/>
              </a:buClr>
              <a:buSzPts val="3200"/>
              <a:buChar char="•"/>
              <a:defRPr sz="3200"/>
            </a:lvl1pPr>
            <a:lvl2pPr marL="914400" lvl="1" indent="-406400" algn="l">
              <a:lnSpc>
                <a:spcPct val="90000"/>
              </a:lnSpc>
              <a:spcBef>
                <a:spcPts val="500"/>
              </a:spcBef>
              <a:spcAft>
                <a:spcPts val="0"/>
              </a:spcAft>
              <a:buClr>
                <a:srgbClr val="101010"/>
              </a:buClr>
              <a:buSzPts val="2800"/>
              <a:buChar char="•"/>
              <a:defRPr sz="2800"/>
            </a:lvl2pPr>
            <a:lvl3pPr marL="1371600" lvl="2" indent="-381000" algn="l">
              <a:lnSpc>
                <a:spcPct val="90000"/>
              </a:lnSpc>
              <a:spcBef>
                <a:spcPts val="500"/>
              </a:spcBef>
              <a:spcAft>
                <a:spcPts val="0"/>
              </a:spcAft>
              <a:buClr>
                <a:srgbClr val="101010"/>
              </a:buClr>
              <a:buSzPts val="2400"/>
              <a:buChar char="•"/>
              <a:defRPr sz="2400"/>
            </a:lvl3pPr>
            <a:lvl4pPr marL="1828800" lvl="3" indent="-355600" algn="l">
              <a:lnSpc>
                <a:spcPct val="90000"/>
              </a:lnSpc>
              <a:spcBef>
                <a:spcPts val="500"/>
              </a:spcBef>
              <a:spcAft>
                <a:spcPts val="0"/>
              </a:spcAft>
              <a:buClr>
                <a:srgbClr val="101010"/>
              </a:buClr>
              <a:buSzPts val="2000"/>
              <a:buChar char="•"/>
              <a:defRPr sz="2000"/>
            </a:lvl4pPr>
            <a:lvl5pPr marL="2286000" lvl="4" indent="-355600" algn="l">
              <a:lnSpc>
                <a:spcPct val="90000"/>
              </a:lnSpc>
              <a:spcBef>
                <a:spcPts val="500"/>
              </a:spcBef>
              <a:spcAft>
                <a:spcPts val="0"/>
              </a:spcAft>
              <a:buClr>
                <a:srgbClr val="10101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2" name="Google Shape;112;g3736d92f9b7_0_11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1010"/>
              </a:buClr>
              <a:buSzPts val="1600"/>
              <a:buNone/>
              <a:defRPr sz="1600"/>
            </a:lvl1pPr>
            <a:lvl2pPr marL="914400" lvl="1" indent="-228600" algn="l">
              <a:lnSpc>
                <a:spcPct val="90000"/>
              </a:lnSpc>
              <a:spcBef>
                <a:spcPts val="500"/>
              </a:spcBef>
              <a:spcAft>
                <a:spcPts val="0"/>
              </a:spcAft>
              <a:buClr>
                <a:srgbClr val="101010"/>
              </a:buClr>
              <a:buSzPts val="1500"/>
              <a:buNone/>
              <a:defRPr sz="1500"/>
            </a:lvl2pPr>
            <a:lvl3pPr marL="1371600" lvl="2" indent="-228600" algn="l">
              <a:lnSpc>
                <a:spcPct val="90000"/>
              </a:lnSpc>
              <a:spcBef>
                <a:spcPts val="500"/>
              </a:spcBef>
              <a:spcAft>
                <a:spcPts val="0"/>
              </a:spcAft>
              <a:buClr>
                <a:srgbClr val="101010"/>
              </a:buClr>
              <a:buSzPts val="1200"/>
              <a:buNone/>
              <a:defRPr sz="1200"/>
            </a:lvl3pPr>
            <a:lvl4pPr marL="1828800" lvl="3" indent="-228600" algn="l">
              <a:lnSpc>
                <a:spcPct val="90000"/>
              </a:lnSpc>
              <a:spcBef>
                <a:spcPts val="500"/>
              </a:spcBef>
              <a:spcAft>
                <a:spcPts val="0"/>
              </a:spcAft>
              <a:buClr>
                <a:srgbClr val="101010"/>
              </a:buClr>
              <a:buSzPts val="1100"/>
              <a:buNone/>
              <a:defRPr sz="1100"/>
            </a:lvl4pPr>
            <a:lvl5pPr marL="2286000" lvl="4" indent="-228600" algn="l">
              <a:lnSpc>
                <a:spcPct val="90000"/>
              </a:lnSpc>
              <a:spcBef>
                <a:spcPts val="500"/>
              </a:spcBef>
              <a:spcAft>
                <a:spcPts val="0"/>
              </a:spcAft>
              <a:buClr>
                <a:srgbClr val="101010"/>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113" name="Google Shape;113;g3736d92f9b7_0_112"/>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4"/>
        <p:cNvGrpSpPr/>
        <p:nvPr/>
      </p:nvGrpSpPr>
      <p:grpSpPr>
        <a:xfrm>
          <a:off x="0" y="0"/>
          <a:ext cx="0" cy="0"/>
          <a:chOff x="0" y="0"/>
          <a:chExt cx="0" cy="0"/>
        </a:xfrm>
      </p:grpSpPr>
      <p:sp>
        <p:nvSpPr>
          <p:cNvPr id="115" name="Google Shape;115;g3736d92f9b7_0_117"/>
          <p:cNvSpPr txBox="1">
            <a:spLocks noGrp="1"/>
          </p:cNvSpPr>
          <p:nvPr>
            <p:ph type="title"/>
          </p:nvPr>
        </p:nvSpPr>
        <p:spPr>
          <a:xfrm>
            <a:off x="839788" y="457200"/>
            <a:ext cx="3932100" cy="1600500"/>
          </a:xfrm>
          <a:prstGeom prst="rect">
            <a:avLst/>
          </a:prstGeom>
          <a:solidFill>
            <a:srgbClr val="F7F8FC"/>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01010"/>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6" name="Google Shape;116;g3736d92f9b7_0_117"/>
          <p:cNvSpPr>
            <a:spLocks noGrp="1"/>
          </p:cNvSpPr>
          <p:nvPr>
            <p:ph type="pic" idx="2"/>
          </p:nvPr>
        </p:nvSpPr>
        <p:spPr>
          <a:xfrm>
            <a:off x="5183188" y="987425"/>
            <a:ext cx="6172500" cy="4873500"/>
          </a:xfrm>
          <a:prstGeom prst="rect">
            <a:avLst/>
          </a:prstGeom>
          <a:noFill/>
          <a:ln>
            <a:noFill/>
          </a:ln>
        </p:spPr>
      </p:sp>
      <p:sp>
        <p:nvSpPr>
          <p:cNvPr id="117" name="Google Shape;117;g3736d92f9b7_0_11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1010"/>
              </a:buClr>
              <a:buSzPts val="1600"/>
              <a:buNone/>
              <a:defRPr sz="1600"/>
            </a:lvl1pPr>
            <a:lvl2pPr marL="914400" lvl="1" indent="-228600" algn="l">
              <a:lnSpc>
                <a:spcPct val="90000"/>
              </a:lnSpc>
              <a:spcBef>
                <a:spcPts val="500"/>
              </a:spcBef>
              <a:spcAft>
                <a:spcPts val="0"/>
              </a:spcAft>
              <a:buClr>
                <a:srgbClr val="101010"/>
              </a:buClr>
              <a:buSzPts val="1500"/>
              <a:buNone/>
              <a:defRPr sz="1500"/>
            </a:lvl2pPr>
            <a:lvl3pPr marL="1371600" lvl="2" indent="-228600" algn="l">
              <a:lnSpc>
                <a:spcPct val="90000"/>
              </a:lnSpc>
              <a:spcBef>
                <a:spcPts val="500"/>
              </a:spcBef>
              <a:spcAft>
                <a:spcPts val="0"/>
              </a:spcAft>
              <a:buClr>
                <a:srgbClr val="101010"/>
              </a:buClr>
              <a:buSzPts val="1200"/>
              <a:buNone/>
              <a:defRPr sz="1200"/>
            </a:lvl3pPr>
            <a:lvl4pPr marL="1828800" lvl="3" indent="-228600" algn="l">
              <a:lnSpc>
                <a:spcPct val="90000"/>
              </a:lnSpc>
              <a:spcBef>
                <a:spcPts val="500"/>
              </a:spcBef>
              <a:spcAft>
                <a:spcPts val="0"/>
              </a:spcAft>
              <a:buClr>
                <a:srgbClr val="101010"/>
              </a:buClr>
              <a:buSzPts val="1100"/>
              <a:buNone/>
              <a:defRPr sz="1100"/>
            </a:lvl4pPr>
            <a:lvl5pPr marL="2286000" lvl="4" indent="-228600" algn="l">
              <a:lnSpc>
                <a:spcPct val="90000"/>
              </a:lnSpc>
              <a:spcBef>
                <a:spcPts val="500"/>
              </a:spcBef>
              <a:spcAft>
                <a:spcPts val="0"/>
              </a:spcAft>
              <a:buClr>
                <a:srgbClr val="101010"/>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118" name="Google Shape;118;g3736d92f9b7_0_117"/>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g3736d92f9b7_0_122"/>
          <p:cNvSpPr txBox="1">
            <a:spLocks noGrp="1"/>
          </p:cNvSpPr>
          <p:nvPr>
            <p:ph type="title"/>
          </p:nvPr>
        </p:nvSpPr>
        <p:spPr>
          <a:xfrm>
            <a:off x="838200" y="365125"/>
            <a:ext cx="10515600" cy="1325700"/>
          </a:xfrm>
          <a:prstGeom prst="rect">
            <a:avLst/>
          </a:prstGeom>
          <a:solidFill>
            <a:srgbClr val="F7F8F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01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1" name="Google Shape;121;g3736d92f9b7_0_12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1010"/>
              </a:buClr>
              <a:buSzPts val="1900"/>
              <a:buChar char="•"/>
              <a:defRPr/>
            </a:lvl1pPr>
            <a:lvl2pPr marL="914400" lvl="1" indent="-349250" algn="l">
              <a:lnSpc>
                <a:spcPct val="90000"/>
              </a:lnSpc>
              <a:spcBef>
                <a:spcPts val="500"/>
              </a:spcBef>
              <a:spcAft>
                <a:spcPts val="0"/>
              </a:spcAft>
              <a:buClr>
                <a:srgbClr val="101010"/>
              </a:buClr>
              <a:buSzPts val="1900"/>
              <a:buChar char="•"/>
              <a:defRPr/>
            </a:lvl2pPr>
            <a:lvl3pPr marL="1371600" lvl="2" indent="-349250" algn="l">
              <a:lnSpc>
                <a:spcPct val="90000"/>
              </a:lnSpc>
              <a:spcBef>
                <a:spcPts val="500"/>
              </a:spcBef>
              <a:spcAft>
                <a:spcPts val="0"/>
              </a:spcAft>
              <a:buClr>
                <a:srgbClr val="101010"/>
              </a:buClr>
              <a:buSzPts val="1900"/>
              <a:buChar char="•"/>
              <a:defRPr/>
            </a:lvl3pPr>
            <a:lvl4pPr marL="1828800" lvl="3" indent="-349250" algn="l">
              <a:lnSpc>
                <a:spcPct val="90000"/>
              </a:lnSpc>
              <a:spcBef>
                <a:spcPts val="500"/>
              </a:spcBef>
              <a:spcAft>
                <a:spcPts val="0"/>
              </a:spcAft>
              <a:buClr>
                <a:srgbClr val="101010"/>
              </a:buClr>
              <a:buSzPts val="1900"/>
              <a:buChar char="•"/>
              <a:defRPr/>
            </a:lvl4pPr>
            <a:lvl5pPr marL="2286000" lvl="4" indent="-349250" algn="l">
              <a:lnSpc>
                <a:spcPct val="90000"/>
              </a:lnSpc>
              <a:spcBef>
                <a:spcPts val="500"/>
              </a:spcBef>
              <a:spcAft>
                <a:spcPts val="0"/>
              </a:spcAft>
              <a:buClr>
                <a:srgbClr val="101010"/>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2" name="Google Shape;122;g3736d92f9b7_0_122"/>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g3736d92f9b7_0_126"/>
          <p:cNvSpPr txBox="1">
            <a:spLocks noGrp="1"/>
          </p:cNvSpPr>
          <p:nvPr>
            <p:ph type="title"/>
          </p:nvPr>
        </p:nvSpPr>
        <p:spPr>
          <a:xfrm rot="5400000">
            <a:off x="7133400" y="1956625"/>
            <a:ext cx="5811900" cy="2628900"/>
          </a:xfrm>
          <a:prstGeom prst="rect">
            <a:avLst/>
          </a:prstGeom>
          <a:solidFill>
            <a:srgbClr val="F7F8F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01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5" name="Google Shape;125;g3736d92f9b7_0_12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1010"/>
              </a:buClr>
              <a:buSzPts val="1900"/>
              <a:buChar char="•"/>
              <a:defRPr/>
            </a:lvl1pPr>
            <a:lvl2pPr marL="914400" lvl="1" indent="-349250" algn="l">
              <a:lnSpc>
                <a:spcPct val="90000"/>
              </a:lnSpc>
              <a:spcBef>
                <a:spcPts val="500"/>
              </a:spcBef>
              <a:spcAft>
                <a:spcPts val="0"/>
              </a:spcAft>
              <a:buClr>
                <a:srgbClr val="101010"/>
              </a:buClr>
              <a:buSzPts val="1900"/>
              <a:buChar char="•"/>
              <a:defRPr/>
            </a:lvl2pPr>
            <a:lvl3pPr marL="1371600" lvl="2" indent="-349250" algn="l">
              <a:lnSpc>
                <a:spcPct val="90000"/>
              </a:lnSpc>
              <a:spcBef>
                <a:spcPts val="500"/>
              </a:spcBef>
              <a:spcAft>
                <a:spcPts val="0"/>
              </a:spcAft>
              <a:buClr>
                <a:srgbClr val="101010"/>
              </a:buClr>
              <a:buSzPts val="1900"/>
              <a:buChar char="•"/>
              <a:defRPr/>
            </a:lvl3pPr>
            <a:lvl4pPr marL="1828800" lvl="3" indent="-349250" algn="l">
              <a:lnSpc>
                <a:spcPct val="90000"/>
              </a:lnSpc>
              <a:spcBef>
                <a:spcPts val="500"/>
              </a:spcBef>
              <a:spcAft>
                <a:spcPts val="0"/>
              </a:spcAft>
              <a:buClr>
                <a:srgbClr val="101010"/>
              </a:buClr>
              <a:buSzPts val="1900"/>
              <a:buChar char="•"/>
              <a:defRPr/>
            </a:lvl4pPr>
            <a:lvl5pPr marL="2286000" lvl="4" indent="-349250" algn="l">
              <a:lnSpc>
                <a:spcPct val="90000"/>
              </a:lnSpc>
              <a:spcBef>
                <a:spcPts val="500"/>
              </a:spcBef>
              <a:spcAft>
                <a:spcPts val="0"/>
              </a:spcAft>
              <a:buClr>
                <a:srgbClr val="101010"/>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6" name="Google Shape;126;g3736d92f9b7_0_126"/>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838200" y="365125"/>
            <a:ext cx="10515600" cy="1325563"/>
          </a:xfrm>
          <a:prstGeom prst="rect">
            <a:avLst/>
          </a:prstGeom>
          <a:solidFill>
            <a:srgbClr val="F7F8F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01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3"/>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4"/>
          <p:cNvSpPr txBox="1">
            <a:spLocks noGrp="1"/>
          </p:cNvSpPr>
          <p:nvPr>
            <p:ph type="title"/>
          </p:nvPr>
        </p:nvSpPr>
        <p:spPr>
          <a:xfrm>
            <a:off x="831850" y="1709738"/>
            <a:ext cx="10515600" cy="2852737"/>
          </a:xfrm>
          <a:prstGeom prst="rect">
            <a:avLst/>
          </a:prstGeom>
          <a:solidFill>
            <a:srgbClr val="F7F8FC"/>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01010"/>
              </a:buClr>
              <a:buSzPts val="6000"/>
              <a:buFont typeface="Ralew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44"/>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45"/>
          <p:cNvSpPr txBox="1">
            <a:spLocks noGrp="1"/>
          </p:cNvSpPr>
          <p:nvPr>
            <p:ph type="ctrTitle"/>
          </p:nvPr>
        </p:nvSpPr>
        <p:spPr>
          <a:xfrm>
            <a:off x="1524000" y="1122363"/>
            <a:ext cx="9144000" cy="2387600"/>
          </a:xfrm>
          <a:prstGeom prst="rect">
            <a:avLst/>
          </a:prstGeom>
          <a:solidFill>
            <a:srgbClr val="F7F8FC"/>
          </a:solid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1010"/>
              </a:buClr>
              <a:buSzPts val="6000"/>
              <a:buFont typeface="Ralew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01010"/>
              </a:buClr>
              <a:buSzPts val="2400"/>
              <a:buNone/>
              <a:defRPr sz="2400"/>
            </a:lvl1pPr>
            <a:lvl2pPr lvl="1" algn="ctr">
              <a:lnSpc>
                <a:spcPct val="90000"/>
              </a:lnSpc>
              <a:spcBef>
                <a:spcPts val="500"/>
              </a:spcBef>
              <a:spcAft>
                <a:spcPts val="0"/>
              </a:spcAft>
              <a:buClr>
                <a:srgbClr val="101010"/>
              </a:buClr>
              <a:buSzPts val="2000"/>
              <a:buNone/>
              <a:defRPr sz="2000"/>
            </a:lvl2pPr>
            <a:lvl3pPr lvl="2" algn="ctr">
              <a:lnSpc>
                <a:spcPct val="90000"/>
              </a:lnSpc>
              <a:spcBef>
                <a:spcPts val="500"/>
              </a:spcBef>
              <a:spcAft>
                <a:spcPts val="0"/>
              </a:spcAft>
              <a:buClr>
                <a:srgbClr val="101010"/>
              </a:buClr>
              <a:buSzPts val="1800"/>
              <a:buNone/>
              <a:defRPr sz="1800"/>
            </a:lvl3pPr>
            <a:lvl4pPr lvl="3" algn="ctr">
              <a:lnSpc>
                <a:spcPct val="90000"/>
              </a:lnSpc>
              <a:spcBef>
                <a:spcPts val="500"/>
              </a:spcBef>
              <a:spcAft>
                <a:spcPts val="0"/>
              </a:spcAft>
              <a:buClr>
                <a:srgbClr val="101010"/>
              </a:buClr>
              <a:buSzPts val="1600"/>
              <a:buNone/>
              <a:defRPr sz="1600"/>
            </a:lvl4pPr>
            <a:lvl5pPr lvl="4" algn="ctr">
              <a:lnSpc>
                <a:spcPct val="90000"/>
              </a:lnSpc>
              <a:spcBef>
                <a:spcPts val="500"/>
              </a:spcBef>
              <a:spcAft>
                <a:spcPts val="0"/>
              </a:spcAft>
              <a:buClr>
                <a:srgbClr val="10101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45"/>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46"/>
          <p:cNvSpPr txBox="1">
            <a:spLocks noGrp="1"/>
          </p:cNvSpPr>
          <p:nvPr>
            <p:ph type="title"/>
          </p:nvPr>
        </p:nvSpPr>
        <p:spPr>
          <a:xfrm>
            <a:off x="838200" y="365125"/>
            <a:ext cx="10515600" cy="1325563"/>
          </a:xfrm>
          <a:prstGeom prst="rect">
            <a:avLst/>
          </a:prstGeom>
          <a:solidFill>
            <a:srgbClr val="F7F8F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01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1010"/>
              </a:buClr>
              <a:buSzPts val="1800"/>
              <a:buChar char="•"/>
              <a:defRPr/>
            </a:lvl1pPr>
            <a:lvl2pPr marL="914400" lvl="1" indent="-342900" algn="l">
              <a:lnSpc>
                <a:spcPct val="90000"/>
              </a:lnSpc>
              <a:spcBef>
                <a:spcPts val="500"/>
              </a:spcBef>
              <a:spcAft>
                <a:spcPts val="0"/>
              </a:spcAft>
              <a:buClr>
                <a:srgbClr val="101010"/>
              </a:buClr>
              <a:buSzPts val="1800"/>
              <a:buChar char="•"/>
              <a:defRPr/>
            </a:lvl2pPr>
            <a:lvl3pPr marL="1371600" lvl="2" indent="-342900" algn="l">
              <a:lnSpc>
                <a:spcPct val="90000"/>
              </a:lnSpc>
              <a:spcBef>
                <a:spcPts val="500"/>
              </a:spcBef>
              <a:spcAft>
                <a:spcPts val="0"/>
              </a:spcAft>
              <a:buClr>
                <a:srgbClr val="101010"/>
              </a:buClr>
              <a:buSzPts val="1800"/>
              <a:buChar char="•"/>
              <a:defRPr/>
            </a:lvl3pPr>
            <a:lvl4pPr marL="1828800" lvl="3" indent="-342900" algn="l">
              <a:lnSpc>
                <a:spcPct val="90000"/>
              </a:lnSpc>
              <a:spcBef>
                <a:spcPts val="500"/>
              </a:spcBef>
              <a:spcAft>
                <a:spcPts val="0"/>
              </a:spcAft>
              <a:buClr>
                <a:srgbClr val="101010"/>
              </a:buClr>
              <a:buSzPts val="1800"/>
              <a:buChar char="•"/>
              <a:defRPr/>
            </a:lvl4pPr>
            <a:lvl5pPr marL="2286000" lvl="4" indent="-342900" algn="l">
              <a:lnSpc>
                <a:spcPct val="90000"/>
              </a:lnSpc>
              <a:spcBef>
                <a:spcPts val="500"/>
              </a:spcBef>
              <a:spcAft>
                <a:spcPts val="0"/>
              </a:spcAft>
              <a:buClr>
                <a:srgbClr val="10101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6"/>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7"/>
          <p:cNvSpPr txBox="1">
            <a:spLocks noGrp="1"/>
          </p:cNvSpPr>
          <p:nvPr>
            <p:ph type="title"/>
          </p:nvPr>
        </p:nvSpPr>
        <p:spPr>
          <a:xfrm>
            <a:off x="838200" y="365125"/>
            <a:ext cx="10515600" cy="1325563"/>
          </a:xfrm>
          <a:prstGeom prst="rect">
            <a:avLst/>
          </a:prstGeom>
          <a:solidFill>
            <a:srgbClr val="F7F8F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01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1010"/>
              </a:buClr>
              <a:buSzPts val="1800"/>
              <a:buChar char="•"/>
              <a:defRPr/>
            </a:lvl1pPr>
            <a:lvl2pPr marL="914400" lvl="1" indent="-342900" algn="l">
              <a:lnSpc>
                <a:spcPct val="90000"/>
              </a:lnSpc>
              <a:spcBef>
                <a:spcPts val="500"/>
              </a:spcBef>
              <a:spcAft>
                <a:spcPts val="0"/>
              </a:spcAft>
              <a:buClr>
                <a:srgbClr val="101010"/>
              </a:buClr>
              <a:buSzPts val="1800"/>
              <a:buChar char="•"/>
              <a:defRPr/>
            </a:lvl2pPr>
            <a:lvl3pPr marL="1371600" lvl="2" indent="-342900" algn="l">
              <a:lnSpc>
                <a:spcPct val="90000"/>
              </a:lnSpc>
              <a:spcBef>
                <a:spcPts val="500"/>
              </a:spcBef>
              <a:spcAft>
                <a:spcPts val="0"/>
              </a:spcAft>
              <a:buClr>
                <a:srgbClr val="101010"/>
              </a:buClr>
              <a:buSzPts val="1800"/>
              <a:buChar char="•"/>
              <a:defRPr/>
            </a:lvl3pPr>
            <a:lvl4pPr marL="1828800" lvl="3" indent="-342900" algn="l">
              <a:lnSpc>
                <a:spcPct val="90000"/>
              </a:lnSpc>
              <a:spcBef>
                <a:spcPts val="500"/>
              </a:spcBef>
              <a:spcAft>
                <a:spcPts val="0"/>
              </a:spcAft>
              <a:buClr>
                <a:srgbClr val="101010"/>
              </a:buClr>
              <a:buSzPts val="1800"/>
              <a:buChar char="•"/>
              <a:defRPr/>
            </a:lvl4pPr>
            <a:lvl5pPr marL="2286000" lvl="4" indent="-342900" algn="l">
              <a:lnSpc>
                <a:spcPct val="90000"/>
              </a:lnSpc>
              <a:spcBef>
                <a:spcPts val="500"/>
              </a:spcBef>
              <a:spcAft>
                <a:spcPts val="0"/>
              </a:spcAft>
              <a:buClr>
                <a:srgbClr val="10101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1010"/>
              </a:buClr>
              <a:buSzPts val="1800"/>
              <a:buChar char="•"/>
              <a:defRPr/>
            </a:lvl1pPr>
            <a:lvl2pPr marL="914400" lvl="1" indent="-342900" algn="l">
              <a:lnSpc>
                <a:spcPct val="90000"/>
              </a:lnSpc>
              <a:spcBef>
                <a:spcPts val="500"/>
              </a:spcBef>
              <a:spcAft>
                <a:spcPts val="0"/>
              </a:spcAft>
              <a:buClr>
                <a:srgbClr val="101010"/>
              </a:buClr>
              <a:buSzPts val="1800"/>
              <a:buChar char="•"/>
              <a:defRPr/>
            </a:lvl2pPr>
            <a:lvl3pPr marL="1371600" lvl="2" indent="-342900" algn="l">
              <a:lnSpc>
                <a:spcPct val="90000"/>
              </a:lnSpc>
              <a:spcBef>
                <a:spcPts val="500"/>
              </a:spcBef>
              <a:spcAft>
                <a:spcPts val="0"/>
              </a:spcAft>
              <a:buClr>
                <a:srgbClr val="101010"/>
              </a:buClr>
              <a:buSzPts val="1800"/>
              <a:buChar char="•"/>
              <a:defRPr/>
            </a:lvl3pPr>
            <a:lvl4pPr marL="1828800" lvl="3" indent="-342900" algn="l">
              <a:lnSpc>
                <a:spcPct val="90000"/>
              </a:lnSpc>
              <a:spcBef>
                <a:spcPts val="500"/>
              </a:spcBef>
              <a:spcAft>
                <a:spcPts val="0"/>
              </a:spcAft>
              <a:buClr>
                <a:srgbClr val="101010"/>
              </a:buClr>
              <a:buSzPts val="1800"/>
              <a:buChar char="•"/>
              <a:defRPr/>
            </a:lvl4pPr>
            <a:lvl5pPr marL="2286000" lvl="4" indent="-342900" algn="l">
              <a:lnSpc>
                <a:spcPct val="90000"/>
              </a:lnSpc>
              <a:spcBef>
                <a:spcPts val="500"/>
              </a:spcBef>
              <a:spcAft>
                <a:spcPts val="0"/>
              </a:spcAft>
              <a:buClr>
                <a:srgbClr val="10101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7"/>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48"/>
          <p:cNvSpPr txBox="1">
            <a:spLocks noGrp="1"/>
          </p:cNvSpPr>
          <p:nvPr>
            <p:ph type="title"/>
          </p:nvPr>
        </p:nvSpPr>
        <p:spPr>
          <a:xfrm>
            <a:off x="839788" y="365125"/>
            <a:ext cx="10515600" cy="1325563"/>
          </a:xfrm>
          <a:prstGeom prst="rect">
            <a:avLst/>
          </a:prstGeom>
          <a:solidFill>
            <a:srgbClr val="F7F8F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01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1010"/>
              </a:buClr>
              <a:buSzPts val="2400"/>
              <a:buNone/>
              <a:defRPr sz="2400" b="1"/>
            </a:lvl1pPr>
            <a:lvl2pPr marL="914400" lvl="1" indent="-228600" algn="l">
              <a:lnSpc>
                <a:spcPct val="90000"/>
              </a:lnSpc>
              <a:spcBef>
                <a:spcPts val="500"/>
              </a:spcBef>
              <a:spcAft>
                <a:spcPts val="0"/>
              </a:spcAft>
              <a:buClr>
                <a:srgbClr val="101010"/>
              </a:buClr>
              <a:buSzPts val="2000"/>
              <a:buNone/>
              <a:defRPr sz="2000" b="1"/>
            </a:lvl2pPr>
            <a:lvl3pPr marL="1371600" lvl="2" indent="-228600" algn="l">
              <a:lnSpc>
                <a:spcPct val="90000"/>
              </a:lnSpc>
              <a:spcBef>
                <a:spcPts val="500"/>
              </a:spcBef>
              <a:spcAft>
                <a:spcPts val="0"/>
              </a:spcAft>
              <a:buClr>
                <a:srgbClr val="101010"/>
              </a:buClr>
              <a:buSzPts val="1800"/>
              <a:buNone/>
              <a:defRPr sz="1800" b="1"/>
            </a:lvl3pPr>
            <a:lvl4pPr marL="1828800" lvl="3" indent="-228600" algn="l">
              <a:lnSpc>
                <a:spcPct val="90000"/>
              </a:lnSpc>
              <a:spcBef>
                <a:spcPts val="500"/>
              </a:spcBef>
              <a:spcAft>
                <a:spcPts val="0"/>
              </a:spcAft>
              <a:buClr>
                <a:srgbClr val="101010"/>
              </a:buClr>
              <a:buSzPts val="1600"/>
              <a:buNone/>
              <a:defRPr sz="1600" b="1"/>
            </a:lvl4pPr>
            <a:lvl5pPr marL="2286000" lvl="4" indent="-228600" algn="l">
              <a:lnSpc>
                <a:spcPct val="90000"/>
              </a:lnSpc>
              <a:spcBef>
                <a:spcPts val="500"/>
              </a:spcBef>
              <a:spcAft>
                <a:spcPts val="0"/>
              </a:spcAft>
              <a:buClr>
                <a:srgbClr val="10101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1010"/>
              </a:buClr>
              <a:buSzPts val="1800"/>
              <a:buChar char="•"/>
              <a:defRPr/>
            </a:lvl1pPr>
            <a:lvl2pPr marL="914400" lvl="1" indent="-342900" algn="l">
              <a:lnSpc>
                <a:spcPct val="90000"/>
              </a:lnSpc>
              <a:spcBef>
                <a:spcPts val="500"/>
              </a:spcBef>
              <a:spcAft>
                <a:spcPts val="0"/>
              </a:spcAft>
              <a:buClr>
                <a:srgbClr val="101010"/>
              </a:buClr>
              <a:buSzPts val="1800"/>
              <a:buChar char="•"/>
              <a:defRPr/>
            </a:lvl2pPr>
            <a:lvl3pPr marL="1371600" lvl="2" indent="-342900" algn="l">
              <a:lnSpc>
                <a:spcPct val="90000"/>
              </a:lnSpc>
              <a:spcBef>
                <a:spcPts val="500"/>
              </a:spcBef>
              <a:spcAft>
                <a:spcPts val="0"/>
              </a:spcAft>
              <a:buClr>
                <a:srgbClr val="101010"/>
              </a:buClr>
              <a:buSzPts val="1800"/>
              <a:buChar char="•"/>
              <a:defRPr/>
            </a:lvl3pPr>
            <a:lvl4pPr marL="1828800" lvl="3" indent="-342900" algn="l">
              <a:lnSpc>
                <a:spcPct val="90000"/>
              </a:lnSpc>
              <a:spcBef>
                <a:spcPts val="500"/>
              </a:spcBef>
              <a:spcAft>
                <a:spcPts val="0"/>
              </a:spcAft>
              <a:buClr>
                <a:srgbClr val="101010"/>
              </a:buClr>
              <a:buSzPts val="1800"/>
              <a:buChar char="•"/>
              <a:defRPr/>
            </a:lvl4pPr>
            <a:lvl5pPr marL="2286000" lvl="4" indent="-342900" algn="l">
              <a:lnSpc>
                <a:spcPct val="90000"/>
              </a:lnSpc>
              <a:spcBef>
                <a:spcPts val="500"/>
              </a:spcBef>
              <a:spcAft>
                <a:spcPts val="0"/>
              </a:spcAft>
              <a:buClr>
                <a:srgbClr val="10101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1010"/>
              </a:buClr>
              <a:buSzPts val="2400"/>
              <a:buNone/>
              <a:defRPr sz="2400" b="1"/>
            </a:lvl1pPr>
            <a:lvl2pPr marL="914400" lvl="1" indent="-228600" algn="l">
              <a:lnSpc>
                <a:spcPct val="90000"/>
              </a:lnSpc>
              <a:spcBef>
                <a:spcPts val="500"/>
              </a:spcBef>
              <a:spcAft>
                <a:spcPts val="0"/>
              </a:spcAft>
              <a:buClr>
                <a:srgbClr val="101010"/>
              </a:buClr>
              <a:buSzPts val="2000"/>
              <a:buNone/>
              <a:defRPr sz="2000" b="1"/>
            </a:lvl2pPr>
            <a:lvl3pPr marL="1371600" lvl="2" indent="-228600" algn="l">
              <a:lnSpc>
                <a:spcPct val="90000"/>
              </a:lnSpc>
              <a:spcBef>
                <a:spcPts val="500"/>
              </a:spcBef>
              <a:spcAft>
                <a:spcPts val="0"/>
              </a:spcAft>
              <a:buClr>
                <a:srgbClr val="101010"/>
              </a:buClr>
              <a:buSzPts val="1800"/>
              <a:buNone/>
              <a:defRPr sz="1800" b="1"/>
            </a:lvl3pPr>
            <a:lvl4pPr marL="1828800" lvl="3" indent="-228600" algn="l">
              <a:lnSpc>
                <a:spcPct val="90000"/>
              </a:lnSpc>
              <a:spcBef>
                <a:spcPts val="500"/>
              </a:spcBef>
              <a:spcAft>
                <a:spcPts val="0"/>
              </a:spcAft>
              <a:buClr>
                <a:srgbClr val="101010"/>
              </a:buClr>
              <a:buSzPts val="1600"/>
              <a:buNone/>
              <a:defRPr sz="1600" b="1"/>
            </a:lvl4pPr>
            <a:lvl5pPr marL="2286000" lvl="4" indent="-228600" algn="l">
              <a:lnSpc>
                <a:spcPct val="90000"/>
              </a:lnSpc>
              <a:spcBef>
                <a:spcPts val="500"/>
              </a:spcBef>
              <a:spcAft>
                <a:spcPts val="0"/>
              </a:spcAft>
              <a:buClr>
                <a:srgbClr val="10101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1010"/>
              </a:buClr>
              <a:buSzPts val="1800"/>
              <a:buChar char="•"/>
              <a:defRPr/>
            </a:lvl1pPr>
            <a:lvl2pPr marL="914400" lvl="1" indent="-342900" algn="l">
              <a:lnSpc>
                <a:spcPct val="90000"/>
              </a:lnSpc>
              <a:spcBef>
                <a:spcPts val="500"/>
              </a:spcBef>
              <a:spcAft>
                <a:spcPts val="0"/>
              </a:spcAft>
              <a:buClr>
                <a:srgbClr val="101010"/>
              </a:buClr>
              <a:buSzPts val="1800"/>
              <a:buChar char="•"/>
              <a:defRPr/>
            </a:lvl2pPr>
            <a:lvl3pPr marL="1371600" lvl="2" indent="-342900" algn="l">
              <a:lnSpc>
                <a:spcPct val="90000"/>
              </a:lnSpc>
              <a:spcBef>
                <a:spcPts val="500"/>
              </a:spcBef>
              <a:spcAft>
                <a:spcPts val="0"/>
              </a:spcAft>
              <a:buClr>
                <a:srgbClr val="101010"/>
              </a:buClr>
              <a:buSzPts val="1800"/>
              <a:buChar char="•"/>
              <a:defRPr/>
            </a:lvl3pPr>
            <a:lvl4pPr marL="1828800" lvl="3" indent="-342900" algn="l">
              <a:lnSpc>
                <a:spcPct val="90000"/>
              </a:lnSpc>
              <a:spcBef>
                <a:spcPts val="500"/>
              </a:spcBef>
              <a:spcAft>
                <a:spcPts val="0"/>
              </a:spcAft>
              <a:buClr>
                <a:srgbClr val="101010"/>
              </a:buClr>
              <a:buSzPts val="1800"/>
              <a:buChar char="•"/>
              <a:defRPr/>
            </a:lvl4pPr>
            <a:lvl5pPr marL="2286000" lvl="4" indent="-342900" algn="l">
              <a:lnSpc>
                <a:spcPct val="90000"/>
              </a:lnSpc>
              <a:spcBef>
                <a:spcPts val="500"/>
              </a:spcBef>
              <a:spcAft>
                <a:spcPts val="0"/>
              </a:spcAft>
              <a:buClr>
                <a:srgbClr val="10101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8"/>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49"/>
          <p:cNvSpPr txBox="1">
            <a:spLocks noGrp="1"/>
          </p:cNvSpPr>
          <p:nvPr>
            <p:ph type="title"/>
          </p:nvPr>
        </p:nvSpPr>
        <p:spPr>
          <a:xfrm>
            <a:off x="839788" y="457200"/>
            <a:ext cx="3932237" cy="1600200"/>
          </a:xfrm>
          <a:prstGeom prst="rect">
            <a:avLst/>
          </a:prstGeom>
          <a:solidFill>
            <a:srgbClr val="F7F8FC"/>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01010"/>
              </a:buClr>
              <a:buSzPts val="3200"/>
              <a:buFont typeface="Ralew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01010"/>
              </a:buClr>
              <a:buSzPts val="3200"/>
              <a:buChar char="•"/>
              <a:defRPr sz="3200"/>
            </a:lvl1pPr>
            <a:lvl2pPr marL="914400" lvl="1" indent="-406400" algn="l">
              <a:lnSpc>
                <a:spcPct val="90000"/>
              </a:lnSpc>
              <a:spcBef>
                <a:spcPts val="500"/>
              </a:spcBef>
              <a:spcAft>
                <a:spcPts val="0"/>
              </a:spcAft>
              <a:buClr>
                <a:srgbClr val="101010"/>
              </a:buClr>
              <a:buSzPts val="2800"/>
              <a:buChar char="•"/>
              <a:defRPr sz="2800"/>
            </a:lvl2pPr>
            <a:lvl3pPr marL="1371600" lvl="2" indent="-381000" algn="l">
              <a:lnSpc>
                <a:spcPct val="90000"/>
              </a:lnSpc>
              <a:spcBef>
                <a:spcPts val="500"/>
              </a:spcBef>
              <a:spcAft>
                <a:spcPts val="0"/>
              </a:spcAft>
              <a:buClr>
                <a:srgbClr val="101010"/>
              </a:buClr>
              <a:buSzPts val="2400"/>
              <a:buChar char="•"/>
              <a:defRPr sz="2400"/>
            </a:lvl3pPr>
            <a:lvl4pPr marL="1828800" lvl="3" indent="-355600" algn="l">
              <a:lnSpc>
                <a:spcPct val="90000"/>
              </a:lnSpc>
              <a:spcBef>
                <a:spcPts val="500"/>
              </a:spcBef>
              <a:spcAft>
                <a:spcPts val="0"/>
              </a:spcAft>
              <a:buClr>
                <a:srgbClr val="101010"/>
              </a:buClr>
              <a:buSzPts val="2000"/>
              <a:buChar char="•"/>
              <a:defRPr sz="2000"/>
            </a:lvl4pPr>
            <a:lvl5pPr marL="2286000" lvl="4" indent="-355600" algn="l">
              <a:lnSpc>
                <a:spcPct val="90000"/>
              </a:lnSpc>
              <a:spcBef>
                <a:spcPts val="500"/>
              </a:spcBef>
              <a:spcAft>
                <a:spcPts val="0"/>
              </a:spcAft>
              <a:buClr>
                <a:srgbClr val="10101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1010"/>
              </a:buClr>
              <a:buSzPts val="1600"/>
              <a:buNone/>
              <a:defRPr sz="1600"/>
            </a:lvl1pPr>
            <a:lvl2pPr marL="914400" lvl="1" indent="-228600" algn="l">
              <a:lnSpc>
                <a:spcPct val="90000"/>
              </a:lnSpc>
              <a:spcBef>
                <a:spcPts val="500"/>
              </a:spcBef>
              <a:spcAft>
                <a:spcPts val="0"/>
              </a:spcAft>
              <a:buClr>
                <a:srgbClr val="101010"/>
              </a:buClr>
              <a:buSzPts val="1400"/>
              <a:buNone/>
              <a:defRPr sz="1400"/>
            </a:lvl2pPr>
            <a:lvl3pPr marL="1371600" lvl="2" indent="-228600" algn="l">
              <a:lnSpc>
                <a:spcPct val="90000"/>
              </a:lnSpc>
              <a:spcBef>
                <a:spcPts val="500"/>
              </a:spcBef>
              <a:spcAft>
                <a:spcPts val="0"/>
              </a:spcAft>
              <a:buClr>
                <a:srgbClr val="101010"/>
              </a:buClr>
              <a:buSzPts val="1200"/>
              <a:buNone/>
              <a:defRPr sz="1200"/>
            </a:lvl3pPr>
            <a:lvl4pPr marL="1828800" lvl="3" indent="-228600" algn="l">
              <a:lnSpc>
                <a:spcPct val="90000"/>
              </a:lnSpc>
              <a:spcBef>
                <a:spcPts val="500"/>
              </a:spcBef>
              <a:spcAft>
                <a:spcPts val="0"/>
              </a:spcAft>
              <a:buClr>
                <a:srgbClr val="101010"/>
              </a:buClr>
              <a:buSzPts val="1000"/>
              <a:buNone/>
              <a:defRPr sz="1000"/>
            </a:lvl4pPr>
            <a:lvl5pPr marL="2286000" lvl="4" indent="-228600" algn="l">
              <a:lnSpc>
                <a:spcPct val="90000"/>
              </a:lnSpc>
              <a:spcBef>
                <a:spcPts val="500"/>
              </a:spcBef>
              <a:spcAft>
                <a:spcPts val="0"/>
              </a:spcAft>
              <a:buClr>
                <a:srgbClr val="10101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49"/>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8FC"/>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365125"/>
            <a:ext cx="10515600" cy="1325563"/>
          </a:xfrm>
          <a:prstGeom prst="rect">
            <a:avLst/>
          </a:prstGeom>
          <a:solidFill>
            <a:srgbClr val="F7F8FC"/>
          </a:solid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01010"/>
              </a:buClr>
              <a:buSzPts val="4400"/>
              <a:buFont typeface="Raleway"/>
              <a:buNone/>
              <a:defRPr sz="4400" b="1" i="0" u="none" strike="noStrike" cap="none">
                <a:solidFill>
                  <a:srgbClr val="10101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1010"/>
              </a:buClr>
              <a:buSzPts val="2800"/>
              <a:buFont typeface="Arial"/>
              <a:buChar char="•"/>
              <a:defRPr sz="2800" b="0" i="0" u="none" strike="noStrike" cap="none">
                <a:solidFill>
                  <a:srgbClr val="101010"/>
                </a:solidFill>
                <a:latin typeface="Raleway Light"/>
                <a:ea typeface="Raleway Light"/>
                <a:cs typeface="Raleway Light"/>
                <a:sym typeface="Raleway Light"/>
              </a:defRPr>
            </a:lvl1pPr>
            <a:lvl2pPr marL="914400" marR="0" lvl="1" indent="-381000" algn="l" rtl="0">
              <a:lnSpc>
                <a:spcPct val="90000"/>
              </a:lnSpc>
              <a:spcBef>
                <a:spcPts val="500"/>
              </a:spcBef>
              <a:spcAft>
                <a:spcPts val="0"/>
              </a:spcAft>
              <a:buClr>
                <a:srgbClr val="101010"/>
              </a:buClr>
              <a:buSzPts val="2400"/>
              <a:buFont typeface="Arial"/>
              <a:buChar char="•"/>
              <a:defRPr sz="2400" b="0" i="0" u="none" strike="noStrike" cap="none">
                <a:solidFill>
                  <a:srgbClr val="101010"/>
                </a:solidFill>
                <a:latin typeface="Raleway Light"/>
                <a:ea typeface="Raleway Light"/>
                <a:cs typeface="Raleway Light"/>
                <a:sym typeface="Raleway Light"/>
              </a:defRPr>
            </a:lvl2pPr>
            <a:lvl3pPr marL="1371600" marR="0" lvl="2" indent="-355600" algn="l" rtl="0">
              <a:lnSpc>
                <a:spcPct val="90000"/>
              </a:lnSpc>
              <a:spcBef>
                <a:spcPts val="500"/>
              </a:spcBef>
              <a:spcAft>
                <a:spcPts val="0"/>
              </a:spcAft>
              <a:buClr>
                <a:srgbClr val="101010"/>
              </a:buClr>
              <a:buSzPts val="2000"/>
              <a:buFont typeface="Arial"/>
              <a:buChar char="•"/>
              <a:defRPr sz="2000" b="0" i="0" u="none" strike="noStrike" cap="none">
                <a:solidFill>
                  <a:srgbClr val="101010"/>
                </a:solidFill>
                <a:latin typeface="Raleway Light"/>
                <a:ea typeface="Raleway Light"/>
                <a:cs typeface="Raleway Light"/>
                <a:sym typeface="Raleway Light"/>
              </a:defRPr>
            </a:lvl3pPr>
            <a:lvl4pPr marL="1828800" marR="0" lvl="3" indent="-342900" algn="l" rtl="0">
              <a:lnSpc>
                <a:spcPct val="90000"/>
              </a:lnSpc>
              <a:spcBef>
                <a:spcPts val="500"/>
              </a:spcBef>
              <a:spcAft>
                <a:spcPts val="0"/>
              </a:spcAft>
              <a:buClr>
                <a:srgbClr val="101010"/>
              </a:buClr>
              <a:buSzPts val="1800"/>
              <a:buFont typeface="Arial"/>
              <a:buChar char="•"/>
              <a:defRPr sz="1800" b="0" i="0" u="none" strike="noStrike" cap="none">
                <a:solidFill>
                  <a:srgbClr val="101010"/>
                </a:solidFill>
                <a:latin typeface="Raleway Light"/>
                <a:ea typeface="Raleway Light"/>
                <a:cs typeface="Raleway Light"/>
                <a:sym typeface="Raleway Light"/>
              </a:defRPr>
            </a:lvl4pPr>
            <a:lvl5pPr marL="2286000" marR="0" lvl="4" indent="-342900" algn="l" rtl="0">
              <a:lnSpc>
                <a:spcPct val="90000"/>
              </a:lnSpc>
              <a:spcBef>
                <a:spcPts val="500"/>
              </a:spcBef>
              <a:spcAft>
                <a:spcPts val="0"/>
              </a:spcAft>
              <a:buClr>
                <a:srgbClr val="101010"/>
              </a:buClr>
              <a:buSzPts val="1800"/>
              <a:buFont typeface="Arial"/>
              <a:buChar char="•"/>
              <a:defRPr sz="1800" b="0" i="0" u="none" strike="noStrike" cap="none">
                <a:solidFill>
                  <a:srgbClr val="101010"/>
                </a:solidFill>
                <a:latin typeface="Raleway Light"/>
                <a:ea typeface="Raleway Light"/>
                <a:cs typeface="Raleway Light"/>
                <a:sym typeface="Raleway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sldNum" idx="12"/>
          </p:nvPr>
        </p:nvSpPr>
        <p:spPr>
          <a:xfrm>
            <a:off x="9266582"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grpSp>
        <p:nvGrpSpPr>
          <p:cNvPr id="13" name="Google Shape;13;p40"/>
          <p:cNvGrpSpPr/>
          <p:nvPr/>
        </p:nvGrpSpPr>
        <p:grpSpPr>
          <a:xfrm>
            <a:off x="111331" y="89870"/>
            <a:ext cx="2398930" cy="78658"/>
            <a:chOff x="4732781" y="5123986"/>
            <a:chExt cx="3283689" cy="214930"/>
          </a:xfrm>
        </p:grpSpPr>
        <p:sp>
          <p:nvSpPr>
            <p:cNvPr id="14" name="Google Shape;14;p40"/>
            <p:cNvSpPr/>
            <p:nvPr/>
          </p:nvSpPr>
          <p:spPr>
            <a:xfrm flipH="1">
              <a:off x="4732781" y="5123986"/>
              <a:ext cx="1094562" cy="214930"/>
            </a:xfrm>
            <a:prstGeom prst="rect">
              <a:avLst/>
            </a:prstGeom>
            <a:solidFill>
              <a:srgbClr val="00B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40"/>
            <p:cNvSpPr/>
            <p:nvPr/>
          </p:nvSpPr>
          <p:spPr>
            <a:xfrm flipH="1">
              <a:off x="5827345" y="5123986"/>
              <a:ext cx="1094561" cy="214930"/>
            </a:xfrm>
            <a:prstGeom prst="rect">
              <a:avLst/>
            </a:prstGeom>
            <a:solidFill>
              <a:srgbClr val="00F5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40"/>
            <p:cNvSpPr/>
            <p:nvPr/>
          </p:nvSpPr>
          <p:spPr>
            <a:xfrm flipH="1">
              <a:off x="6921910" y="5123986"/>
              <a:ext cx="1094560" cy="214930"/>
            </a:xfrm>
            <a:prstGeom prst="rect">
              <a:avLst/>
            </a:prstGeom>
            <a:solidFill>
              <a:srgbClr val="FFD4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7" name="Google Shape;17;p40"/>
          <p:cNvPicPr preferRelativeResize="0"/>
          <p:nvPr/>
        </p:nvPicPr>
        <p:blipFill rotWithShape="1">
          <a:blip r:embed="rId14">
            <a:alphaModFix/>
          </a:blip>
          <a:srcRect/>
          <a:stretch/>
        </p:blipFill>
        <p:spPr>
          <a:xfrm>
            <a:off x="10716637" y="115875"/>
            <a:ext cx="1364032" cy="5988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8FC"/>
        </a:solidFill>
        <a:effectLst/>
      </p:bgPr>
    </p:bg>
    <p:spTree>
      <p:nvGrpSpPr>
        <p:cNvPr id="1" name="Shape 68"/>
        <p:cNvGrpSpPr/>
        <p:nvPr/>
      </p:nvGrpSpPr>
      <p:grpSpPr>
        <a:xfrm>
          <a:off x="0" y="0"/>
          <a:ext cx="0" cy="0"/>
          <a:chOff x="0" y="0"/>
          <a:chExt cx="0" cy="0"/>
        </a:xfrm>
      </p:grpSpPr>
      <p:sp>
        <p:nvSpPr>
          <p:cNvPr id="69" name="Google Shape;69;g3736d92f9b7_0_71"/>
          <p:cNvSpPr txBox="1">
            <a:spLocks noGrp="1"/>
          </p:cNvSpPr>
          <p:nvPr>
            <p:ph type="title"/>
          </p:nvPr>
        </p:nvSpPr>
        <p:spPr>
          <a:xfrm>
            <a:off x="838200" y="365125"/>
            <a:ext cx="10515600" cy="1325700"/>
          </a:xfrm>
          <a:prstGeom prst="rect">
            <a:avLst/>
          </a:prstGeom>
          <a:solidFill>
            <a:srgbClr val="F7F8FC"/>
          </a:solid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01010"/>
              </a:buClr>
              <a:buSzPts val="4400"/>
              <a:buFont typeface="Calibri"/>
              <a:buNone/>
              <a:defRPr sz="4400" b="1" i="0" u="none" strike="noStrike" cap="none">
                <a:solidFill>
                  <a:srgbClr val="10101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70" name="Google Shape;70;g3736d92f9b7_0_7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1010"/>
              </a:buClr>
              <a:buSzPts val="2800"/>
              <a:buFont typeface="Arial"/>
              <a:buChar char="•"/>
              <a:defRPr sz="2800" b="0" i="0" u="none" strike="noStrike" cap="none">
                <a:solidFill>
                  <a:srgbClr val="101010"/>
                </a:solidFill>
                <a:latin typeface="Raleway Light"/>
                <a:ea typeface="Raleway Light"/>
                <a:cs typeface="Raleway Light"/>
                <a:sym typeface="Raleway Light"/>
              </a:defRPr>
            </a:lvl1pPr>
            <a:lvl2pPr marL="914400" marR="0" lvl="1" indent="-381000" algn="l" rtl="0">
              <a:lnSpc>
                <a:spcPct val="90000"/>
              </a:lnSpc>
              <a:spcBef>
                <a:spcPts val="500"/>
              </a:spcBef>
              <a:spcAft>
                <a:spcPts val="0"/>
              </a:spcAft>
              <a:buClr>
                <a:srgbClr val="101010"/>
              </a:buClr>
              <a:buSzPts val="2400"/>
              <a:buFont typeface="Arial"/>
              <a:buChar char="•"/>
              <a:defRPr sz="2400" b="0" i="0" u="none" strike="noStrike" cap="none">
                <a:solidFill>
                  <a:srgbClr val="101010"/>
                </a:solidFill>
                <a:latin typeface="Raleway Light"/>
                <a:ea typeface="Raleway Light"/>
                <a:cs typeface="Raleway Light"/>
                <a:sym typeface="Raleway Light"/>
              </a:defRPr>
            </a:lvl2pPr>
            <a:lvl3pPr marL="1371600" marR="0" lvl="2" indent="-355600" algn="l" rtl="0">
              <a:lnSpc>
                <a:spcPct val="90000"/>
              </a:lnSpc>
              <a:spcBef>
                <a:spcPts val="500"/>
              </a:spcBef>
              <a:spcAft>
                <a:spcPts val="0"/>
              </a:spcAft>
              <a:buClr>
                <a:srgbClr val="101010"/>
              </a:buClr>
              <a:buSzPts val="2000"/>
              <a:buFont typeface="Arial"/>
              <a:buChar char="•"/>
              <a:defRPr sz="2000" b="0" i="0" u="none" strike="noStrike" cap="none">
                <a:solidFill>
                  <a:srgbClr val="101010"/>
                </a:solidFill>
                <a:latin typeface="Raleway Light"/>
                <a:ea typeface="Raleway Light"/>
                <a:cs typeface="Raleway Light"/>
                <a:sym typeface="Raleway Light"/>
              </a:defRPr>
            </a:lvl3pPr>
            <a:lvl4pPr marL="1828800" marR="0" lvl="3" indent="-349250" algn="l" rtl="0">
              <a:lnSpc>
                <a:spcPct val="90000"/>
              </a:lnSpc>
              <a:spcBef>
                <a:spcPts val="500"/>
              </a:spcBef>
              <a:spcAft>
                <a:spcPts val="0"/>
              </a:spcAft>
              <a:buClr>
                <a:srgbClr val="101010"/>
              </a:buClr>
              <a:buSzPts val="1900"/>
              <a:buFont typeface="Arial"/>
              <a:buChar char="•"/>
              <a:defRPr sz="1900" b="0" i="0" u="none" strike="noStrike" cap="none">
                <a:solidFill>
                  <a:srgbClr val="101010"/>
                </a:solidFill>
                <a:latin typeface="Raleway Light"/>
                <a:ea typeface="Raleway Light"/>
                <a:cs typeface="Raleway Light"/>
                <a:sym typeface="Raleway Light"/>
              </a:defRPr>
            </a:lvl4pPr>
            <a:lvl5pPr marL="2286000" marR="0" lvl="4" indent="-349250" algn="l" rtl="0">
              <a:lnSpc>
                <a:spcPct val="90000"/>
              </a:lnSpc>
              <a:spcBef>
                <a:spcPts val="500"/>
              </a:spcBef>
              <a:spcAft>
                <a:spcPts val="0"/>
              </a:spcAft>
              <a:buClr>
                <a:srgbClr val="101010"/>
              </a:buClr>
              <a:buSzPts val="1900"/>
              <a:buFont typeface="Arial"/>
              <a:buChar char="•"/>
              <a:defRPr sz="1900" b="0" i="0" u="none" strike="noStrike" cap="none">
                <a:solidFill>
                  <a:srgbClr val="101010"/>
                </a:solidFill>
                <a:latin typeface="Raleway Light"/>
                <a:ea typeface="Raleway Light"/>
                <a:cs typeface="Raleway Light"/>
                <a:sym typeface="Raleway Ligh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71" name="Google Shape;71;g3736d92f9b7_0_71"/>
          <p:cNvSpPr txBox="1">
            <a:spLocks noGrp="1"/>
          </p:cNvSpPr>
          <p:nvPr>
            <p:ph type="sldNum" idx="12"/>
          </p:nvPr>
        </p:nvSpPr>
        <p:spPr>
          <a:xfrm>
            <a:off x="9266582" y="6356349"/>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29418E"/>
                </a:solidFill>
                <a:latin typeface="Raleway ExtraLight"/>
                <a:ea typeface="Raleway ExtraLight"/>
                <a:cs typeface="Raleway ExtraLight"/>
                <a:sym typeface="Raleway ExtraLight"/>
              </a:defRPr>
            </a:lvl9pPr>
          </a:lstStyle>
          <a:p>
            <a:pPr marL="0" lvl="0" indent="0" algn="r" rtl="0">
              <a:spcBef>
                <a:spcPts val="0"/>
              </a:spcBef>
              <a:spcAft>
                <a:spcPts val="0"/>
              </a:spcAft>
              <a:buNone/>
            </a:pPr>
            <a:fld id="{00000000-1234-1234-1234-123412341234}" type="slidenum">
              <a:rPr lang="en-US"/>
              <a:t>‹#›</a:t>
            </a:fld>
            <a:endParaRPr/>
          </a:p>
        </p:txBody>
      </p:sp>
      <p:grpSp>
        <p:nvGrpSpPr>
          <p:cNvPr id="72" name="Google Shape;72;g3736d92f9b7_0_71"/>
          <p:cNvGrpSpPr/>
          <p:nvPr/>
        </p:nvGrpSpPr>
        <p:grpSpPr>
          <a:xfrm>
            <a:off x="111896" y="90017"/>
            <a:ext cx="2399492" cy="78617"/>
            <a:chOff x="4732643" y="5123986"/>
            <a:chExt cx="3283827" cy="214800"/>
          </a:xfrm>
        </p:grpSpPr>
        <p:sp>
          <p:nvSpPr>
            <p:cNvPr id="73" name="Google Shape;73;g3736d92f9b7_0_71"/>
            <p:cNvSpPr/>
            <p:nvPr/>
          </p:nvSpPr>
          <p:spPr>
            <a:xfrm flipH="1">
              <a:off x="4732643" y="5123986"/>
              <a:ext cx="1094700" cy="214800"/>
            </a:xfrm>
            <a:prstGeom prst="rect">
              <a:avLst/>
            </a:prstGeom>
            <a:solidFill>
              <a:srgbClr val="00B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74" name="Google Shape;74;g3736d92f9b7_0_71"/>
            <p:cNvSpPr/>
            <p:nvPr/>
          </p:nvSpPr>
          <p:spPr>
            <a:xfrm flipH="1">
              <a:off x="5827206" y="5123986"/>
              <a:ext cx="1094700" cy="214800"/>
            </a:xfrm>
            <a:prstGeom prst="rect">
              <a:avLst/>
            </a:prstGeom>
            <a:solidFill>
              <a:srgbClr val="00F5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75" name="Google Shape;75;g3736d92f9b7_0_71"/>
            <p:cNvSpPr/>
            <p:nvPr/>
          </p:nvSpPr>
          <p:spPr>
            <a:xfrm flipH="1">
              <a:off x="6921770" y="5123986"/>
              <a:ext cx="1094700" cy="214800"/>
            </a:xfrm>
            <a:prstGeom prst="rect">
              <a:avLst/>
            </a:prstGeom>
            <a:solidFill>
              <a:srgbClr val="FFD4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grpSp>
      <p:pic>
        <p:nvPicPr>
          <p:cNvPr id="76" name="Google Shape;76;g3736d92f9b7_0_71"/>
          <p:cNvPicPr preferRelativeResize="0"/>
          <p:nvPr/>
        </p:nvPicPr>
        <p:blipFill rotWithShape="1">
          <a:blip r:embed="rId14">
            <a:alphaModFix/>
          </a:blip>
          <a:srcRect/>
          <a:stretch/>
        </p:blipFill>
        <p:spPr>
          <a:xfrm>
            <a:off x="10716637" y="115875"/>
            <a:ext cx="1364038" cy="5988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unsplash.com/photos/IFh4o-U-BG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upload.wikimedia.org/wikipedia/commons/2/25/U.S._Immigration.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campbelllawobserver.com/twenty-years-since-welfare-reform-what-are-the-results/#prettyPhot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unsplash.com/photos/3WgkTDw7Xy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findahealthcenter.hrsa.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www.nafcclinics.org/find-clini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dhhs-pres-prod.michigan.gov/olmweb/ex/FO/Public/FOM/722-06K.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michigansas.org/"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michiganimmigrant.org/" TargetMode="External"/><Relationship Id="rId4" Type="http://schemas.openxmlformats.org/officeDocument/2006/relationships/hyperlink" Target="http://www.miadvocacy.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unsplash.com/photos/L75D18aVal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asistahelp.org/wp-content/uploads/2019/08/Harboring-Overview-of-the-Law-CLINIC.pdf"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michiganimmigrant.org/"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hyperlink" Target="https://michiganlegalhelp.org/resources/family/do-it-yourself-delegation-of-parental-authority-short-term-parental-power-of-attorney" TargetMode="External"/><Relationship Id="rId4" Type="http://schemas.openxmlformats.org/officeDocument/2006/relationships/hyperlink" Target="https://michiganimmigrant.org/michigan-immigrant-service-provider-reference-guid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dhs.gov/medialibrary/assets/photo/28223#detai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uscis.gov/i-9-central/form-i-9-resources/handbook-for-employers-m-274/120-acceptable-documents-for-verifying-employment-authorization-and-identity/121-list-a-documents-that-establish-identity-and-employment-authoriza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travel.state.gov/content/travel/en/legal/visa-law0/visa-bulleti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
          <p:cNvPicPr preferRelativeResize="0"/>
          <p:nvPr/>
        </p:nvPicPr>
        <p:blipFill rotWithShape="1">
          <a:blip r:embed="rId3">
            <a:alphaModFix/>
          </a:blip>
          <a:srcRect/>
          <a:stretch/>
        </p:blipFill>
        <p:spPr>
          <a:xfrm>
            <a:off x="1923563" y="1282541"/>
            <a:ext cx="8344871" cy="3663601"/>
          </a:xfrm>
          <a:prstGeom prst="rect">
            <a:avLst/>
          </a:prstGeom>
          <a:noFill/>
          <a:ln>
            <a:noFill/>
          </a:ln>
        </p:spPr>
      </p:pic>
      <p:grpSp>
        <p:nvGrpSpPr>
          <p:cNvPr id="132" name="Google Shape;132;p1"/>
          <p:cNvGrpSpPr/>
          <p:nvPr/>
        </p:nvGrpSpPr>
        <p:grpSpPr>
          <a:xfrm>
            <a:off x="4454155" y="4947005"/>
            <a:ext cx="3283689" cy="126440"/>
            <a:chOff x="4732781" y="5123986"/>
            <a:chExt cx="3283689" cy="214930"/>
          </a:xfrm>
        </p:grpSpPr>
        <p:sp>
          <p:nvSpPr>
            <p:cNvPr id="133" name="Google Shape;133;p1"/>
            <p:cNvSpPr/>
            <p:nvPr/>
          </p:nvSpPr>
          <p:spPr>
            <a:xfrm flipH="1">
              <a:off x="4732781" y="5123986"/>
              <a:ext cx="1094562" cy="214930"/>
            </a:xfrm>
            <a:prstGeom prst="rect">
              <a:avLst/>
            </a:prstGeom>
            <a:solidFill>
              <a:srgbClr val="00B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1"/>
            <p:cNvSpPr/>
            <p:nvPr/>
          </p:nvSpPr>
          <p:spPr>
            <a:xfrm flipH="1">
              <a:off x="5827345" y="5123986"/>
              <a:ext cx="1094561" cy="214930"/>
            </a:xfrm>
            <a:prstGeom prst="rect">
              <a:avLst/>
            </a:prstGeom>
            <a:solidFill>
              <a:srgbClr val="00F5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1"/>
            <p:cNvSpPr/>
            <p:nvPr/>
          </p:nvSpPr>
          <p:spPr>
            <a:xfrm flipH="1">
              <a:off x="6921910" y="5123986"/>
              <a:ext cx="1094560" cy="214930"/>
            </a:xfrm>
            <a:prstGeom prst="rect">
              <a:avLst/>
            </a:prstGeom>
            <a:solidFill>
              <a:srgbClr val="FFD4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Raleway"/>
              <a:buNone/>
            </a:pPr>
            <a:r>
              <a:rPr lang="en-US" cap="none">
                <a:solidFill>
                  <a:schemeClr val="accent2"/>
                </a:solidFill>
              </a:rPr>
              <a:t>HUMANITARIAN-BASED BASICS</a:t>
            </a:r>
            <a:endParaRPr sz="1200" b="0" i="1">
              <a:solidFill>
                <a:schemeClr val="accent2"/>
              </a:solidFill>
            </a:endParaRPr>
          </a:p>
        </p:txBody>
      </p:sp>
      <p:sp>
        <p:nvSpPr>
          <p:cNvPr id="246" name="Google Shape;246;p14"/>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10</a:t>
            </a:fld>
            <a:endParaRPr sz="1400" b="0" i="0" u="none" strike="noStrike" cap="none">
              <a:solidFill>
                <a:schemeClr val="accent1"/>
              </a:solidFill>
              <a:latin typeface="Raleway ExtraLight"/>
              <a:ea typeface="Raleway ExtraLight"/>
              <a:cs typeface="Raleway ExtraLight"/>
              <a:sym typeface="Raleway ExtraLight"/>
            </a:endParaRPr>
          </a:p>
        </p:txBody>
      </p:sp>
      <p:grpSp>
        <p:nvGrpSpPr>
          <p:cNvPr id="247" name="Google Shape;247;p14"/>
          <p:cNvGrpSpPr/>
          <p:nvPr/>
        </p:nvGrpSpPr>
        <p:grpSpPr>
          <a:xfrm>
            <a:off x="6226232" y="1317836"/>
            <a:ext cx="5127570" cy="5674784"/>
            <a:chOff x="968430" y="3429000"/>
            <a:chExt cx="5127570" cy="5674784"/>
          </a:xfrm>
        </p:grpSpPr>
        <p:sp>
          <p:nvSpPr>
            <p:cNvPr id="248" name="Google Shape;248;p14"/>
            <p:cNvSpPr/>
            <p:nvPr/>
          </p:nvSpPr>
          <p:spPr>
            <a:xfrm>
              <a:off x="968430" y="3429000"/>
              <a:ext cx="5127570" cy="532453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4"/>
            <p:cNvSpPr txBox="1"/>
            <p:nvPr/>
          </p:nvSpPr>
          <p:spPr>
            <a:xfrm>
              <a:off x="968430" y="3779249"/>
              <a:ext cx="5127570" cy="53245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Raleway"/>
                <a:ea typeface="Raleway"/>
                <a:cs typeface="Raleway"/>
                <a:sym typeface="Raleway"/>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Arrive in U.S.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Establish they meet the definition of a refugee to become asylees.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Often put in jail while they try to prove their case.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Required to prove: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000"/>
                <a:buFont typeface="Courier New"/>
                <a:buChar char="o"/>
              </a:pPr>
              <a:r>
                <a:rPr lang="en-US" sz="2000" b="0" i="0" u="none" strike="noStrike" cap="none">
                  <a:solidFill>
                    <a:schemeClr val="dk1"/>
                  </a:solidFill>
                  <a:latin typeface="Raleway"/>
                  <a:ea typeface="Raleway"/>
                  <a:cs typeface="Raleway"/>
                  <a:sym typeface="Raleway"/>
                </a:rPr>
                <a:t>Unable or unwilling to return to home country because of a “well-founded fear” of persecution based on:</a:t>
              </a:r>
              <a:endParaRPr sz="1400" b="0" i="0" u="none" strike="noStrike" cap="none">
                <a:solidFill>
                  <a:srgbClr val="000000"/>
                </a:solidFill>
                <a:latin typeface="Arial"/>
                <a:ea typeface="Arial"/>
                <a:cs typeface="Arial"/>
                <a:sym typeface="Arial"/>
              </a:endParaRPr>
            </a:p>
            <a:p>
              <a:pPr marL="1257300" marR="0" lvl="2" indent="-342900"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Raleway"/>
                  <a:ea typeface="Raleway"/>
                  <a:cs typeface="Raleway"/>
                  <a:sym typeface="Raleway"/>
                </a:rPr>
                <a:t>Race</a:t>
              </a:r>
              <a:endParaRPr sz="1400" b="0" i="0" u="none" strike="noStrike" cap="none">
                <a:solidFill>
                  <a:srgbClr val="000000"/>
                </a:solidFill>
                <a:latin typeface="Arial"/>
                <a:ea typeface="Arial"/>
                <a:cs typeface="Arial"/>
                <a:sym typeface="Arial"/>
              </a:endParaRPr>
            </a:p>
            <a:p>
              <a:pPr marL="1257300" marR="0" lvl="2" indent="-342900"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Raleway"/>
                  <a:ea typeface="Raleway"/>
                  <a:cs typeface="Raleway"/>
                  <a:sym typeface="Raleway"/>
                </a:rPr>
                <a:t>Religion</a:t>
              </a:r>
              <a:endParaRPr sz="1400" b="0" i="0" u="none" strike="noStrike" cap="none">
                <a:solidFill>
                  <a:srgbClr val="000000"/>
                </a:solidFill>
                <a:latin typeface="Arial"/>
                <a:ea typeface="Arial"/>
                <a:cs typeface="Arial"/>
                <a:sym typeface="Arial"/>
              </a:endParaRPr>
            </a:p>
            <a:p>
              <a:pPr marL="1257300" marR="0" lvl="2" indent="-342900"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Raleway"/>
                  <a:ea typeface="Raleway"/>
                  <a:cs typeface="Raleway"/>
                  <a:sym typeface="Raleway"/>
                </a:rPr>
                <a:t>Membership in a social group</a:t>
              </a:r>
              <a:endParaRPr sz="1400" b="0" i="0" u="none" strike="noStrike" cap="none">
                <a:solidFill>
                  <a:srgbClr val="000000"/>
                </a:solidFill>
                <a:latin typeface="Arial"/>
                <a:ea typeface="Arial"/>
                <a:cs typeface="Arial"/>
                <a:sym typeface="Arial"/>
              </a:endParaRPr>
            </a:p>
            <a:p>
              <a:pPr marL="1257300" marR="0" lvl="2" indent="-342900"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Raleway"/>
                  <a:ea typeface="Raleway"/>
                  <a:cs typeface="Raleway"/>
                  <a:sym typeface="Raleway"/>
                </a:rPr>
                <a:t>Political opinion</a:t>
              </a:r>
              <a:endParaRPr sz="1400" b="0" i="0" u="none" strike="noStrike" cap="none">
                <a:solidFill>
                  <a:srgbClr val="000000"/>
                </a:solidFill>
                <a:latin typeface="Arial"/>
                <a:ea typeface="Arial"/>
                <a:cs typeface="Arial"/>
                <a:sym typeface="Arial"/>
              </a:endParaRPr>
            </a:p>
            <a:p>
              <a:pPr marL="1257300" marR="0" lvl="2" indent="-342900"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Raleway"/>
                  <a:ea typeface="Raleway"/>
                  <a:cs typeface="Raleway"/>
                  <a:sym typeface="Raleway"/>
                </a:rPr>
                <a:t>National origin</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Raleway"/>
                <a:ea typeface="Raleway"/>
                <a:cs typeface="Raleway"/>
                <a:sym typeface="Raleway"/>
              </a:endParaRPr>
            </a:p>
          </p:txBody>
        </p:sp>
        <p:sp>
          <p:nvSpPr>
            <p:cNvPr id="250" name="Google Shape;250;p14"/>
            <p:cNvSpPr txBox="1"/>
            <p:nvPr/>
          </p:nvSpPr>
          <p:spPr>
            <a:xfrm>
              <a:off x="1993181" y="3548416"/>
              <a:ext cx="307806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Lato"/>
                  <a:ea typeface="Lato"/>
                  <a:cs typeface="Lato"/>
                  <a:sym typeface="Lato"/>
                </a:rPr>
                <a:t>ASYLEES</a:t>
              </a:r>
              <a:endParaRPr sz="1400" b="0" i="0" u="none" strike="noStrike" cap="none">
                <a:solidFill>
                  <a:srgbClr val="000000"/>
                </a:solidFill>
                <a:latin typeface="Arial"/>
                <a:ea typeface="Arial"/>
                <a:cs typeface="Arial"/>
                <a:sym typeface="Arial"/>
              </a:endParaRPr>
            </a:p>
          </p:txBody>
        </p:sp>
      </p:grpSp>
      <p:grpSp>
        <p:nvGrpSpPr>
          <p:cNvPr id="251" name="Google Shape;251;p14"/>
          <p:cNvGrpSpPr/>
          <p:nvPr/>
        </p:nvGrpSpPr>
        <p:grpSpPr>
          <a:xfrm>
            <a:off x="838200" y="1317836"/>
            <a:ext cx="5127570" cy="5324534"/>
            <a:chOff x="968430" y="3429000"/>
            <a:chExt cx="5127570" cy="5324534"/>
          </a:xfrm>
        </p:grpSpPr>
        <p:sp>
          <p:nvSpPr>
            <p:cNvPr id="252" name="Google Shape;252;p14"/>
            <p:cNvSpPr/>
            <p:nvPr/>
          </p:nvSpPr>
          <p:spPr>
            <a:xfrm>
              <a:off x="968430" y="3429000"/>
              <a:ext cx="5127570" cy="532453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4"/>
            <p:cNvSpPr txBox="1"/>
            <p:nvPr/>
          </p:nvSpPr>
          <p:spPr>
            <a:xfrm>
              <a:off x="968430" y="3779249"/>
              <a:ext cx="5127570"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Raleway"/>
                <a:ea typeface="Raleway"/>
                <a:cs typeface="Raleway"/>
                <a:sym typeface="Raleway"/>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Identified outside of the U.S.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Defined as people who have a well-founded fear of persecution on account of their membership in a protected category.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Admitted in “refugee” legal status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Receive some social services and benefits after arrival.</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Raleway"/>
                <a:ea typeface="Raleway"/>
                <a:cs typeface="Raleway"/>
                <a:sym typeface="Raleway"/>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Raleway"/>
                <a:ea typeface="Raleway"/>
                <a:cs typeface="Raleway"/>
                <a:sym typeface="Raleway"/>
              </a:endParaRPr>
            </a:p>
          </p:txBody>
        </p:sp>
        <p:sp>
          <p:nvSpPr>
            <p:cNvPr id="254" name="Google Shape;254;p14"/>
            <p:cNvSpPr txBox="1"/>
            <p:nvPr/>
          </p:nvSpPr>
          <p:spPr>
            <a:xfrm>
              <a:off x="1993181" y="3548416"/>
              <a:ext cx="307806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Lato"/>
                  <a:ea typeface="Lato"/>
                  <a:cs typeface="Lato"/>
                  <a:sym typeface="Lato"/>
                </a:rPr>
                <a:t>REFUGEES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Raleway"/>
              <a:buNone/>
            </a:pPr>
            <a:r>
              <a:rPr lang="en-US" cap="none">
                <a:solidFill>
                  <a:schemeClr val="accent2"/>
                </a:solidFill>
              </a:rPr>
              <a:t>HUMANITARIAN-BASED BASICS</a:t>
            </a:r>
            <a:endParaRPr sz="1200" b="0" i="1">
              <a:solidFill>
                <a:schemeClr val="accent1"/>
              </a:solidFill>
            </a:endParaRPr>
          </a:p>
        </p:txBody>
      </p:sp>
      <p:sp>
        <p:nvSpPr>
          <p:cNvPr id="261" name="Google Shape;261;p15"/>
          <p:cNvSpPr txBox="1"/>
          <p:nvPr/>
        </p:nvSpPr>
        <p:spPr>
          <a:xfrm>
            <a:off x="838200" y="1960880"/>
            <a:ext cx="5339080" cy="4236720"/>
          </a:xfrm>
          <a:prstGeom prst="rect">
            <a:avLst/>
          </a:prstGeom>
          <a:solidFill>
            <a:srgbClr val="F7F8FC"/>
          </a:solidFill>
          <a:ln>
            <a:noFill/>
          </a:ln>
        </p:spPr>
        <p:txBody>
          <a:bodyPr spcFirstLastPara="1" wrap="square" lIns="91425" tIns="45700" rIns="91425" bIns="45700" anchor="t" anchorCtr="0">
            <a:normAutofit fontScale="62500" lnSpcReduction="20000"/>
          </a:bodyPr>
          <a:lstStyle/>
          <a:p>
            <a:pPr marL="342900" marR="0" lvl="0" indent="-342900" algn="l" rtl="0">
              <a:lnSpc>
                <a:spcPct val="150000"/>
              </a:lnSpc>
              <a:spcBef>
                <a:spcPts val="0"/>
              </a:spcBef>
              <a:spcAft>
                <a:spcPts val="0"/>
              </a:spcAft>
              <a:buClr>
                <a:srgbClr val="101010"/>
              </a:buClr>
              <a:buSzPct val="100000"/>
              <a:buFont typeface="Arial"/>
              <a:buChar char="•"/>
            </a:pPr>
            <a:r>
              <a:rPr lang="en-US" sz="2400" b="1" i="0" u="none" strike="noStrike" cap="none">
                <a:solidFill>
                  <a:srgbClr val="101010"/>
                </a:solidFill>
                <a:latin typeface="Raleway"/>
                <a:ea typeface="Raleway"/>
                <a:cs typeface="Raleway"/>
                <a:sym typeface="Raleway"/>
              </a:rPr>
              <a:t>Violence Against Women Act (VAWA) </a:t>
            </a:r>
            <a:r>
              <a:rPr lang="en-US" sz="2400" b="0" i="0" u="none" strike="noStrike" cap="none">
                <a:solidFill>
                  <a:srgbClr val="101010"/>
                </a:solidFill>
                <a:latin typeface="Raleway"/>
                <a:ea typeface="Raleway"/>
                <a:cs typeface="Raleway"/>
                <a:sym typeface="Raleway"/>
              </a:rPr>
              <a:t>-  provides remedies for the battered spouses and children of USCs and LPRs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ct val="100000"/>
              <a:buFont typeface="Arial"/>
              <a:buChar char="•"/>
            </a:pPr>
            <a:r>
              <a:rPr lang="en-US" sz="2400" b="1" i="0" u="none" strike="noStrike" cap="none">
                <a:solidFill>
                  <a:srgbClr val="101010"/>
                </a:solidFill>
                <a:latin typeface="Raleway"/>
                <a:ea typeface="Raleway"/>
                <a:cs typeface="Raleway"/>
                <a:sym typeface="Raleway"/>
              </a:rPr>
              <a:t>U visa </a:t>
            </a:r>
            <a:r>
              <a:rPr lang="en-US" sz="2400" b="0" i="0" u="none" strike="noStrike" cap="none">
                <a:solidFill>
                  <a:srgbClr val="101010"/>
                </a:solidFill>
                <a:latin typeface="Raleway"/>
                <a:ea typeface="Raleway"/>
                <a:cs typeface="Raleway"/>
                <a:sym typeface="Raleway"/>
              </a:rPr>
              <a:t>- an option for victims of serious crimes who cooperate with law enforcement.  </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ct val="100000"/>
              <a:buFont typeface="Arial"/>
              <a:buChar char="•"/>
            </a:pPr>
            <a:r>
              <a:rPr lang="en-US" sz="2400" b="1" i="0" u="none" strike="noStrike" cap="none">
                <a:solidFill>
                  <a:srgbClr val="101010"/>
                </a:solidFill>
                <a:latin typeface="Raleway"/>
                <a:ea typeface="Raleway"/>
                <a:cs typeface="Raleway"/>
                <a:sym typeface="Raleway"/>
              </a:rPr>
              <a:t>T visa </a:t>
            </a:r>
            <a:r>
              <a:rPr lang="en-US" sz="2400" b="0" i="0" u="none" strike="noStrike" cap="none">
                <a:solidFill>
                  <a:srgbClr val="101010"/>
                </a:solidFill>
                <a:latin typeface="Raleway"/>
                <a:ea typeface="Raleway"/>
                <a:cs typeface="Raleway"/>
                <a:sym typeface="Raleway"/>
              </a:rPr>
              <a:t>– an option for victims of human trafficking</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ct val="100000"/>
              <a:buFont typeface="Arial"/>
              <a:buChar char="•"/>
            </a:pPr>
            <a:r>
              <a:rPr lang="en-US" sz="2400" b="1" i="0" u="none" strike="noStrike" cap="none">
                <a:solidFill>
                  <a:srgbClr val="101010"/>
                </a:solidFill>
                <a:latin typeface="Raleway"/>
                <a:ea typeface="Raleway"/>
                <a:cs typeface="Raleway"/>
                <a:sym typeface="Raleway"/>
              </a:rPr>
              <a:t>Special Immigrant Juvenile Status (SIJS) </a:t>
            </a:r>
            <a:r>
              <a:rPr lang="en-US" sz="2400" b="0" i="0" u="none" strike="noStrike" cap="none">
                <a:solidFill>
                  <a:srgbClr val="101010"/>
                </a:solidFill>
                <a:latin typeface="Raleway"/>
                <a:ea typeface="Raleway"/>
                <a:cs typeface="Raleway"/>
                <a:sym typeface="Raleway"/>
              </a:rPr>
              <a:t>- may provide remedies for undocumented children in long-term foster care or who have been abused, abandoned, or neglected by one or both parents.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ct val="100000"/>
              <a:buFont typeface="Arial"/>
              <a:buChar char="•"/>
            </a:pPr>
            <a:r>
              <a:rPr lang="en-US" sz="2400" b="1" i="0" u="none" strike="noStrike" cap="none">
                <a:solidFill>
                  <a:srgbClr val="101010"/>
                </a:solidFill>
                <a:latin typeface="Raleway"/>
                <a:ea typeface="Raleway"/>
                <a:cs typeface="Raleway"/>
                <a:sym typeface="Raleway"/>
              </a:rPr>
              <a:t>Temporary Protected Status (TPS) </a:t>
            </a:r>
            <a:r>
              <a:rPr lang="en-US" sz="2400" b="0" i="0" u="none" strike="noStrike" cap="none">
                <a:solidFill>
                  <a:srgbClr val="101010"/>
                </a:solidFill>
                <a:latin typeface="Raleway"/>
                <a:ea typeface="Raleway"/>
                <a:cs typeface="Raleway"/>
                <a:sym typeface="Raleway"/>
              </a:rPr>
              <a:t>- for individuals from certain countries (such as Haiti, Syria)</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ct val="100000"/>
              <a:buFont typeface="Arial"/>
              <a:buChar char="•"/>
            </a:pPr>
            <a:r>
              <a:rPr lang="en-US" sz="2400" b="1" i="0" u="none" strike="noStrike" cap="none">
                <a:solidFill>
                  <a:srgbClr val="101010"/>
                </a:solidFill>
                <a:latin typeface="Raleway"/>
                <a:ea typeface="Raleway"/>
                <a:cs typeface="Raleway"/>
                <a:sym typeface="Raleway"/>
              </a:rPr>
              <a:t>Deferred Action for Childhood Arrivals (DACA)</a:t>
            </a:r>
            <a:endParaRPr sz="1400" b="0" i="0" u="none" strike="noStrike" cap="none">
              <a:solidFill>
                <a:srgbClr val="000000"/>
              </a:solidFill>
              <a:latin typeface="Arial"/>
              <a:ea typeface="Arial"/>
              <a:cs typeface="Arial"/>
              <a:sym typeface="Arial"/>
            </a:endParaRPr>
          </a:p>
        </p:txBody>
      </p:sp>
      <p:grpSp>
        <p:nvGrpSpPr>
          <p:cNvPr id="262" name="Google Shape;262;p15"/>
          <p:cNvGrpSpPr/>
          <p:nvPr/>
        </p:nvGrpSpPr>
        <p:grpSpPr>
          <a:xfrm>
            <a:off x="6405519" y="1960880"/>
            <a:ext cx="5231721" cy="3827658"/>
            <a:chOff x="6406522" y="1240952"/>
            <a:chExt cx="5231721" cy="3827658"/>
          </a:xfrm>
        </p:grpSpPr>
        <p:pic>
          <p:nvPicPr>
            <p:cNvPr id="263" name="Google Shape;263;p15"/>
            <p:cNvPicPr preferRelativeResize="0"/>
            <p:nvPr/>
          </p:nvPicPr>
          <p:blipFill rotWithShape="1">
            <a:blip r:embed="rId3">
              <a:alphaModFix/>
            </a:blip>
            <a:srcRect/>
            <a:stretch/>
          </p:blipFill>
          <p:spPr>
            <a:xfrm>
              <a:off x="6406522" y="1240952"/>
              <a:ext cx="5231721" cy="3487814"/>
            </a:xfrm>
            <a:prstGeom prst="rect">
              <a:avLst/>
            </a:prstGeom>
            <a:noFill/>
            <a:ln>
              <a:noFill/>
            </a:ln>
          </p:spPr>
        </p:pic>
        <p:sp>
          <p:nvSpPr>
            <p:cNvPr id="264" name="Google Shape;264;p15"/>
            <p:cNvSpPr txBox="1"/>
            <p:nvPr/>
          </p:nvSpPr>
          <p:spPr>
            <a:xfrm>
              <a:off x="6482383" y="4791611"/>
              <a:ext cx="50800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Raleway ExtraLight"/>
                  <a:ea typeface="Raleway ExtraLight"/>
                  <a:cs typeface="Raleway ExtraLight"/>
                  <a:sym typeface="Raleway ExtraLight"/>
                </a:rPr>
                <a:t>Immigrants make America great sign. </a:t>
              </a:r>
              <a:r>
                <a:rPr lang="en-US" sz="1200" b="0" i="1" u="sng" strike="noStrike" cap="none">
                  <a:solidFill>
                    <a:schemeClr val="dk1"/>
                  </a:solidFill>
                  <a:latin typeface="Raleway ExtraLight"/>
                  <a:ea typeface="Raleway ExtraLight"/>
                  <a:cs typeface="Raleway ExtraLight"/>
                  <a:sym typeface="Raleway ExtraLight"/>
                  <a:hlinkClick r:id="rId4">
                    <a:extLst>
                      <a:ext uri="{A12FA001-AC4F-418D-AE19-62706E023703}">
                        <ahyp:hlinkClr xmlns:ahyp="http://schemas.microsoft.com/office/drawing/2018/hyperlinkcolor" val="tx"/>
                      </a:ext>
                    </a:extLst>
                  </a:hlinkClick>
                </a:rPr>
                <a:t>Image</a:t>
              </a:r>
              <a:endParaRPr sz="1200" b="0" i="1" u="none" strike="noStrike" cap="none">
                <a:solidFill>
                  <a:schemeClr val="dk1"/>
                </a:solidFill>
                <a:latin typeface="Raleway ExtraLight"/>
                <a:ea typeface="Raleway ExtraLight"/>
                <a:cs typeface="Raleway ExtraLight"/>
                <a:sym typeface="Raleway ExtraLight"/>
              </a:endParaRPr>
            </a:p>
          </p:txBody>
        </p:sp>
      </p:grpSp>
      <p:sp>
        <p:nvSpPr>
          <p:cNvPr id="265" name="Google Shape;265;p15"/>
          <p:cNvSpPr txBox="1"/>
          <p:nvPr/>
        </p:nvSpPr>
        <p:spPr>
          <a:xfrm>
            <a:off x="838200" y="1352526"/>
            <a:ext cx="5339080" cy="920240"/>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chemeClr val="accent1"/>
              </a:buClr>
              <a:buSzPts val="2400"/>
              <a:buFont typeface="Lato"/>
              <a:buNone/>
            </a:pPr>
            <a:r>
              <a:rPr lang="en-US" sz="2400" b="1" i="0" u="none" strike="noStrike" cap="none">
                <a:solidFill>
                  <a:schemeClr val="accent1"/>
                </a:solidFill>
                <a:latin typeface="Lato"/>
                <a:ea typeface="Lato"/>
                <a:cs typeface="Lato"/>
                <a:sym typeface="Lato"/>
              </a:rPr>
              <a:t>OTHER FORMS OF RELIEF</a:t>
            </a:r>
            <a:endParaRPr sz="1400" b="0" i="0" u="none" strike="noStrike" cap="none">
              <a:solidFill>
                <a:srgbClr val="000000"/>
              </a:solidFill>
              <a:latin typeface="Arial"/>
              <a:ea typeface="Arial"/>
              <a:cs typeface="Arial"/>
              <a:sym typeface="Arial"/>
            </a:endParaRPr>
          </a:p>
        </p:txBody>
      </p:sp>
      <p:sp>
        <p:nvSpPr>
          <p:cNvPr id="266" name="Google Shape;266;p15"/>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11</a:t>
            </a:fld>
            <a:endParaRPr sz="1400" b="0" i="0" u="none" strike="noStrike" cap="none">
              <a:solidFill>
                <a:schemeClr val="accent1"/>
              </a:solidFill>
              <a:latin typeface="Raleway ExtraLight"/>
              <a:ea typeface="Raleway ExtraLight"/>
              <a:cs typeface="Raleway ExtraLight"/>
              <a:sym typeface="Raleway Extra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4722219a3d_0_79"/>
          <p:cNvSpPr txBox="1">
            <a:spLocks noGrp="1"/>
          </p:cNvSpPr>
          <p:nvPr>
            <p:ph type="title"/>
          </p:nvPr>
        </p:nvSpPr>
        <p:spPr>
          <a:xfrm>
            <a:off x="755900" y="177725"/>
            <a:ext cx="9728700" cy="1325700"/>
          </a:xfrm>
          <a:prstGeom prst="rect">
            <a:avLst/>
          </a:prstGeom>
          <a:solidFill>
            <a:srgbClr val="F7F8F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Raleway"/>
              <a:buNone/>
            </a:pPr>
            <a:r>
              <a:rPr lang="en-US">
                <a:solidFill>
                  <a:schemeClr val="accent1"/>
                </a:solidFill>
              </a:rPr>
              <a:t>Some 2025 IMMIGRATION CHANGES </a:t>
            </a:r>
            <a:endParaRPr/>
          </a:p>
        </p:txBody>
      </p:sp>
      <p:sp>
        <p:nvSpPr>
          <p:cNvPr id="272" name="Google Shape;272;g34722219a3d_0_79"/>
          <p:cNvSpPr txBox="1"/>
          <p:nvPr/>
        </p:nvSpPr>
        <p:spPr>
          <a:xfrm>
            <a:off x="259650" y="1418500"/>
            <a:ext cx="5802600" cy="5649000"/>
          </a:xfrm>
          <a:prstGeom prst="rect">
            <a:avLst/>
          </a:prstGeom>
          <a:noFill/>
          <a:ln>
            <a:noFill/>
          </a:ln>
        </p:spPr>
        <p:txBody>
          <a:bodyPr spcFirstLastPara="1" wrap="square" lIns="91425" tIns="45700" rIns="91425" bIns="45700" anchor="t" anchorCtr="0">
            <a:spAutoFit/>
          </a:bodyPr>
          <a:lstStyle/>
          <a:p>
            <a:pPr marL="292100" marR="0" lvl="0" indent="-29210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Enforcement</a:t>
            </a:r>
            <a:endParaRPr sz="1500" b="0" i="0" u="none" strike="noStrike" cap="none">
              <a:solidFill>
                <a:srgbClr val="000000"/>
              </a:solidFill>
              <a:latin typeface="Arial"/>
              <a:ea typeface="Arial"/>
              <a:cs typeface="Arial"/>
              <a:sym typeface="Arial"/>
            </a:endParaRPr>
          </a:p>
          <a:p>
            <a:pPr marL="749300" marR="0" lvl="1" indent="-29845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All removable noncitizens are prioritized</a:t>
            </a:r>
            <a:endParaRPr sz="1500" b="0" i="0" u="none" strike="noStrike" cap="none">
              <a:solidFill>
                <a:srgbClr val="000000"/>
              </a:solidFill>
              <a:latin typeface="Arial"/>
              <a:ea typeface="Arial"/>
              <a:cs typeface="Arial"/>
              <a:sym typeface="Arial"/>
            </a:endParaRPr>
          </a:p>
          <a:p>
            <a:pPr marL="749300" marR="0" lvl="1" indent="-29845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Workplace raids, court enforcement </a:t>
            </a:r>
            <a:endParaRPr sz="1500" b="0" i="0" u="none" strike="noStrike" cap="none">
              <a:solidFill>
                <a:srgbClr val="000000"/>
              </a:solidFill>
              <a:latin typeface="Arial"/>
              <a:ea typeface="Arial"/>
              <a:cs typeface="Arial"/>
              <a:sym typeface="Arial"/>
            </a:endParaRPr>
          </a:p>
          <a:p>
            <a:pPr marL="749300" marR="0" lvl="1" indent="-29845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Removal of  sensitive locations policy</a:t>
            </a:r>
            <a:endParaRPr sz="1500" b="0" i="0" u="none" strike="noStrike" cap="none">
              <a:solidFill>
                <a:srgbClr val="000000"/>
              </a:solidFill>
              <a:latin typeface="Arial"/>
              <a:ea typeface="Arial"/>
              <a:cs typeface="Arial"/>
              <a:sym typeface="Arial"/>
            </a:endParaRPr>
          </a:p>
          <a:p>
            <a:pPr marL="749300" marR="0" lvl="1" indent="-29845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Expansion of detention</a:t>
            </a:r>
            <a:endParaRPr sz="1500" b="0" i="0" u="none" strike="noStrike" cap="none">
              <a:solidFill>
                <a:srgbClr val="000000"/>
              </a:solidFill>
              <a:latin typeface="Arial"/>
              <a:ea typeface="Arial"/>
              <a:cs typeface="Arial"/>
              <a:sym typeface="Arial"/>
            </a:endParaRPr>
          </a:p>
          <a:p>
            <a:pPr marL="292100" marR="0" lvl="0" indent="-29210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Regulations</a:t>
            </a:r>
            <a:endParaRPr sz="1500" b="0" i="0" u="none" strike="noStrike" cap="none">
              <a:solidFill>
                <a:srgbClr val="000000"/>
              </a:solidFill>
              <a:latin typeface="Arial"/>
              <a:ea typeface="Arial"/>
              <a:cs typeface="Arial"/>
              <a:sym typeface="Arial"/>
            </a:endParaRPr>
          </a:p>
          <a:p>
            <a:pPr marL="749300" marR="0" lvl="1" indent="-29845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Ending certain TPS designations</a:t>
            </a:r>
            <a:endParaRPr sz="1500" b="0" i="0" u="none" strike="noStrike" cap="none">
              <a:solidFill>
                <a:srgbClr val="000000"/>
              </a:solidFill>
              <a:latin typeface="Arial"/>
              <a:ea typeface="Arial"/>
              <a:cs typeface="Arial"/>
              <a:sym typeface="Arial"/>
            </a:endParaRPr>
          </a:p>
          <a:p>
            <a:pPr marL="749300" marR="0" lvl="1" indent="-29845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Expand definition federal public benefit </a:t>
            </a:r>
            <a:endParaRPr sz="1500" b="0" i="0" u="none" strike="noStrike" cap="none">
              <a:solidFill>
                <a:srgbClr val="000000"/>
              </a:solidFill>
              <a:latin typeface="Arial"/>
              <a:ea typeface="Arial"/>
              <a:cs typeface="Arial"/>
              <a:sym typeface="Arial"/>
            </a:endParaRPr>
          </a:p>
          <a:p>
            <a:pPr marL="292100" marR="0" lvl="0" indent="-29210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Discretionary</a:t>
            </a:r>
            <a:endParaRPr sz="1500" b="0" i="0" u="none" strike="noStrike" cap="none">
              <a:solidFill>
                <a:srgbClr val="000000"/>
              </a:solidFill>
              <a:latin typeface="Arial"/>
              <a:ea typeface="Arial"/>
              <a:cs typeface="Arial"/>
              <a:sym typeface="Arial"/>
            </a:endParaRPr>
          </a:p>
          <a:p>
            <a:pPr marL="749300" marR="0" lvl="1" indent="-29845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Nationality bans</a:t>
            </a:r>
            <a:endParaRPr sz="1500" b="0" i="0" u="none" strike="noStrike" cap="none">
              <a:solidFill>
                <a:srgbClr val="000000"/>
              </a:solidFill>
              <a:latin typeface="Arial"/>
              <a:ea typeface="Arial"/>
              <a:cs typeface="Arial"/>
              <a:sym typeface="Arial"/>
            </a:endParaRPr>
          </a:p>
          <a:p>
            <a:pPr marL="749300" marR="0" lvl="1" indent="-29845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Reduction in refugee resettlement</a:t>
            </a:r>
            <a:endParaRPr sz="1900" b="0" i="0" u="none" strike="noStrike" cap="none">
              <a:solidFill>
                <a:schemeClr val="dk1"/>
              </a:solidFill>
              <a:latin typeface="Calibri"/>
              <a:ea typeface="Calibri"/>
              <a:cs typeface="Calibri"/>
              <a:sym typeface="Calibri"/>
            </a:endParaRPr>
          </a:p>
          <a:p>
            <a:pPr marL="749300" marR="0" lvl="1" indent="-298450" algn="l" rtl="0">
              <a:lnSpc>
                <a:spcPct val="10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Student visa decisions</a:t>
            </a:r>
            <a:endParaRPr sz="1900" b="0" i="0" u="none" strike="noStrike" cap="none">
              <a:solidFill>
                <a:schemeClr val="dk1"/>
              </a:solidFill>
              <a:latin typeface="Calibri"/>
              <a:ea typeface="Calibri"/>
              <a:cs typeface="Calibri"/>
              <a:sym typeface="Calibri"/>
            </a:endParaRPr>
          </a:p>
          <a:p>
            <a:pPr marL="749300" marR="0" lvl="1" indent="-298450" algn="l" rtl="0">
              <a:lnSpc>
                <a:spcPct val="100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Birthright Citizenship: Still enjoined</a:t>
            </a:r>
            <a:endParaRPr sz="1900">
              <a:solidFill>
                <a:schemeClr val="dk1"/>
              </a:solidFill>
              <a:latin typeface="Calibri"/>
              <a:ea typeface="Calibri"/>
              <a:cs typeface="Calibri"/>
              <a:sym typeface="Calibri"/>
            </a:endParaRPr>
          </a:p>
          <a:p>
            <a:pPr marL="292100" marR="0" lvl="0" indent="-29210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Statutory</a:t>
            </a:r>
            <a:endParaRPr sz="1500" b="0" i="0" u="none" strike="noStrike" cap="none">
              <a:solidFill>
                <a:srgbClr val="000000"/>
              </a:solidFill>
              <a:latin typeface="Arial"/>
              <a:ea typeface="Arial"/>
              <a:cs typeface="Arial"/>
              <a:sym typeface="Arial"/>
            </a:endParaRPr>
          </a:p>
          <a:p>
            <a:pPr marL="749300" marR="0" lvl="1" indent="-29845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Cut food assistance and Medicaid for refugees, asylees, and other previously protected groups </a:t>
            </a:r>
            <a:endParaRPr sz="1900" b="0" i="0" u="none" strike="noStrike" cap="none">
              <a:solidFill>
                <a:schemeClr val="dk1"/>
              </a:solidFill>
              <a:latin typeface="Calibri"/>
              <a:ea typeface="Calibri"/>
              <a:cs typeface="Calibri"/>
              <a:sym typeface="Calibri"/>
            </a:endParaRPr>
          </a:p>
          <a:p>
            <a:pPr marL="749300" marR="0" lvl="1" indent="-29845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Definition of “sanctuary”</a:t>
            </a:r>
            <a:endParaRPr sz="1500" b="0" i="0" u="none" strike="noStrike" cap="none">
              <a:solidFill>
                <a:srgbClr val="000000"/>
              </a:solidFill>
              <a:latin typeface="Arial"/>
              <a:ea typeface="Arial"/>
              <a:cs typeface="Arial"/>
              <a:sym typeface="Arial"/>
            </a:endParaRPr>
          </a:p>
          <a:p>
            <a:pPr marL="292100" marR="0" lvl="0" indent="-292100" algn="l" rtl="0">
              <a:lnSpc>
                <a:spcPct val="10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Courts—agree to dismiss where enforcement / expedited removal is planned</a:t>
            </a:r>
            <a:endParaRPr sz="1500" b="0" i="0" u="none" strike="noStrike" cap="none">
              <a:solidFill>
                <a:srgbClr val="000000"/>
              </a:solidFill>
              <a:latin typeface="Arial"/>
              <a:ea typeface="Arial"/>
              <a:cs typeface="Arial"/>
              <a:sym typeface="Arial"/>
            </a:endParaRPr>
          </a:p>
        </p:txBody>
      </p:sp>
      <p:pic>
        <p:nvPicPr>
          <p:cNvPr id="273" name="Google Shape;273;g34722219a3d_0_79"/>
          <p:cNvPicPr preferRelativeResize="0"/>
          <p:nvPr/>
        </p:nvPicPr>
        <p:blipFill rotWithShape="1">
          <a:blip r:embed="rId3">
            <a:alphaModFix/>
          </a:blip>
          <a:srcRect/>
          <a:stretch/>
        </p:blipFill>
        <p:spPr>
          <a:xfrm>
            <a:off x="6423350" y="1555875"/>
            <a:ext cx="5081427" cy="3387632"/>
          </a:xfrm>
          <a:prstGeom prst="rect">
            <a:avLst/>
          </a:prstGeom>
          <a:noFill/>
          <a:ln>
            <a:noFill/>
          </a:ln>
        </p:spPr>
      </p:pic>
      <p:sp>
        <p:nvSpPr>
          <p:cNvPr id="274" name="Google Shape;274;g34722219a3d_0_79"/>
          <p:cNvSpPr txBox="1"/>
          <p:nvPr/>
        </p:nvSpPr>
        <p:spPr>
          <a:xfrm>
            <a:off x="6423343" y="5025232"/>
            <a:ext cx="3656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Raleway ExtraLight"/>
                <a:ea typeface="Raleway ExtraLight"/>
                <a:cs typeface="Raleway ExtraLight"/>
                <a:sym typeface="Raleway ExtraLight"/>
              </a:rPr>
              <a:t>People walking in front of an American flag (</a:t>
            </a:r>
            <a:r>
              <a:rPr lang="en-US" sz="1200" b="0" i="1" u="sng" strike="noStrike" cap="none">
                <a:solidFill>
                  <a:schemeClr val="dk1"/>
                </a:solidFill>
                <a:latin typeface="Raleway ExtraLight"/>
                <a:ea typeface="Raleway ExtraLight"/>
                <a:cs typeface="Raleway ExtraLight"/>
                <a:sym typeface="Raleway ExtraLight"/>
                <a:hlinkClick r:id="rId4">
                  <a:extLst>
                    <a:ext uri="{A12FA001-AC4F-418D-AE19-62706E023703}">
                      <ahyp:hlinkClr xmlns:ahyp="http://schemas.microsoft.com/office/drawing/2018/hyperlinkcolor" val="tx"/>
                    </a:ext>
                  </a:extLst>
                </a:hlinkClick>
              </a:rPr>
              <a:t>Image</a:t>
            </a:r>
            <a:r>
              <a:rPr lang="en-US" sz="1200" b="0" i="1" u="none" strike="noStrike" cap="none">
                <a:solidFill>
                  <a:schemeClr val="dk1"/>
                </a:solidFill>
                <a:latin typeface="Raleway ExtraLight"/>
                <a:ea typeface="Raleway ExtraLight"/>
                <a:cs typeface="Raleway ExtraLight"/>
                <a:sym typeface="Raleway ExtraLight"/>
              </a:rPr>
              <a:t>)</a:t>
            </a:r>
            <a:endParaRPr sz="1200" b="0" i="0" u="none" strike="noStrike" cap="none">
              <a:solidFill>
                <a:schemeClr val="dk1"/>
              </a:solidFill>
              <a:latin typeface="Raleway ExtraLight"/>
              <a:ea typeface="Raleway ExtraLight"/>
              <a:cs typeface="Raleway ExtraLight"/>
              <a:sym typeface="Raleway Extra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Raleway"/>
              <a:buNone/>
            </a:pPr>
            <a:r>
              <a:rPr lang="en-US">
                <a:solidFill>
                  <a:schemeClr val="accent1"/>
                </a:solidFill>
              </a:rPr>
              <a:t>PUBLIC BENEFITS ELIGIBILITY</a:t>
            </a:r>
            <a:endParaRPr/>
          </a:p>
        </p:txBody>
      </p:sp>
      <p:sp>
        <p:nvSpPr>
          <p:cNvPr id="281" name="Google Shape;281;p17"/>
          <p:cNvSpPr txBox="1"/>
          <p:nvPr/>
        </p:nvSpPr>
        <p:spPr>
          <a:xfrm>
            <a:off x="838200" y="1690688"/>
            <a:ext cx="5339080" cy="4486592"/>
          </a:xfrm>
          <a:prstGeom prst="rect">
            <a:avLst/>
          </a:prstGeom>
          <a:solidFill>
            <a:srgbClr val="F7F8FC"/>
          </a:solid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101010"/>
              </a:buClr>
              <a:buSzPts val="2000"/>
              <a:buFont typeface="Arial"/>
              <a:buChar char="•"/>
            </a:pPr>
            <a:r>
              <a:rPr lang="en-US" sz="2000" b="0" i="0" u="none" strike="noStrike" cap="none">
                <a:solidFill>
                  <a:srgbClr val="101010"/>
                </a:solidFill>
                <a:latin typeface="Raleway"/>
                <a:ea typeface="Raleway"/>
                <a:cs typeface="Raleway"/>
                <a:sym typeface="Raleway"/>
              </a:rPr>
              <a:t>Most non-citizens are not eligible for federally-funded, means-tested programs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ts val="2000"/>
              <a:buFont typeface="Arial"/>
              <a:buChar char="•"/>
            </a:pPr>
            <a:r>
              <a:rPr lang="en-US" sz="2000" b="0" i="0" u="none" strike="noStrike" cap="none">
                <a:solidFill>
                  <a:srgbClr val="101010"/>
                </a:solidFill>
                <a:latin typeface="Raleway"/>
                <a:ea typeface="Raleway"/>
                <a:cs typeface="Raleway"/>
                <a:sym typeface="Raleway"/>
              </a:rPr>
              <a:t>Unless permanent residents (LPRs) for 5 years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ts val="2000"/>
              <a:buFont typeface="Arial"/>
              <a:buChar char="•"/>
            </a:pPr>
            <a:r>
              <a:rPr lang="en-US" sz="2000" b="0" i="0" u="none" strike="noStrike" cap="none">
                <a:solidFill>
                  <a:srgbClr val="101010"/>
                </a:solidFill>
                <a:latin typeface="Raleway"/>
                <a:ea typeface="Raleway"/>
                <a:cs typeface="Raleway"/>
                <a:sym typeface="Raleway"/>
              </a:rPr>
              <a:t>Limited exceptions:</a:t>
            </a:r>
            <a:endParaRPr sz="2000" b="0" i="0" u="none" strike="noStrike" cap="none">
              <a:solidFill>
                <a:srgbClr val="101010"/>
              </a:solidFill>
              <a:latin typeface="Raleway"/>
              <a:ea typeface="Raleway"/>
              <a:cs typeface="Raleway"/>
              <a:sym typeface="Raleway"/>
            </a:endParaRPr>
          </a:p>
          <a:p>
            <a:pPr marL="914400" marR="0" lvl="1" indent="-355600" algn="l" rtl="0">
              <a:lnSpc>
                <a:spcPct val="150000"/>
              </a:lnSpc>
              <a:spcBef>
                <a:spcPts val="0"/>
              </a:spcBef>
              <a:spcAft>
                <a:spcPts val="0"/>
              </a:spcAft>
              <a:buClr>
                <a:srgbClr val="101010"/>
              </a:buClr>
              <a:buSzPts val="2000"/>
              <a:buFont typeface="Raleway"/>
              <a:buChar char="o"/>
            </a:pPr>
            <a:r>
              <a:rPr lang="en-US" sz="2000" b="0" i="0" u="none" strike="noStrike" cap="none">
                <a:solidFill>
                  <a:srgbClr val="101010"/>
                </a:solidFill>
                <a:latin typeface="Raleway"/>
                <a:ea typeface="Raleway"/>
                <a:cs typeface="Raleway"/>
                <a:sym typeface="Raleway"/>
              </a:rPr>
              <a:t>Refugees/Asylees no longer eligible for Medicaid and Food Assistance under new federal budget, not yet implemented </a:t>
            </a:r>
            <a:endParaRPr sz="2000" b="0" i="0" u="none" strike="noStrike" cap="none">
              <a:solidFill>
                <a:srgbClr val="101010"/>
              </a:solidFill>
              <a:latin typeface="Raleway"/>
              <a:ea typeface="Raleway"/>
              <a:cs typeface="Raleway"/>
              <a:sym typeface="Raleway"/>
            </a:endParaRPr>
          </a:p>
        </p:txBody>
      </p:sp>
      <p:grpSp>
        <p:nvGrpSpPr>
          <p:cNvPr id="282" name="Google Shape;282;p17"/>
          <p:cNvGrpSpPr/>
          <p:nvPr/>
        </p:nvGrpSpPr>
        <p:grpSpPr>
          <a:xfrm>
            <a:off x="6451903" y="1950551"/>
            <a:ext cx="5080000" cy="3966865"/>
            <a:chOff x="6482383" y="1471077"/>
            <a:chExt cx="5080000" cy="3966865"/>
          </a:xfrm>
        </p:grpSpPr>
        <p:pic>
          <p:nvPicPr>
            <p:cNvPr id="283" name="Google Shape;283;p17"/>
            <p:cNvPicPr preferRelativeResize="0"/>
            <p:nvPr/>
          </p:nvPicPr>
          <p:blipFill rotWithShape="1">
            <a:blip r:embed="rId3">
              <a:alphaModFix/>
            </a:blip>
            <a:srcRect/>
            <a:stretch/>
          </p:blipFill>
          <p:spPr>
            <a:xfrm>
              <a:off x="6482383" y="1471077"/>
              <a:ext cx="5080000" cy="3505200"/>
            </a:xfrm>
            <a:prstGeom prst="rect">
              <a:avLst/>
            </a:prstGeom>
            <a:noFill/>
            <a:ln>
              <a:noFill/>
            </a:ln>
          </p:spPr>
        </p:pic>
        <p:sp>
          <p:nvSpPr>
            <p:cNvPr id="284" name="Google Shape;284;p17"/>
            <p:cNvSpPr txBox="1"/>
            <p:nvPr/>
          </p:nvSpPr>
          <p:spPr>
            <a:xfrm>
              <a:off x="6482383" y="4976277"/>
              <a:ext cx="5080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Raleway ExtraLight"/>
                  <a:ea typeface="Raleway ExtraLight"/>
                  <a:cs typeface="Raleway ExtraLight"/>
                  <a:sym typeface="Raleway ExtraLight"/>
                </a:rPr>
                <a:t>President Clinton Signing the Personal Responsibility and Work Opportunity Reconciliation Act of 1996 (PRWORA). </a:t>
              </a:r>
              <a:r>
                <a:rPr lang="en-US" sz="1200" b="0" i="1" u="sng" strike="noStrike" cap="none">
                  <a:solidFill>
                    <a:schemeClr val="dk1"/>
                  </a:solidFill>
                  <a:latin typeface="Raleway ExtraLight"/>
                  <a:ea typeface="Raleway ExtraLight"/>
                  <a:cs typeface="Raleway ExtraLight"/>
                  <a:sym typeface="Raleway ExtraLight"/>
                  <a:hlinkClick r:id="rId4">
                    <a:extLst>
                      <a:ext uri="{A12FA001-AC4F-418D-AE19-62706E023703}">
                        <ahyp:hlinkClr xmlns:ahyp="http://schemas.microsoft.com/office/drawing/2018/hyperlinkcolor" val="tx"/>
                      </a:ext>
                    </a:extLst>
                  </a:hlinkClick>
                </a:rPr>
                <a:t>Image</a:t>
              </a:r>
              <a:endParaRPr sz="1200" b="0" i="1" u="none" strike="noStrike" cap="none">
                <a:solidFill>
                  <a:schemeClr val="dk1"/>
                </a:solidFill>
                <a:latin typeface="Raleway ExtraLight"/>
                <a:ea typeface="Raleway ExtraLight"/>
                <a:cs typeface="Raleway ExtraLight"/>
                <a:sym typeface="Raleway ExtraLight"/>
              </a:endParaRPr>
            </a:p>
          </p:txBody>
        </p:sp>
      </p:grpSp>
      <p:sp>
        <p:nvSpPr>
          <p:cNvPr id="285" name="Google Shape;285;p17"/>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13</a:t>
            </a:fld>
            <a:endParaRPr sz="1400" b="0" i="0" u="none" strike="noStrike" cap="none">
              <a:solidFill>
                <a:schemeClr val="accent1"/>
              </a:solidFill>
              <a:latin typeface="Raleway ExtraLight"/>
              <a:ea typeface="Raleway ExtraLight"/>
              <a:cs typeface="Raleway ExtraLight"/>
              <a:sym typeface="Raleway Extra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Raleway"/>
              <a:buNone/>
            </a:pPr>
            <a:r>
              <a:rPr lang="en-US">
                <a:solidFill>
                  <a:schemeClr val="accent1"/>
                </a:solidFill>
              </a:rPr>
              <a:t>PUBLIC BENEFITS cont.</a:t>
            </a:r>
            <a:endParaRPr sz="1200" b="0" i="1">
              <a:solidFill>
                <a:schemeClr val="accent1"/>
              </a:solidFill>
            </a:endParaRPr>
          </a:p>
        </p:txBody>
      </p:sp>
      <p:sp>
        <p:nvSpPr>
          <p:cNvPr id="292" name="Google Shape;292;p18"/>
          <p:cNvSpPr txBox="1"/>
          <p:nvPr/>
        </p:nvSpPr>
        <p:spPr>
          <a:xfrm>
            <a:off x="6222300" y="1472324"/>
            <a:ext cx="5339080" cy="4486592"/>
          </a:xfrm>
          <a:prstGeom prst="rect">
            <a:avLst/>
          </a:prstGeom>
          <a:solidFill>
            <a:srgbClr val="F7F8FC"/>
          </a:solidFill>
          <a:ln>
            <a:noFill/>
          </a:ln>
        </p:spPr>
        <p:txBody>
          <a:bodyPr spcFirstLastPara="1" wrap="square" lIns="91425" tIns="45700" rIns="91425" bIns="45700" anchor="t" anchorCtr="0">
            <a:normAutofit fontScale="77500" lnSpcReduction="20000"/>
          </a:bodyPr>
          <a:lstStyle/>
          <a:p>
            <a:pPr marL="342900" marR="0" lvl="0" indent="-320040" algn="l" rtl="0">
              <a:lnSpc>
                <a:spcPct val="150000"/>
              </a:lnSpc>
              <a:spcBef>
                <a:spcPts val="0"/>
              </a:spcBef>
              <a:spcAft>
                <a:spcPts val="0"/>
              </a:spcAft>
              <a:buClr>
                <a:srgbClr val="101010"/>
              </a:buClr>
              <a:buSzPct val="100000"/>
              <a:buFont typeface="Arial"/>
              <a:buChar char="•"/>
            </a:pPr>
            <a:r>
              <a:rPr lang="en-US" sz="2400" b="0" i="0" u="none" strike="noStrike" cap="none">
                <a:solidFill>
                  <a:srgbClr val="101010"/>
                </a:solidFill>
                <a:latin typeface="Raleway"/>
                <a:ea typeface="Raleway"/>
                <a:cs typeface="Raleway"/>
                <a:sym typeface="Raleway"/>
              </a:rPr>
              <a:t>USC children in mixed-status households are eligible</a:t>
            </a:r>
            <a:endParaRPr sz="1400" b="0" i="0" u="none" strike="noStrike" cap="none">
              <a:solidFill>
                <a:srgbClr val="000000"/>
              </a:solidFill>
              <a:latin typeface="Arial"/>
              <a:ea typeface="Arial"/>
              <a:cs typeface="Arial"/>
              <a:sym typeface="Arial"/>
            </a:endParaRPr>
          </a:p>
          <a:p>
            <a:pPr marL="342900" marR="0" lvl="0" indent="-320040" algn="l" rtl="0">
              <a:lnSpc>
                <a:spcPct val="150000"/>
              </a:lnSpc>
              <a:spcBef>
                <a:spcPts val="0"/>
              </a:spcBef>
              <a:spcAft>
                <a:spcPts val="0"/>
              </a:spcAft>
              <a:buClr>
                <a:srgbClr val="101010"/>
              </a:buClr>
              <a:buSzPct val="100000"/>
              <a:buFont typeface="Arial"/>
              <a:buChar char="•"/>
            </a:pPr>
            <a:r>
              <a:rPr lang="en-US" sz="2400" b="0" i="0" u="none" strike="noStrike" cap="none">
                <a:solidFill>
                  <a:srgbClr val="101010"/>
                </a:solidFill>
                <a:latin typeface="Raleway"/>
                <a:ea typeface="Raleway"/>
                <a:cs typeface="Raleway"/>
                <a:sym typeface="Raleway"/>
              </a:rPr>
              <a:t>Undocumented immigrants are only eligible for Emergency Services Only (ESO) Medicaid</a:t>
            </a:r>
            <a:endParaRPr sz="1400" b="0" i="0" u="none" strike="noStrike" cap="none">
              <a:solidFill>
                <a:srgbClr val="000000"/>
              </a:solidFill>
              <a:latin typeface="Arial"/>
              <a:ea typeface="Arial"/>
              <a:cs typeface="Arial"/>
              <a:sym typeface="Arial"/>
            </a:endParaRPr>
          </a:p>
          <a:p>
            <a:pPr marL="342900" marR="0" lvl="0" indent="-320040" algn="l" rtl="0">
              <a:lnSpc>
                <a:spcPct val="150000"/>
              </a:lnSpc>
              <a:spcBef>
                <a:spcPts val="0"/>
              </a:spcBef>
              <a:spcAft>
                <a:spcPts val="0"/>
              </a:spcAft>
              <a:buClr>
                <a:srgbClr val="101010"/>
              </a:buClr>
              <a:buSzPct val="100000"/>
              <a:buFont typeface="Arial"/>
              <a:buChar char="•"/>
            </a:pPr>
            <a:r>
              <a:rPr lang="en-US" sz="2400" b="0" i="0" u="none" strike="noStrike" cap="none">
                <a:solidFill>
                  <a:srgbClr val="101010"/>
                </a:solidFill>
                <a:latin typeface="Raleway"/>
                <a:ea typeface="Raleway"/>
                <a:cs typeface="Raleway"/>
                <a:sym typeface="Raleway"/>
              </a:rPr>
              <a:t>Unemployment insurance compensation and workers compensation are not considered means-tested public benefits​</a:t>
            </a:r>
            <a:endParaRPr sz="2400" b="0" i="0" u="none" strike="noStrike" cap="none">
              <a:solidFill>
                <a:srgbClr val="101010"/>
              </a:solidFill>
              <a:latin typeface="Raleway"/>
              <a:ea typeface="Raleway"/>
              <a:cs typeface="Raleway"/>
              <a:sym typeface="Raleway"/>
            </a:endParaRPr>
          </a:p>
          <a:p>
            <a:pPr marL="342900" marR="0" lvl="0" indent="-320040" algn="l" rtl="0">
              <a:lnSpc>
                <a:spcPct val="150000"/>
              </a:lnSpc>
              <a:spcBef>
                <a:spcPts val="0"/>
              </a:spcBef>
              <a:spcAft>
                <a:spcPts val="0"/>
              </a:spcAft>
              <a:buClr>
                <a:srgbClr val="101010"/>
              </a:buClr>
              <a:buSzPct val="100000"/>
              <a:buFont typeface="Raleway"/>
              <a:buChar char="•"/>
            </a:pPr>
            <a:r>
              <a:rPr lang="en-US" sz="2400" b="1" i="0" u="none" strike="noStrike" cap="none">
                <a:solidFill>
                  <a:srgbClr val="101010"/>
                </a:solidFill>
                <a:latin typeface="Raleway"/>
                <a:ea typeface="Raleway"/>
                <a:cs typeface="Raleway"/>
                <a:sym typeface="Raleway"/>
              </a:rPr>
              <a:t>Recent update</a:t>
            </a:r>
            <a:r>
              <a:rPr lang="en-US" sz="2400" b="0" i="0" u="none" strike="noStrike" cap="none">
                <a:solidFill>
                  <a:srgbClr val="101010"/>
                </a:solidFill>
                <a:latin typeface="Raleway"/>
                <a:ea typeface="Raleway"/>
                <a:cs typeface="Raleway"/>
                <a:sym typeface="Raleway"/>
              </a:rPr>
              <a:t>: Information about recipients and applicants has been accessible to DHS despite legal privacy protections </a:t>
            </a:r>
            <a:endParaRPr sz="2400" b="0" i="0" u="none" strike="noStrike" cap="none">
              <a:solidFill>
                <a:srgbClr val="101010"/>
              </a:solidFill>
              <a:latin typeface="Raleway"/>
              <a:ea typeface="Raleway"/>
              <a:cs typeface="Raleway"/>
              <a:sym typeface="Raleway"/>
            </a:endParaRPr>
          </a:p>
        </p:txBody>
      </p:sp>
      <p:grpSp>
        <p:nvGrpSpPr>
          <p:cNvPr id="293" name="Google Shape;293;p18"/>
          <p:cNvGrpSpPr/>
          <p:nvPr/>
        </p:nvGrpSpPr>
        <p:grpSpPr>
          <a:xfrm>
            <a:off x="838200" y="1854154"/>
            <a:ext cx="5080000" cy="3722932"/>
            <a:chOff x="6482383" y="1530344"/>
            <a:chExt cx="5080000" cy="3722932"/>
          </a:xfrm>
        </p:grpSpPr>
        <p:pic>
          <p:nvPicPr>
            <p:cNvPr id="294" name="Google Shape;294;p18"/>
            <p:cNvPicPr preferRelativeResize="0"/>
            <p:nvPr/>
          </p:nvPicPr>
          <p:blipFill rotWithShape="1">
            <a:blip r:embed="rId3">
              <a:alphaModFix/>
            </a:blip>
            <a:srcRect/>
            <a:stretch/>
          </p:blipFill>
          <p:spPr>
            <a:xfrm>
              <a:off x="6482383" y="1530344"/>
              <a:ext cx="5080000" cy="3386666"/>
            </a:xfrm>
            <a:prstGeom prst="rect">
              <a:avLst/>
            </a:prstGeom>
            <a:noFill/>
            <a:ln>
              <a:noFill/>
            </a:ln>
          </p:spPr>
        </p:pic>
        <p:sp>
          <p:nvSpPr>
            <p:cNvPr id="295" name="Google Shape;295;p18"/>
            <p:cNvSpPr txBox="1"/>
            <p:nvPr/>
          </p:nvSpPr>
          <p:spPr>
            <a:xfrm>
              <a:off x="6482383" y="4976277"/>
              <a:ext cx="50800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Raleway ExtraLight"/>
                  <a:ea typeface="Raleway ExtraLight"/>
                  <a:cs typeface="Raleway ExtraLight"/>
                  <a:sym typeface="Raleway ExtraLight"/>
                </a:rPr>
                <a:t>Mother and Daughter from Colombia. </a:t>
              </a:r>
              <a:r>
                <a:rPr lang="en-US" sz="1200" b="0" i="1" u="sng" strike="noStrike" cap="none">
                  <a:solidFill>
                    <a:schemeClr val="dk1"/>
                  </a:solidFill>
                  <a:latin typeface="Raleway ExtraLight"/>
                  <a:ea typeface="Raleway ExtraLight"/>
                  <a:cs typeface="Raleway ExtraLight"/>
                  <a:sym typeface="Raleway ExtraLight"/>
                  <a:hlinkClick r:id="rId4">
                    <a:extLst>
                      <a:ext uri="{A12FA001-AC4F-418D-AE19-62706E023703}">
                        <ahyp:hlinkClr xmlns:ahyp="http://schemas.microsoft.com/office/drawing/2018/hyperlinkcolor" val="tx"/>
                      </a:ext>
                    </a:extLst>
                  </a:hlinkClick>
                </a:rPr>
                <a:t>Image</a:t>
              </a:r>
              <a:endParaRPr sz="1200" b="0" i="1" u="none" strike="noStrike" cap="none">
                <a:solidFill>
                  <a:schemeClr val="dk1"/>
                </a:solidFill>
                <a:latin typeface="Raleway ExtraLight"/>
                <a:ea typeface="Raleway ExtraLight"/>
                <a:cs typeface="Raleway ExtraLight"/>
                <a:sym typeface="Raleway ExtraLight"/>
              </a:endParaRPr>
            </a:p>
          </p:txBody>
        </p:sp>
      </p:grpSp>
      <p:sp>
        <p:nvSpPr>
          <p:cNvPr id="296" name="Google Shape;296;p18"/>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14</a:t>
            </a:fld>
            <a:endParaRPr sz="1400" b="0" i="0" u="none" strike="noStrike" cap="none">
              <a:solidFill>
                <a:schemeClr val="accent1"/>
              </a:solidFill>
              <a:latin typeface="Raleway ExtraLight"/>
              <a:ea typeface="Raleway ExtraLight"/>
              <a:cs typeface="Raleway ExtraLight"/>
              <a:sym typeface="Raleway Extra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g34722219a3d_0_8"/>
          <p:cNvPicPr preferRelativeResize="0"/>
          <p:nvPr/>
        </p:nvPicPr>
        <p:blipFill rotWithShape="1">
          <a:blip r:embed="rId3">
            <a:alphaModFix/>
          </a:blip>
          <a:srcRect b="33572"/>
          <a:stretch/>
        </p:blipFill>
        <p:spPr>
          <a:xfrm>
            <a:off x="7250825" y="3530425"/>
            <a:ext cx="4577899" cy="3041074"/>
          </a:xfrm>
          <a:prstGeom prst="rect">
            <a:avLst/>
          </a:prstGeom>
          <a:noFill/>
          <a:ln>
            <a:noFill/>
          </a:ln>
        </p:spPr>
      </p:pic>
      <p:sp>
        <p:nvSpPr>
          <p:cNvPr id="302" name="Google Shape;302;g34722219a3d_0_8"/>
          <p:cNvSpPr txBox="1">
            <a:spLocks noGrp="1"/>
          </p:cNvSpPr>
          <p:nvPr>
            <p:ph type="title"/>
          </p:nvPr>
        </p:nvSpPr>
        <p:spPr>
          <a:xfrm>
            <a:off x="765050" y="295025"/>
            <a:ext cx="9498300" cy="1051500"/>
          </a:xfrm>
          <a:prstGeom prst="rect">
            <a:avLst/>
          </a:prstGeom>
          <a:solidFill>
            <a:srgbClr val="F7F8F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Raleway"/>
              <a:buNone/>
            </a:pPr>
            <a:r>
              <a:rPr lang="en-US">
                <a:solidFill>
                  <a:schemeClr val="accent1"/>
                </a:solidFill>
              </a:rPr>
              <a:t>SOCIAL SECURITY BENEFITS</a:t>
            </a:r>
            <a:endParaRPr/>
          </a:p>
        </p:txBody>
      </p:sp>
      <p:sp>
        <p:nvSpPr>
          <p:cNvPr id="303" name="Google Shape;303;g34722219a3d_0_8"/>
          <p:cNvSpPr txBox="1"/>
          <p:nvPr/>
        </p:nvSpPr>
        <p:spPr>
          <a:xfrm>
            <a:off x="765050" y="1296200"/>
            <a:ext cx="10805100" cy="5541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101010"/>
                </a:solidFill>
                <a:latin typeface="Raleway"/>
                <a:ea typeface="Raleway"/>
                <a:cs typeface="Raleway"/>
                <a:sym typeface="Raleway"/>
              </a:rPr>
              <a:t>Available to USCs, LPRs, refugees, asylees, Cuban/Haitian entrant, TPS (with enough quarters)​</a:t>
            </a:r>
            <a:endParaRPr sz="2000" b="0" i="0" u="none" strike="noStrike" cap="none">
              <a:solidFill>
                <a:srgbClr val="000000"/>
              </a:solidFill>
              <a:latin typeface="Raleway"/>
              <a:ea typeface="Raleway"/>
              <a:cs typeface="Raleway"/>
              <a:sym typeface="Raleway"/>
            </a:endParaRPr>
          </a:p>
          <a:p>
            <a:pPr marL="165100" marR="0" lvl="0" indent="-165100" algn="l" rtl="0">
              <a:lnSpc>
                <a:spcPct val="150000"/>
              </a:lnSpc>
              <a:spcBef>
                <a:spcPts val="0"/>
              </a:spcBef>
              <a:spcAft>
                <a:spcPts val="0"/>
              </a:spcAft>
              <a:buClr>
                <a:srgbClr val="101010"/>
              </a:buClr>
              <a:buSzPts val="1900"/>
              <a:buFont typeface="Raleway"/>
              <a:buChar char="•"/>
            </a:pPr>
            <a:r>
              <a:rPr lang="en-US" sz="1900" b="1" i="0" u="none" strike="noStrike" cap="none">
                <a:solidFill>
                  <a:srgbClr val="101010"/>
                </a:solidFill>
                <a:latin typeface="Raleway"/>
                <a:ea typeface="Raleway"/>
                <a:cs typeface="Raleway"/>
                <a:sym typeface="Raleway"/>
              </a:rPr>
              <a:t>Retirement</a:t>
            </a:r>
            <a:r>
              <a:rPr lang="en-US" sz="1900" b="0" i="0" u="none" strike="noStrike" cap="none">
                <a:solidFill>
                  <a:srgbClr val="101010"/>
                </a:solidFill>
                <a:latin typeface="Raleway"/>
                <a:ea typeface="Raleway"/>
                <a:cs typeface="Raleway"/>
                <a:sym typeface="Raleway"/>
              </a:rPr>
              <a:t>: Generally, a person must have paid into the Social Security system in order to receive retirement benefits. Can start as early as 62 years old unless the payer dies so a child or widow could receive dependent or survivor benefits, respectively. ​</a:t>
            </a:r>
            <a:endParaRPr sz="2000" b="0" i="0" u="none" strike="noStrike" cap="none">
              <a:solidFill>
                <a:srgbClr val="000000"/>
              </a:solidFill>
              <a:latin typeface="Raleway"/>
              <a:ea typeface="Raleway"/>
              <a:cs typeface="Raleway"/>
              <a:sym typeface="Raleway"/>
            </a:endParaRPr>
          </a:p>
          <a:p>
            <a:pPr marL="165100" marR="0" lvl="0" indent="-165100" algn="l" rtl="0">
              <a:lnSpc>
                <a:spcPct val="150000"/>
              </a:lnSpc>
              <a:spcBef>
                <a:spcPts val="0"/>
              </a:spcBef>
              <a:spcAft>
                <a:spcPts val="0"/>
              </a:spcAft>
              <a:buClr>
                <a:srgbClr val="101010"/>
              </a:buClr>
              <a:buSzPts val="1900"/>
              <a:buFont typeface="Raleway"/>
              <a:buChar char="•"/>
            </a:pPr>
            <a:r>
              <a:rPr lang="en-US" sz="1900" b="1" i="0" u="none" strike="noStrike" cap="none">
                <a:solidFill>
                  <a:srgbClr val="101010"/>
                </a:solidFill>
                <a:latin typeface="Raleway"/>
                <a:ea typeface="Raleway"/>
                <a:cs typeface="Raleway"/>
                <a:sym typeface="Raleway"/>
              </a:rPr>
              <a:t>Disability</a:t>
            </a:r>
            <a:r>
              <a:rPr lang="en-US" sz="1900" b="0" i="0" u="none" strike="noStrike" cap="none">
                <a:solidFill>
                  <a:srgbClr val="101010"/>
                </a:solidFill>
                <a:latin typeface="Raleway"/>
                <a:ea typeface="Raleway"/>
                <a:cs typeface="Raleway"/>
                <a:sym typeface="Raleway"/>
              </a:rPr>
              <a:t>: Again, generally, a person must have paid into the Social Security system in order to receive disability benefits, in addition to meeting the statutory definition of disabled. </a:t>
            </a:r>
            <a:endParaRPr sz="2000" b="0" i="0" u="none" strike="noStrike" cap="none">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101010"/>
                </a:solidFill>
                <a:latin typeface="Raleway"/>
                <a:ea typeface="Raleway"/>
                <a:cs typeface="Raleway"/>
                <a:sym typeface="Raleway"/>
              </a:rPr>
              <a:t>Available to ​le to USCs; refugees, asylees, and Cuban/Haitian entrants only for seven years​</a:t>
            </a:r>
            <a:endParaRPr sz="2000" b="0" i="0" u="none" strike="noStrike" cap="none">
              <a:solidFill>
                <a:srgbClr val="000000"/>
              </a:solidFill>
              <a:latin typeface="Raleway"/>
              <a:ea typeface="Raleway"/>
              <a:cs typeface="Raleway"/>
              <a:sym typeface="Raleway"/>
            </a:endParaRPr>
          </a:p>
          <a:p>
            <a:pPr marL="165100" marR="0" lvl="0" indent="-165100" algn="l" rtl="0">
              <a:lnSpc>
                <a:spcPct val="150000"/>
              </a:lnSpc>
              <a:spcBef>
                <a:spcPts val="0"/>
              </a:spcBef>
              <a:spcAft>
                <a:spcPts val="0"/>
              </a:spcAft>
              <a:buClr>
                <a:srgbClr val="101010"/>
              </a:buClr>
              <a:buSzPts val="1900"/>
              <a:buFont typeface="Raleway"/>
              <a:buChar char="•"/>
            </a:pPr>
            <a:r>
              <a:rPr lang="en-US" sz="1900" b="1" i="0" u="none" strike="noStrike" cap="none">
                <a:solidFill>
                  <a:srgbClr val="101010"/>
                </a:solidFill>
                <a:latin typeface="Raleway"/>
                <a:ea typeface="Raleway"/>
                <a:cs typeface="Raleway"/>
                <a:sym typeface="Raleway"/>
              </a:rPr>
              <a:t>Supplemental Security Income (SSI)</a:t>
            </a:r>
            <a:r>
              <a:rPr lang="en-US" sz="1900" b="0" i="0" u="none" strike="noStrike" cap="none">
                <a:solidFill>
                  <a:srgbClr val="101010"/>
                </a:solidFill>
                <a:latin typeface="Raleway"/>
                <a:ea typeface="Raleway"/>
                <a:cs typeface="Raleway"/>
                <a:sym typeface="Raleway"/>
              </a:rPr>
              <a:t>: </a:t>
            </a:r>
            <a:endParaRPr sz="1900" b="0" i="0" u="none" strike="noStrike" cap="none">
              <a:solidFill>
                <a:srgbClr val="10101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101010"/>
                </a:solidFill>
                <a:latin typeface="Raleway"/>
                <a:ea typeface="Raleway"/>
                <a:cs typeface="Raleway"/>
                <a:sym typeface="Raleway"/>
              </a:rPr>
              <a:t>These are disability benefits available to persons who never </a:t>
            </a:r>
            <a:endParaRPr sz="1900" b="0" i="0" u="none" strike="noStrike" cap="none">
              <a:solidFill>
                <a:srgbClr val="10101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101010"/>
                </a:solidFill>
                <a:latin typeface="Raleway"/>
                <a:ea typeface="Raleway"/>
                <a:cs typeface="Raleway"/>
                <a:sym typeface="Raleway"/>
              </a:rPr>
              <a:t>paid (or only paid a little) into the Social Security System and </a:t>
            </a:r>
            <a:endParaRPr sz="1900" b="0" i="0" u="none" strike="noStrike" cap="none">
              <a:solidFill>
                <a:srgbClr val="10101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101010"/>
                </a:solidFill>
                <a:latin typeface="Raleway"/>
                <a:ea typeface="Raleway"/>
                <a:cs typeface="Raleway"/>
                <a:sym typeface="Raleway"/>
              </a:rPr>
              <a:t>otherwise meet the statutory definition of disabled. Medicaid </a:t>
            </a:r>
            <a:endParaRPr sz="1900" b="0" i="0" u="none" strike="noStrike" cap="none">
              <a:solidFill>
                <a:srgbClr val="10101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101010"/>
                </a:solidFill>
                <a:latin typeface="Raleway"/>
                <a:ea typeface="Raleway"/>
                <a:cs typeface="Raleway"/>
                <a:sym typeface="Raleway"/>
              </a:rPr>
              <a:t>is also approved for persons granted SSI benefits. ​</a:t>
            </a:r>
            <a:endParaRPr sz="2000" b="0" i="0" u="none" strike="noStrike" cap="none">
              <a:solidFill>
                <a:srgbClr val="00000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34722219a3d_0_14"/>
          <p:cNvSpPr txBox="1">
            <a:spLocks noGrp="1"/>
          </p:cNvSpPr>
          <p:nvPr>
            <p:ph type="title"/>
          </p:nvPr>
        </p:nvSpPr>
        <p:spPr>
          <a:xfrm>
            <a:off x="612650" y="218825"/>
            <a:ext cx="7160100" cy="1007100"/>
          </a:xfrm>
          <a:prstGeom prst="rect">
            <a:avLst/>
          </a:prstGeom>
          <a:solidFill>
            <a:srgbClr val="F7F8F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Raleway"/>
              <a:buNone/>
            </a:pPr>
            <a:r>
              <a:rPr lang="en-US">
                <a:solidFill>
                  <a:schemeClr val="accent1"/>
                </a:solidFill>
              </a:rPr>
              <a:t>HEALTH INSURANCE</a:t>
            </a:r>
            <a:endParaRPr/>
          </a:p>
        </p:txBody>
      </p:sp>
      <p:sp>
        <p:nvSpPr>
          <p:cNvPr id="309" name="Google Shape;309;g34722219a3d_0_14"/>
          <p:cNvSpPr txBox="1"/>
          <p:nvPr/>
        </p:nvSpPr>
        <p:spPr>
          <a:xfrm>
            <a:off x="454214" y="1225921"/>
            <a:ext cx="8984400" cy="5441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n-US" sz="1300" b="1" i="0" u="none" strike="noStrike" cap="none">
                <a:solidFill>
                  <a:srgbClr val="101010"/>
                </a:solidFill>
                <a:latin typeface="Raleway"/>
                <a:ea typeface="Raleway"/>
                <a:cs typeface="Raleway"/>
                <a:sym typeface="Raleway"/>
              </a:rPr>
              <a:t>Who is eligible to purchase health insurance through the Marketplace?​</a:t>
            </a:r>
            <a:endParaRPr sz="15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00"/>
              <a:buFont typeface="Arial"/>
              <a:buNone/>
            </a:pPr>
            <a:r>
              <a:rPr lang="en-US" sz="1300" b="0" i="0" u="none" strike="noStrike" cap="none">
                <a:solidFill>
                  <a:srgbClr val="101010"/>
                </a:solidFill>
                <a:latin typeface="Raleway"/>
                <a:ea typeface="Raleway"/>
                <a:cs typeface="Raleway"/>
                <a:sym typeface="Raleway"/>
              </a:rPr>
              <a:t>Formerly, virtually all statuses.  After federal budget reconciliation, most statuses are excluded from eligibility starting in 2026. Going forward, only LPRs and Cuban-Haitian  entrants.  Has not yet been implemented.</a:t>
            </a:r>
            <a:endParaRPr sz="1300" b="0" i="0" u="none" strike="noStrike" cap="none">
              <a:solidFill>
                <a:srgbClr val="101010"/>
              </a:solidFill>
              <a:latin typeface="Raleway"/>
              <a:ea typeface="Raleway"/>
              <a:cs typeface="Raleway"/>
              <a:sym typeface="Raleway"/>
            </a:endParaRPr>
          </a:p>
          <a:p>
            <a:pPr marL="0" marR="0" lvl="0" indent="0" algn="l" rtl="0">
              <a:lnSpc>
                <a:spcPct val="15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00"/>
              <a:buFont typeface="Arial"/>
              <a:buNone/>
            </a:pPr>
            <a:r>
              <a:rPr lang="en-US" sz="1300" b="1" i="0" u="none" strike="noStrike" cap="none">
                <a:solidFill>
                  <a:srgbClr val="101010"/>
                </a:solidFill>
                <a:latin typeface="Raleway"/>
                <a:ea typeface="Raleway"/>
                <a:cs typeface="Raleway"/>
                <a:sym typeface="Raleway"/>
              </a:rPr>
              <a:t>Where can non-citizen seek health care if they are uninsured?​</a:t>
            </a:r>
            <a:endParaRPr sz="1500" b="0" i="0" u="none" strike="noStrike" cap="none">
              <a:solidFill>
                <a:srgbClr val="000000"/>
              </a:solidFill>
              <a:latin typeface="Arial"/>
              <a:ea typeface="Arial"/>
              <a:cs typeface="Arial"/>
              <a:sym typeface="Arial"/>
            </a:endParaRPr>
          </a:p>
          <a:p>
            <a:pPr marL="165100" marR="0" lvl="0" indent="-158750" algn="l" rtl="0">
              <a:lnSpc>
                <a:spcPct val="150000"/>
              </a:lnSpc>
              <a:spcBef>
                <a:spcPts val="0"/>
              </a:spcBef>
              <a:spcAft>
                <a:spcPts val="0"/>
              </a:spcAft>
              <a:buClr>
                <a:srgbClr val="101010"/>
              </a:buClr>
              <a:buSzPts val="1300"/>
              <a:buFont typeface="Arial"/>
              <a:buChar char="•"/>
            </a:pPr>
            <a:r>
              <a:rPr lang="en-US" sz="1300" b="0" i="0" u="none" strike="noStrike" cap="none">
                <a:solidFill>
                  <a:srgbClr val="101010"/>
                </a:solidFill>
                <a:latin typeface="Raleway"/>
                <a:ea typeface="Raleway"/>
                <a:cs typeface="Raleway"/>
                <a:sym typeface="Raleway"/>
              </a:rPr>
              <a:t>Emergency rooms are required to provide care under the Emergency Medical Treatment and Labor Act (EMTALA). </a:t>
            </a:r>
            <a:endParaRPr sz="1300" b="0" i="0" u="none" strike="noStrike" cap="none">
              <a:solidFill>
                <a:srgbClr val="101010"/>
              </a:solidFill>
              <a:latin typeface="Raleway"/>
              <a:ea typeface="Raleway"/>
              <a:cs typeface="Raleway"/>
              <a:sym typeface="Raleway"/>
            </a:endParaRPr>
          </a:p>
          <a:p>
            <a:pPr marL="165100" marR="0" lvl="0" indent="-158750" algn="l" rtl="0">
              <a:lnSpc>
                <a:spcPct val="150000"/>
              </a:lnSpc>
              <a:spcBef>
                <a:spcPts val="0"/>
              </a:spcBef>
              <a:spcAft>
                <a:spcPts val="0"/>
              </a:spcAft>
              <a:buClr>
                <a:srgbClr val="101010"/>
              </a:buClr>
              <a:buSzPts val="1300"/>
              <a:buFont typeface="Arial"/>
              <a:buChar char="•"/>
            </a:pPr>
            <a:r>
              <a:rPr lang="en-US" sz="1300" b="0" i="0" u="none" strike="noStrike" cap="none">
                <a:solidFill>
                  <a:srgbClr val="101010"/>
                </a:solidFill>
                <a:latin typeface="Raleway"/>
                <a:ea typeface="Raleway"/>
                <a:cs typeface="Raleway"/>
                <a:sym typeface="Raleway"/>
              </a:rPr>
              <a:t>This includes treatment for emergency medical conditions under ESOM, such as labor + delivery</a:t>
            </a:r>
            <a:endParaRPr sz="1300" b="0" i="0" u="none" strike="noStrike" cap="none">
              <a:solidFill>
                <a:srgbClr val="101010"/>
              </a:solidFill>
              <a:latin typeface="Raleway"/>
              <a:ea typeface="Raleway"/>
              <a:cs typeface="Raleway"/>
              <a:sym typeface="Raleway"/>
            </a:endParaRPr>
          </a:p>
          <a:p>
            <a:pPr marL="165100" marR="0" lvl="0" indent="-158750" algn="l" rtl="0">
              <a:lnSpc>
                <a:spcPct val="150000"/>
              </a:lnSpc>
              <a:spcBef>
                <a:spcPts val="0"/>
              </a:spcBef>
              <a:spcAft>
                <a:spcPts val="0"/>
              </a:spcAft>
              <a:buClr>
                <a:srgbClr val="101010"/>
              </a:buClr>
              <a:buSzPts val="1300"/>
              <a:buFont typeface="Arial"/>
              <a:buChar char="•"/>
            </a:pPr>
            <a:r>
              <a:rPr lang="en-US" sz="1300" b="0" i="0" u="none" strike="noStrike" cap="none">
                <a:solidFill>
                  <a:srgbClr val="101010"/>
                </a:solidFill>
                <a:latin typeface="Raleway"/>
                <a:ea typeface="Raleway"/>
                <a:cs typeface="Raleway"/>
                <a:sym typeface="Raleway"/>
              </a:rPr>
              <a:t>For the options below,</a:t>
            </a:r>
            <a:r>
              <a:rPr lang="en-US" sz="1300" b="0" i="0" u="none" strike="noStrike" cap="none">
                <a:solidFill>
                  <a:schemeClr val="dk1"/>
                </a:solidFill>
                <a:latin typeface="Raleway"/>
                <a:ea typeface="Raleway"/>
                <a:cs typeface="Raleway"/>
                <a:sym typeface="Raleway"/>
              </a:rPr>
              <a:t> pending regulations purport to limit access to qualified immigrants </a:t>
            </a:r>
            <a:endParaRPr sz="1300" b="0" i="0" u="none" strike="noStrike" cap="none">
              <a:solidFill>
                <a:srgbClr val="101010"/>
              </a:solidFill>
              <a:latin typeface="Raleway"/>
              <a:ea typeface="Raleway"/>
              <a:cs typeface="Raleway"/>
              <a:sym typeface="Raleway"/>
            </a:endParaRPr>
          </a:p>
          <a:p>
            <a:pPr marL="165100" marR="0" lvl="0" indent="-158750" algn="l" rtl="0">
              <a:lnSpc>
                <a:spcPct val="150000"/>
              </a:lnSpc>
              <a:spcBef>
                <a:spcPts val="0"/>
              </a:spcBef>
              <a:spcAft>
                <a:spcPts val="0"/>
              </a:spcAft>
              <a:buClr>
                <a:srgbClr val="101010"/>
              </a:buClr>
              <a:buSzPts val="1300"/>
              <a:buFont typeface="Arial"/>
              <a:buChar char="•"/>
            </a:pPr>
            <a:r>
              <a:rPr lang="en-US" sz="1300" b="0" i="0" u="none" strike="noStrike" cap="none">
                <a:solidFill>
                  <a:srgbClr val="101010"/>
                </a:solidFill>
                <a:latin typeface="Raleway"/>
                <a:ea typeface="Raleway"/>
                <a:cs typeface="Raleway"/>
                <a:sym typeface="Raleway"/>
              </a:rPr>
              <a:t>Community health centers,* migrant health centers,* and free clinics​</a:t>
            </a:r>
            <a:endParaRPr sz="1300" b="0" i="0" u="none" strike="noStrike" cap="none">
              <a:solidFill>
                <a:srgbClr val="101010"/>
              </a:solidFill>
              <a:latin typeface="Raleway"/>
              <a:ea typeface="Raleway"/>
              <a:cs typeface="Raleway"/>
              <a:sym typeface="Raleway"/>
            </a:endParaRPr>
          </a:p>
          <a:p>
            <a:pPr marL="622300" marR="0" lvl="1" indent="-158750" algn="l" rtl="0">
              <a:lnSpc>
                <a:spcPct val="150000"/>
              </a:lnSpc>
              <a:spcBef>
                <a:spcPts val="0"/>
              </a:spcBef>
              <a:spcAft>
                <a:spcPts val="0"/>
              </a:spcAft>
              <a:buClr>
                <a:srgbClr val="101010"/>
              </a:buClr>
              <a:buSzPts val="1300"/>
              <a:buFont typeface="Arial"/>
              <a:buChar char="•"/>
            </a:pPr>
            <a:r>
              <a:rPr lang="en-US" sz="1300" b="0" i="0" u="none" strike="noStrike" cap="none">
                <a:solidFill>
                  <a:srgbClr val="101010"/>
                </a:solidFill>
                <a:latin typeface="Raleway"/>
                <a:ea typeface="Raleway"/>
                <a:cs typeface="Raleway"/>
                <a:sym typeface="Raleway"/>
              </a:rPr>
              <a:t>To find a health center, go to </a:t>
            </a:r>
            <a:r>
              <a:rPr lang="en-US" sz="1300" b="0" i="0" u="sng" strike="noStrike" cap="none">
                <a:solidFill>
                  <a:srgbClr val="0563C1"/>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findahealthcenter.hrsa.gov</a:t>
            </a:r>
            <a:r>
              <a:rPr lang="en-US" sz="1300" b="0" i="0" u="none" strike="noStrike" cap="none">
                <a:solidFill>
                  <a:srgbClr val="101010"/>
                </a:solidFill>
                <a:latin typeface="Raleway"/>
                <a:ea typeface="Raleway"/>
                <a:cs typeface="Raleway"/>
                <a:sym typeface="Raleway"/>
              </a:rPr>
              <a:t> ​</a:t>
            </a:r>
            <a:endParaRPr sz="1500" b="0" i="0" u="none" strike="noStrike" cap="none">
              <a:solidFill>
                <a:srgbClr val="000000"/>
              </a:solidFill>
              <a:latin typeface="Arial"/>
              <a:ea typeface="Arial"/>
              <a:cs typeface="Arial"/>
              <a:sym typeface="Arial"/>
            </a:endParaRPr>
          </a:p>
          <a:p>
            <a:pPr marL="622300" marR="0" lvl="1" indent="-158750" algn="l" rtl="0">
              <a:lnSpc>
                <a:spcPct val="150000"/>
              </a:lnSpc>
              <a:spcBef>
                <a:spcPts val="0"/>
              </a:spcBef>
              <a:spcAft>
                <a:spcPts val="0"/>
              </a:spcAft>
              <a:buClr>
                <a:srgbClr val="101010"/>
              </a:buClr>
              <a:buSzPts val="1300"/>
              <a:buFont typeface="Arial"/>
              <a:buChar char="•"/>
            </a:pPr>
            <a:r>
              <a:rPr lang="en-US" sz="1300" b="0" i="0" u="none" strike="noStrike" cap="none">
                <a:solidFill>
                  <a:srgbClr val="101010"/>
                </a:solidFill>
                <a:latin typeface="Raleway"/>
                <a:ea typeface="Raleway"/>
                <a:cs typeface="Raleway"/>
                <a:sym typeface="Raleway"/>
              </a:rPr>
              <a:t>To find a free or charitable clinic, go to </a:t>
            </a:r>
            <a:r>
              <a:rPr lang="en-US" sz="1300" b="0" i="0" u="sng" strike="noStrike" cap="none">
                <a:solidFill>
                  <a:srgbClr val="0563C1"/>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nafcclinics.org/find-clinic</a:t>
            </a:r>
            <a:r>
              <a:rPr lang="en-US" sz="1300" b="0" i="0" u="none" strike="noStrike" cap="none">
                <a:solidFill>
                  <a:srgbClr val="101010"/>
                </a:solidFill>
                <a:latin typeface="Raleway"/>
                <a:ea typeface="Raleway"/>
                <a:cs typeface="Raleway"/>
                <a:sym typeface="Raleway"/>
              </a:rPr>
              <a:t>​</a:t>
            </a:r>
            <a:endParaRPr sz="1300" b="0" i="0" u="none" strike="noStrike" cap="none">
              <a:solidFill>
                <a:srgbClr val="101010"/>
              </a:solidFill>
              <a:latin typeface="Raleway"/>
              <a:ea typeface="Raleway"/>
              <a:cs typeface="Raleway"/>
              <a:sym typeface="Raleway"/>
            </a:endParaRPr>
          </a:p>
          <a:p>
            <a:pPr marL="165100" marR="0" lvl="0" indent="-158750" algn="l" rtl="0">
              <a:lnSpc>
                <a:spcPct val="150000"/>
              </a:lnSpc>
              <a:spcBef>
                <a:spcPts val="0"/>
              </a:spcBef>
              <a:spcAft>
                <a:spcPts val="0"/>
              </a:spcAft>
              <a:buClr>
                <a:srgbClr val="101010"/>
              </a:buClr>
              <a:buSzPts val="1300"/>
              <a:buFont typeface="Arial"/>
              <a:buChar char="•"/>
            </a:pPr>
            <a:r>
              <a:rPr lang="en-US" sz="1300" b="0" i="0" u="none" strike="noStrike" cap="none">
                <a:solidFill>
                  <a:srgbClr val="101010"/>
                </a:solidFill>
                <a:latin typeface="Raleway"/>
                <a:ea typeface="Raleway"/>
                <a:cs typeface="Raleway"/>
                <a:sym typeface="Raleway"/>
              </a:rPr>
              <a:t>Public and safety-net hospitals​</a:t>
            </a:r>
            <a:endParaRPr sz="1500" b="0" i="0" u="none" strike="noStrike" cap="none">
              <a:solidFill>
                <a:srgbClr val="000000"/>
              </a:solidFill>
              <a:latin typeface="Arial"/>
              <a:ea typeface="Arial"/>
              <a:cs typeface="Arial"/>
              <a:sym typeface="Arial"/>
            </a:endParaRPr>
          </a:p>
          <a:p>
            <a:pPr marL="165100" marR="0" lvl="0" indent="-158750" algn="l" rtl="0">
              <a:lnSpc>
                <a:spcPct val="150000"/>
              </a:lnSpc>
              <a:spcBef>
                <a:spcPts val="0"/>
              </a:spcBef>
              <a:spcAft>
                <a:spcPts val="0"/>
              </a:spcAft>
              <a:buClr>
                <a:srgbClr val="101010"/>
              </a:buClr>
              <a:buSzPts val="1300"/>
              <a:buFont typeface="Arial"/>
              <a:buChar char="•"/>
            </a:pPr>
            <a:r>
              <a:rPr lang="en-US" sz="1300" b="0" i="0" u="none" strike="noStrike" cap="none">
                <a:solidFill>
                  <a:srgbClr val="101010"/>
                </a:solidFill>
                <a:latin typeface="Raleway"/>
                <a:ea typeface="Raleway"/>
                <a:cs typeface="Raleway"/>
                <a:sym typeface="Raleway"/>
              </a:rPr>
              <a:t>Public health services (immunizations, mental health, screening and treatment for communicable diseases such as tuberculosis, HIV, sexually transmitted infections)​</a:t>
            </a:r>
            <a:endParaRPr sz="1500" b="0" i="0" u="none" strike="noStrike" cap="none">
              <a:solidFill>
                <a:srgbClr val="000000"/>
              </a:solidFill>
              <a:latin typeface="Arial"/>
              <a:ea typeface="Arial"/>
              <a:cs typeface="Arial"/>
              <a:sym typeface="Arial"/>
            </a:endParaRPr>
          </a:p>
          <a:p>
            <a:pPr marL="165100" marR="0" lvl="0" indent="-158750" algn="l" rtl="0">
              <a:lnSpc>
                <a:spcPct val="150000"/>
              </a:lnSpc>
              <a:spcBef>
                <a:spcPts val="0"/>
              </a:spcBef>
              <a:spcAft>
                <a:spcPts val="0"/>
              </a:spcAft>
              <a:buClr>
                <a:srgbClr val="101010"/>
              </a:buClr>
              <a:buSzPts val="1300"/>
              <a:buFont typeface="Arial"/>
              <a:buChar char="•"/>
            </a:pPr>
            <a:r>
              <a:rPr lang="en-US" sz="1300" b="0" i="0" u="none" strike="noStrike" cap="none">
                <a:solidFill>
                  <a:srgbClr val="101010"/>
                </a:solidFill>
                <a:latin typeface="Raleway"/>
                <a:ea typeface="Raleway"/>
                <a:cs typeface="Raleway"/>
                <a:sym typeface="Raleway"/>
              </a:rPr>
              <a:t>Programs providing health services necessary to protect life or safety: emergency medical, food or shelter, mental health crisis, domestic violence, crime victim assistance, disaster relief​</a:t>
            </a:r>
            <a:endParaRPr sz="1500" b="0" i="0" u="none" strike="noStrike" cap="none">
              <a:solidFill>
                <a:srgbClr val="000000"/>
              </a:solidFill>
              <a:latin typeface="Arial"/>
              <a:ea typeface="Arial"/>
              <a:cs typeface="Arial"/>
              <a:sym typeface="Arial"/>
            </a:endParaRPr>
          </a:p>
          <a:p>
            <a:pPr marL="165100" marR="0" lvl="0" indent="-158750" algn="l" rtl="0">
              <a:lnSpc>
                <a:spcPct val="150000"/>
              </a:lnSpc>
              <a:spcBef>
                <a:spcPts val="0"/>
              </a:spcBef>
              <a:spcAft>
                <a:spcPts val="0"/>
              </a:spcAft>
              <a:buClr>
                <a:srgbClr val="101010"/>
              </a:buClr>
              <a:buSzPts val="1300"/>
              <a:buFont typeface="Arial"/>
              <a:buChar char="•"/>
            </a:pPr>
            <a:r>
              <a:rPr lang="en-US" sz="1300" b="0" i="0" u="none" strike="noStrike" cap="none">
                <a:solidFill>
                  <a:srgbClr val="101010"/>
                </a:solidFill>
                <a:latin typeface="Raleway"/>
                <a:ea typeface="Raleway"/>
                <a:cs typeface="Raleway"/>
                <a:sym typeface="Raleway"/>
              </a:rPr>
              <a:t>Financial assistance or “charity care” programs at community health centers and most hospitals​</a:t>
            </a:r>
            <a:endParaRPr sz="1300" b="0" i="0" u="none" strike="noStrike" cap="none">
              <a:solidFill>
                <a:srgbClr val="101010"/>
              </a:solidFill>
              <a:latin typeface="Raleway"/>
              <a:ea typeface="Raleway"/>
              <a:cs typeface="Raleway"/>
              <a:sym typeface="Raleway"/>
            </a:endParaRPr>
          </a:p>
        </p:txBody>
      </p:sp>
      <p:pic>
        <p:nvPicPr>
          <p:cNvPr id="310" name="Google Shape;310;g34722219a3d_0_14"/>
          <p:cNvPicPr preferRelativeResize="0"/>
          <p:nvPr/>
        </p:nvPicPr>
        <p:blipFill rotWithShape="1">
          <a:blip r:embed="rId5">
            <a:alphaModFix/>
          </a:blip>
          <a:srcRect b="36475"/>
          <a:stretch/>
        </p:blipFill>
        <p:spPr>
          <a:xfrm rot="1072011">
            <a:off x="9960538" y="2641432"/>
            <a:ext cx="1756929" cy="11160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4281b21a9f_0_109"/>
          <p:cNvSpPr txBox="1">
            <a:spLocks noGrp="1"/>
          </p:cNvSpPr>
          <p:nvPr>
            <p:ph type="title"/>
          </p:nvPr>
        </p:nvSpPr>
        <p:spPr>
          <a:xfrm>
            <a:off x="838200" y="365125"/>
            <a:ext cx="9312600" cy="1325700"/>
          </a:xfrm>
          <a:prstGeom prst="rect">
            <a:avLst/>
          </a:prstGeom>
          <a:solidFill>
            <a:srgbClr val="F7F8F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Immigration Enforcement and Child Welfare</a:t>
            </a:r>
            <a:endParaRPr/>
          </a:p>
        </p:txBody>
      </p:sp>
      <p:sp>
        <p:nvSpPr>
          <p:cNvPr id="317" name="Google Shape;317;g34281b21a9f_0_109"/>
          <p:cNvSpPr txBox="1"/>
          <p:nvPr/>
        </p:nvSpPr>
        <p:spPr>
          <a:xfrm>
            <a:off x="1089825" y="2494350"/>
            <a:ext cx="10319700" cy="363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101010"/>
                </a:solidFill>
                <a:latin typeface="Raleway Light"/>
                <a:ea typeface="Raleway Light"/>
                <a:cs typeface="Raleway Light"/>
                <a:sym typeface="Raleway Light"/>
              </a:rPr>
              <a:t>Parents who are undocumented residents are not to be reported to the United States Department of Homeland Security (USDHS), as it is a violation of their due process rights for the supervising agency to deliberately take action with the purpose of virtually assuring the creation of a ground for termination of parental rights. Additionally, the supervising agency must not report children or identified relatives who are undocumented residents to USDHS. </a:t>
            </a:r>
            <a:r>
              <a:rPr lang="en-US" sz="2800" b="0" i="0" u="sng" strike="noStrike" cap="none">
                <a:solidFill>
                  <a:schemeClr val="hlink"/>
                </a:solidFill>
                <a:latin typeface="Raleway Light"/>
                <a:ea typeface="Raleway Light"/>
                <a:cs typeface="Raleway Light"/>
                <a:sym typeface="Raleway Light"/>
                <a:hlinkClick r:id="rId3"/>
              </a:rPr>
              <a:t>FOM 722-06K</a:t>
            </a:r>
            <a:r>
              <a:rPr lang="en-US" sz="2800" b="0" i="0" u="none" strike="noStrike" cap="none">
                <a:solidFill>
                  <a:srgbClr val="101010"/>
                </a:solidFill>
                <a:latin typeface="Raleway Light"/>
                <a:ea typeface="Raleway Light"/>
                <a:cs typeface="Raleway Light"/>
                <a:sym typeface="Raleway Light"/>
              </a:rPr>
              <a:t>.</a:t>
            </a:r>
            <a:endParaRPr sz="2800" b="0" i="0" u="none" strike="noStrike" cap="none">
              <a:solidFill>
                <a:srgbClr val="101010"/>
              </a:solidFill>
              <a:latin typeface="Raleway Light"/>
              <a:ea typeface="Raleway Light"/>
              <a:cs typeface="Raleway Light"/>
              <a:sym typeface="Raleway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34281b21a9f_0_114"/>
          <p:cNvSpPr txBox="1">
            <a:spLocks noGrp="1"/>
          </p:cNvSpPr>
          <p:nvPr>
            <p:ph type="title"/>
          </p:nvPr>
        </p:nvSpPr>
        <p:spPr>
          <a:xfrm>
            <a:off x="838200" y="365125"/>
            <a:ext cx="9089700" cy="1325700"/>
          </a:xfrm>
          <a:prstGeom prst="rect">
            <a:avLst/>
          </a:prstGeom>
          <a:solidFill>
            <a:srgbClr val="F7F8F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CHIPRA Expansion</a:t>
            </a:r>
            <a:endParaRPr/>
          </a:p>
        </p:txBody>
      </p:sp>
      <p:sp>
        <p:nvSpPr>
          <p:cNvPr id="324" name="Google Shape;324;g34281b21a9f_0_114"/>
          <p:cNvSpPr txBox="1"/>
          <p:nvPr/>
        </p:nvSpPr>
        <p:spPr>
          <a:xfrm>
            <a:off x="2964975" y="1454275"/>
            <a:ext cx="9089700" cy="43869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00000"/>
              </a:lnSpc>
              <a:spcBef>
                <a:spcPts val="0"/>
              </a:spcBef>
              <a:spcAft>
                <a:spcPts val="0"/>
              </a:spcAft>
              <a:buClr>
                <a:srgbClr val="101010"/>
              </a:buClr>
              <a:buSzPts val="2100"/>
              <a:buFont typeface="Raleway Light"/>
              <a:buChar char="●"/>
            </a:pPr>
            <a:r>
              <a:rPr lang="en-US" sz="2100" b="0" i="0" u="none" strike="noStrike" cap="none">
                <a:solidFill>
                  <a:srgbClr val="101010"/>
                </a:solidFill>
                <a:latin typeface="Raleway Light"/>
                <a:ea typeface="Raleway Light"/>
                <a:cs typeface="Raleway Light"/>
                <a:sym typeface="Raleway Light"/>
              </a:rPr>
              <a:t>Removes 5-year bar for pregnant people and children to receive Medicaid if they are lawfully residing (for example):</a:t>
            </a:r>
            <a:endParaRPr sz="2100" b="0" i="0" u="none" strike="noStrike" cap="none">
              <a:solidFill>
                <a:srgbClr val="101010"/>
              </a:solidFill>
              <a:latin typeface="Raleway Light"/>
              <a:ea typeface="Raleway Light"/>
              <a:cs typeface="Raleway Light"/>
              <a:sym typeface="Raleway Light"/>
            </a:endParaRPr>
          </a:p>
          <a:p>
            <a:pPr marL="914400" marR="0" lvl="1" indent="-361950" algn="l" rtl="0">
              <a:lnSpc>
                <a:spcPct val="100000"/>
              </a:lnSpc>
              <a:spcBef>
                <a:spcPts val="0"/>
              </a:spcBef>
              <a:spcAft>
                <a:spcPts val="0"/>
              </a:spcAft>
              <a:buClr>
                <a:srgbClr val="101010"/>
              </a:buClr>
              <a:buSzPts val="2100"/>
              <a:buFont typeface="Raleway Light"/>
              <a:buChar char="○"/>
            </a:pPr>
            <a:r>
              <a:rPr lang="en-US" sz="2100" b="0" i="0" u="none" strike="noStrike" cap="none">
                <a:solidFill>
                  <a:srgbClr val="101010"/>
                </a:solidFill>
                <a:latin typeface="Raleway Light"/>
                <a:ea typeface="Raleway Light"/>
                <a:cs typeface="Raleway Light"/>
                <a:sym typeface="Raleway Light"/>
              </a:rPr>
              <a:t>LPRs and both immigrant and non-immigrant visa holders </a:t>
            </a:r>
            <a:endParaRPr sz="2100" b="0" i="0" u="none" strike="noStrike" cap="none">
              <a:solidFill>
                <a:srgbClr val="101010"/>
              </a:solidFill>
              <a:latin typeface="Raleway Light"/>
              <a:ea typeface="Raleway Light"/>
              <a:cs typeface="Raleway Light"/>
              <a:sym typeface="Raleway Light"/>
            </a:endParaRPr>
          </a:p>
          <a:p>
            <a:pPr marL="914400" marR="0" lvl="1" indent="-361950" algn="l" rtl="0">
              <a:lnSpc>
                <a:spcPct val="100000"/>
              </a:lnSpc>
              <a:spcBef>
                <a:spcPts val="0"/>
              </a:spcBef>
              <a:spcAft>
                <a:spcPts val="0"/>
              </a:spcAft>
              <a:buClr>
                <a:srgbClr val="101010"/>
              </a:buClr>
              <a:buSzPts val="2100"/>
              <a:buFont typeface="Raleway Light"/>
              <a:buChar char="○"/>
            </a:pPr>
            <a:r>
              <a:rPr lang="en-US" sz="2100" b="0" i="0" u="none" strike="noStrike" cap="none">
                <a:solidFill>
                  <a:srgbClr val="101010"/>
                </a:solidFill>
                <a:latin typeface="Raleway Light"/>
                <a:ea typeface="Raleway Light"/>
                <a:cs typeface="Raleway Light"/>
                <a:sym typeface="Raleway Light"/>
              </a:rPr>
              <a:t>Asylees and asylum seekers with work authorization</a:t>
            </a:r>
            <a:endParaRPr sz="2100" b="0" i="0" u="none" strike="noStrike" cap="none">
              <a:solidFill>
                <a:srgbClr val="101010"/>
              </a:solidFill>
              <a:latin typeface="Raleway Light"/>
              <a:ea typeface="Raleway Light"/>
              <a:cs typeface="Raleway Light"/>
              <a:sym typeface="Raleway Light"/>
            </a:endParaRPr>
          </a:p>
          <a:p>
            <a:pPr marL="914400" marR="0" lvl="1" indent="-361950" algn="l" rtl="0">
              <a:lnSpc>
                <a:spcPct val="100000"/>
              </a:lnSpc>
              <a:spcBef>
                <a:spcPts val="0"/>
              </a:spcBef>
              <a:spcAft>
                <a:spcPts val="0"/>
              </a:spcAft>
              <a:buClr>
                <a:srgbClr val="101010"/>
              </a:buClr>
              <a:buSzPts val="2100"/>
              <a:buFont typeface="Raleway Light"/>
              <a:buChar char="○"/>
            </a:pPr>
            <a:r>
              <a:rPr lang="en-US" sz="2100" b="0" i="0" u="none" strike="noStrike" cap="none">
                <a:solidFill>
                  <a:srgbClr val="101010"/>
                </a:solidFill>
                <a:latin typeface="Raleway Light"/>
                <a:ea typeface="Raleway Light"/>
                <a:cs typeface="Raleway Light"/>
                <a:sym typeface="Raleway Light"/>
              </a:rPr>
              <a:t>Granted withholding of removal</a:t>
            </a:r>
            <a:endParaRPr sz="2100" b="0" i="0" u="none" strike="noStrike" cap="none">
              <a:solidFill>
                <a:srgbClr val="101010"/>
              </a:solidFill>
              <a:latin typeface="Raleway Light"/>
              <a:ea typeface="Raleway Light"/>
              <a:cs typeface="Raleway Light"/>
              <a:sym typeface="Raleway Light"/>
            </a:endParaRPr>
          </a:p>
          <a:p>
            <a:pPr marL="914400" marR="0" lvl="1" indent="-361950" algn="l" rtl="0">
              <a:lnSpc>
                <a:spcPct val="100000"/>
              </a:lnSpc>
              <a:spcBef>
                <a:spcPts val="0"/>
              </a:spcBef>
              <a:spcAft>
                <a:spcPts val="0"/>
              </a:spcAft>
              <a:buClr>
                <a:srgbClr val="101010"/>
              </a:buClr>
              <a:buSzPts val="2100"/>
              <a:buFont typeface="Raleway Light"/>
              <a:buChar char="○"/>
            </a:pPr>
            <a:r>
              <a:rPr lang="en-US" sz="2100" b="0" i="0" u="none" strike="noStrike" cap="none">
                <a:solidFill>
                  <a:srgbClr val="101010"/>
                </a:solidFill>
                <a:latin typeface="Raleway Light"/>
                <a:ea typeface="Raleway Light"/>
                <a:cs typeface="Raleway Light"/>
                <a:sym typeface="Raleway Light"/>
              </a:rPr>
              <a:t>Deferred enforced departure and deferred action (not for childhood arrivals) </a:t>
            </a:r>
            <a:endParaRPr sz="2100" b="0" i="0" u="none" strike="noStrike" cap="none">
              <a:solidFill>
                <a:srgbClr val="101010"/>
              </a:solidFill>
              <a:latin typeface="Raleway Light"/>
              <a:ea typeface="Raleway Light"/>
              <a:cs typeface="Raleway Light"/>
              <a:sym typeface="Raleway Light"/>
            </a:endParaRPr>
          </a:p>
          <a:p>
            <a:pPr marL="914400" marR="0" lvl="1" indent="-361950" algn="l" rtl="0">
              <a:lnSpc>
                <a:spcPct val="100000"/>
              </a:lnSpc>
              <a:spcBef>
                <a:spcPts val="0"/>
              </a:spcBef>
              <a:spcAft>
                <a:spcPts val="0"/>
              </a:spcAft>
              <a:buClr>
                <a:srgbClr val="101010"/>
              </a:buClr>
              <a:buSzPts val="2100"/>
              <a:buFont typeface="Raleway Light"/>
              <a:buChar char="○"/>
            </a:pPr>
            <a:r>
              <a:rPr lang="en-US" sz="2100" b="0" i="0" u="none" strike="noStrike" cap="none">
                <a:solidFill>
                  <a:srgbClr val="101010"/>
                </a:solidFill>
                <a:latin typeface="Raleway Light"/>
                <a:ea typeface="Raleway Light"/>
                <a:cs typeface="Raleway Light"/>
                <a:sym typeface="Raleway Light"/>
              </a:rPr>
              <a:t>Cuban and Haitian entrants</a:t>
            </a:r>
            <a:endParaRPr sz="2100" b="0" i="0" u="none" strike="noStrike" cap="none">
              <a:solidFill>
                <a:srgbClr val="101010"/>
              </a:solidFill>
              <a:latin typeface="Raleway Light"/>
              <a:ea typeface="Raleway Light"/>
              <a:cs typeface="Raleway Light"/>
              <a:sym typeface="Raleway Light"/>
            </a:endParaRPr>
          </a:p>
          <a:p>
            <a:pPr marL="914400" marR="0" lvl="1" indent="-361950" algn="l" rtl="0">
              <a:lnSpc>
                <a:spcPct val="100000"/>
              </a:lnSpc>
              <a:spcBef>
                <a:spcPts val="0"/>
              </a:spcBef>
              <a:spcAft>
                <a:spcPts val="0"/>
              </a:spcAft>
              <a:buClr>
                <a:srgbClr val="101010"/>
              </a:buClr>
              <a:buSzPts val="2100"/>
              <a:buFont typeface="Raleway Light"/>
              <a:buChar char="○"/>
            </a:pPr>
            <a:r>
              <a:rPr lang="en-US" sz="2100" b="0" i="0" u="none" strike="noStrike" cap="none">
                <a:solidFill>
                  <a:srgbClr val="101010"/>
                </a:solidFill>
                <a:latin typeface="Raleway Light"/>
                <a:ea typeface="Raleway Light"/>
                <a:cs typeface="Raleway Light"/>
                <a:sym typeface="Raleway Light"/>
              </a:rPr>
              <a:t>Afghan SIV holders</a:t>
            </a:r>
            <a:endParaRPr sz="2100" b="0" i="0" u="none" strike="noStrike" cap="none">
              <a:solidFill>
                <a:srgbClr val="101010"/>
              </a:solidFill>
              <a:latin typeface="Raleway Light"/>
              <a:ea typeface="Raleway Light"/>
              <a:cs typeface="Raleway Light"/>
              <a:sym typeface="Raleway Light"/>
            </a:endParaRPr>
          </a:p>
          <a:p>
            <a:pPr marL="914400" marR="0" lvl="1" indent="-361950" algn="l" rtl="0">
              <a:lnSpc>
                <a:spcPct val="100000"/>
              </a:lnSpc>
              <a:spcBef>
                <a:spcPts val="0"/>
              </a:spcBef>
              <a:spcAft>
                <a:spcPts val="0"/>
              </a:spcAft>
              <a:buClr>
                <a:srgbClr val="101010"/>
              </a:buClr>
              <a:buSzPts val="2100"/>
              <a:buFont typeface="Raleway Light"/>
              <a:buChar char="○"/>
            </a:pPr>
            <a:r>
              <a:rPr lang="en-US" sz="2100" b="0" i="0" u="none" strike="noStrike" cap="none">
                <a:solidFill>
                  <a:srgbClr val="101010"/>
                </a:solidFill>
                <a:latin typeface="Raleway Light"/>
                <a:ea typeface="Raleway Light"/>
                <a:cs typeface="Raleway Light"/>
                <a:sym typeface="Raleway Light"/>
              </a:rPr>
              <a:t>Those paroled into the U.S.</a:t>
            </a:r>
            <a:endParaRPr sz="2100" b="0" i="0" u="none" strike="noStrike" cap="none">
              <a:solidFill>
                <a:srgbClr val="101010"/>
              </a:solidFill>
              <a:latin typeface="Raleway Light"/>
              <a:ea typeface="Raleway Light"/>
              <a:cs typeface="Raleway Light"/>
              <a:sym typeface="Raleway Light"/>
            </a:endParaRPr>
          </a:p>
          <a:p>
            <a:pPr marL="914400" marR="0" lvl="1" indent="-361950" algn="l" rtl="0">
              <a:lnSpc>
                <a:spcPct val="100000"/>
              </a:lnSpc>
              <a:spcBef>
                <a:spcPts val="0"/>
              </a:spcBef>
              <a:spcAft>
                <a:spcPts val="0"/>
              </a:spcAft>
              <a:buClr>
                <a:srgbClr val="101010"/>
              </a:buClr>
              <a:buSzPts val="2100"/>
              <a:buFont typeface="Raleway Light"/>
              <a:buChar char="○"/>
            </a:pPr>
            <a:r>
              <a:rPr lang="en-US" sz="2100" b="0" i="0" u="none" strike="noStrike" cap="none">
                <a:solidFill>
                  <a:srgbClr val="101010"/>
                </a:solidFill>
                <a:latin typeface="Raleway Light"/>
                <a:ea typeface="Raleway Light"/>
                <a:cs typeface="Raleway Light"/>
                <a:sym typeface="Raleway Light"/>
              </a:rPr>
              <a:t>TPS holders</a:t>
            </a:r>
            <a:endParaRPr sz="2100" b="0" i="0" u="none" strike="noStrike" cap="none">
              <a:solidFill>
                <a:srgbClr val="101010"/>
              </a:solidFill>
              <a:latin typeface="Raleway Light"/>
              <a:ea typeface="Raleway Light"/>
              <a:cs typeface="Raleway Light"/>
              <a:sym typeface="Raleway Light"/>
            </a:endParaRPr>
          </a:p>
          <a:p>
            <a:pPr marL="914400" marR="0" lvl="1" indent="-361950" algn="l" rtl="0">
              <a:lnSpc>
                <a:spcPct val="100000"/>
              </a:lnSpc>
              <a:spcBef>
                <a:spcPts val="0"/>
              </a:spcBef>
              <a:spcAft>
                <a:spcPts val="0"/>
              </a:spcAft>
              <a:buClr>
                <a:srgbClr val="101010"/>
              </a:buClr>
              <a:buSzPts val="2100"/>
              <a:buFont typeface="Raleway Light"/>
              <a:buChar char="○"/>
            </a:pPr>
            <a:r>
              <a:rPr lang="en-US" sz="2100" b="0" i="0" u="none" strike="noStrike" cap="none">
                <a:solidFill>
                  <a:srgbClr val="101010"/>
                </a:solidFill>
                <a:latin typeface="Raleway Light"/>
                <a:ea typeface="Raleway Light"/>
                <a:cs typeface="Raleway Light"/>
                <a:sym typeface="Raleway Light"/>
              </a:rPr>
              <a:t>Special Immigrant Juveniles and applicants</a:t>
            </a:r>
            <a:endParaRPr sz="2100" b="0" i="0" u="none" strike="noStrike" cap="none">
              <a:solidFill>
                <a:srgbClr val="101010"/>
              </a:solidFill>
              <a:latin typeface="Raleway Light"/>
              <a:ea typeface="Raleway Light"/>
              <a:cs typeface="Raleway Light"/>
              <a:sym typeface="Raleway Light"/>
            </a:endParaRPr>
          </a:p>
          <a:p>
            <a:pPr marL="914400" marR="0" lvl="1" indent="-361950" algn="l" rtl="0">
              <a:lnSpc>
                <a:spcPct val="100000"/>
              </a:lnSpc>
              <a:spcBef>
                <a:spcPts val="0"/>
              </a:spcBef>
              <a:spcAft>
                <a:spcPts val="0"/>
              </a:spcAft>
              <a:buClr>
                <a:srgbClr val="101010"/>
              </a:buClr>
              <a:buSzPts val="2100"/>
              <a:buFont typeface="Raleway Light"/>
              <a:buChar char="○"/>
            </a:pPr>
            <a:r>
              <a:rPr lang="en-US" sz="2100" b="0" i="0" u="none" strike="noStrike" cap="none">
                <a:solidFill>
                  <a:srgbClr val="101010"/>
                </a:solidFill>
                <a:latin typeface="Raleway Light"/>
                <a:ea typeface="Raleway Light"/>
                <a:cs typeface="Raleway Light"/>
                <a:sym typeface="Raleway Light"/>
              </a:rPr>
              <a:t>Victims of domestic violence and trafficking</a:t>
            </a:r>
            <a:endParaRPr sz="2100" b="0" i="0" u="none" strike="noStrike" cap="none">
              <a:solidFill>
                <a:srgbClr val="101010"/>
              </a:solidFill>
              <a:latin typeface="Raleway Light"/>
              <a:ea typeface="Raleway Light"/>
              <a:cs typeface="Raleway Light"/>
              <a:sym typeface="Raleway Light"/>
            </a:endParaRPr>
          </a:p>
        </p:txBody>
      </p:sp>
      <p:pic>
        <p:nvPicPr>
          <p:cNvPr id="325" name="Google Shape;325;g34281b21a9f_0_114"/>
          <p:cNvPicPr preferRelativeResize="0"/>
          <p:nvPr/>
        </p:nvPicPr>
        <p:blipFill rotWithShape="1">
          <a:blip r:embed="rId3">
            <a:alphaModFix/>
          </a:blip>
          <a:srcRect/>
          <a:stretch/>
        </p:blipFill>
        <p:spPr>
          <a:xfrm>
            <a:off x="80150" y="2702700"/>
            <a:ext cx="2978350" cy="1890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2"/>
          <p:cNvSpPr txBox="1">
            <a:spLocks noGrp="1"/>
          </p:cNvSpPr>
          <p:nvPr>
            <p:ph type="title"/>
          </p:nvPr>
        </p:nvSpPr>
        <p:spPr>
          <a:xfrm>
            <a:off x="838200" y="365125"/>
            <a:ext cx="9640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Raleway"/>
              <a:buNone/>
            </a:pPr>
            <a:r>
              <a:rPr lang="en-US">
                <a:solidFill>
                  <a:schemeClr val="accent1"/>
                </a:solidFill>
              </a:rPr>
              <a:t>UNACCOMPANIED CHILDREN</a:t>
            </a:r>
            <a:endParaRPr sz="1200" b="0" i="1">
              <a:solidFill>
                <a:schemeClr val="accent1"/>
              </a:solidFill>
            </a:endParaRPr>
          </a:p>
        </p:txBody>
      </p:sp>
      <p:sp>
        <p:nvSpPr>
          <p:cNvPr id="332" name="Google Shape;332;p22"/>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19</a:t>
            </a:fld>
            <a:endParaRPr sz="1400" b="0" i="0" u="none" strike="noStrike" cap="none">
              <a:solidFill>
                <a:schemeClr val="accent1"/>
              </a:solidFill>
              <a:latin typeface="Raleway ExtraLight"/>
              <a:ea typeface="Raleway ExtraLight"/>
              <a:cs typeface="Raleway ExtraLight"/>
              <a:sym typeface="Raleway ExtraLight"/>
            </a:endParaRPr>
          </a:p>
        </p:txBody>
      </p:sp>
      <p:sp>
        <p:nvSpPr>
          <p:cNvPr id="333" name="Google Shape;333;p22"/>
          <p:cNvSpPr/>
          <p:nvPr/>
        </p:nvSpPr>
        <p:spPr>
          <a:xfrm>
            <a:off x="720508" y="1501397"/>
            <a:ext cx="10840872" cy="458444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22"/>
          <p:cNvSpPr txBox="1"/>
          <p:nvPr/>
        </p:nvSpPr>
        <p:spPr>
          <a:xfrm>
            <a:off x="862277" y="2023908"/>
            <a:ext cx="4973887" cy="257743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“Unaccompanied Alien Child” 6 USC 279(g)(2)</a:t>
            </a:r>
            <a:endParaRPr sz="1400" b="0" i="0" u="none" strike="noStrike" cap="none">
              <a:solidFill>
                <a:srgbClr val="000000"/>
              </a:solidFill>
              <a:latin typeface="Arial"/>
              <a:ea typeface="Arial"/>
              <a:cs typeface="Arial"/>
              <a:sym typeface="Arial"/>
            </a:endParaRPr>
          </a:p>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No lawful immigration status</a:t>
            </a:r>
            <a:endParaRPr sz="1400" b="0" i="0" u="none" strike="noStrike" cap="none">
              <a:solidFill>
                <a:srgbClr val="000000"/>
              </a:solidFill>
              <a:latin typeface="Arial"/>
              <a:ea typeface="Arial"/>
              <a:cs typeface="Arial"/>
              <a:sym typeface="Arial"/>
            </a:endParaRPr>
          </a:p>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Under 18 years old</a:t>
            </a:r>
            <a:endParaRPr sz="1400" b="0" i="0" u="none" strike="noStrike" cap="none">
              <a:solidFill>
                <a:srgbClr val="000000"/>
              </a:solidFill>
              <a:latin typeface="Arial"/>
              <a:ea typeface="Arial"/>
              <a:cs typeface="Arial"/>
              <a:sym typeface="Arial"/>
            </a:endParaRPr>
          </a:p>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No parent or guardian in the U.S., or no parent/guardian who is “available to provide care and physical custody”</a:t>
            </a:r>
            <a:endParaRPr sz="1400" b="0" i="0" u="none" strike="noStrike" cap="none">
              <a:solidFill>
                <a:srgbClr val="000000"/>
              </a:solidFill>
              <a:latin typeface="Arial"/>
              <a:ea typeface="Arial"/>
              <a:cs typeface="Arial"/>
              <a:sym typeface="Arial"/>
            </a:endParaRPr>
          </a:p>
        </p:txBody>
      </p:sp>
      <p:sp>
        <p:nvSpPr>
          <p:cNvPr id="335" name="Google Shape;335;p22"/>
          <p:cNvSpPr txBox="1"/>
          <p:nvPr/>
        </p:nvSpPr>
        <p:spPr>
          <a:xfrm>
            <a:off x="862658" y="1531820"/>
            <a:ext cx="497388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Lato"/>
                <a:ea typeface="Lato"/>
                <a:cs typeface="Lato"/>
                <a:sym typeface="Lato"/>
              </a:rPr>
              <a:t>WHO ARE UCs?</a:t>
            </a:r>
            <a:endParaRPr sz="2400" b="0" i="0" u="none" strike="noStrike" cap="none">
              <a:solidFill>
                <a:schemeClr val="dk2"/>
              </a:solidFill>
              <a:latin typeface="Calibri"/>
              <a:ea typeface="Calibri"/>
              <a:cs typeface="Calibri"/>
              <a:sym typeface="Calibri"/>
            </a:endParaRPr>
          </a:p>
        </p:txBody>
      </p:sp>
      <p:sp>
        <p:nvSpPr>
          <p:cNvPr id="336" name="Google Shape;336;p22"/>
          <p:cNvSpPr txBox="1"/>
          <p:nvPr/>
        </p:nvSpPr>
        <p:spPr>
          <a:xfrm>
            <a:off x="6239436" y="1531819"/>
            <a:ext cx="508990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Lato"/>
                <a:ea typeface="Lato"/>
                <a:cs typeface="Lato"/>
                <a:sym typeface="Lato"/>
              </a:rPr>
              <a:t>WHERE ARE UCs FROM?</a:t>
            </a:r>
            <a:endParaRPr sz="2400" b="0" i="0" u="none" strike="noStrike" cap="none">
              <a:solidFill>
                <a:schemeClr val="dk2"/>
              </a:solidFill>
              <a:latin typeface="Calibri"/>
              <a:ea typeface="Calibri"/>
              <a:cs typeface="Calibri"/>
              <a:sym typeface="Calibri"/>
            </a:endParaRPr>
          </a:p>
        </p:txBody>
      </p:sp>
      <p:sp>
        <p:nvSpPr>
          <p:cNvPr id="337" name="Google Shape;337;p22"/>
          <p:cNvSpPr txBox="1"/>
          <p:nvPr/>
        </p:nvSpPr>
        <p:spPr>
          <a:xfrm>
            <a:off x="6293897" y="1993484"/>
            <a:ext cx="5089800" cy="38481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UCs can come from any country</a:t>
            </a:r>
            <a:endParaRPr sz="1400" b="0" i="0" u="none" strike="noStrike" cap="none">
              <a:solidFill>
                <a:srgbClr val="000000"/>
              </a:solidFill>
              <a:latin typeface="Arial"/>
              <a:ea typeface="Arial"/>
              <a:cs typeface="Arial"/>
              <a:sym typeface="Arial"/>
            </a:endParaRPr>
          </a:p>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The vast majority of UCs come from the Northern Triangle in Central America: Guatemala, Honduras, El Salvador</a:t>
            </a:r>
            <a:endParaRPr sz="1400" b="0" i="0" u="none" strike="noStrike" cap="none">
              <a:solidFill>
                <a:srgbClr val="000000"/>
              </a:solidFill>
              <a:latin typeface="Arial"/>
              <a:ea typeface="Arial"/>
              <a:cs typeface="Arial"/>
              <a:sym typeface="Arial"/>
            </a:endParaRPr>
          </a:p>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Children from contiguous countries (e.g., Mexico) are subject to different procedures and more easily returned to their home countries</a:t>
            </a:r>
            <a:endParaRPr sz="1400" b="0" i="0" u="none" strike="noStrike" cap="none">
              <a:solidFill>
                <a:srgbClr val="000000"/>
              </a:solidFill>
              <a:latin typeface="Arial"/>
              <a:ea typeface="Arial"/>
              <a:cs typeface="Arial"/>
              <a:sym typeface="Arial"/>
            </a:endParaRPr>
          </a:p>
        </p:txBody>
      </p:sp>
      <p:cxnSp>
        <p:nvCxnSpPr>
          <p:cNvPr id="338" name="Google Shape;338;p22"/>
          <p:cNvCxnSpPr/>
          <p:nvPr/>
        </p:nvCxnSpPr>
        <p:spPr>
          <a:xfrm>
            <a:off x="6106160" y="1668469"/>
            <a:ext cx="0" cy="4338742"/>
          </a:xfrm>
          <a:prstGeom prst="straightConnector1">
            <a:avLst/>
          </a:prstGeom>
          <a:noFill/>
          <a:ln w="22225" cap="flat" cmpd="sng">
            <a:solidFill>
              <a:schemeClr val="dk2"/>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959555" y="692347"/>
            <a:ext cx="1027288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101010"/>
                </a:solidFill>
                <a:latin typeface="Raleway SemiBold"/>
                <a:ea typeface="Raleway SemiBold"/>
                <a:cs typeface="Raleway SemiBold"/>
                <a:sym typeface="Raleway SemiBold"/>
              </a:rPr>
              <a:t>ABOUT MIRC</a:t>
            </a:r>
            <a:endParaRPr sz="1400" b="0" i="0" u="none" strike="noStrike" cap="none">
              <a:solidFill>
                <a:srgbClr val="000000"/>
              </a:solidFill>
              <a:latin typeface="Arial"/>
              <a:ea typeface="Arial"/>
              <a:cs typeface="Arial"/>
              <a:sym typeface="Arial"/>
            </a:endParaRPr>
          </a:p>
        </p:txBody>
      </p:sp>
      <p:sp>
        <p:nvSpPr>
          <p:cNvPr id="141" name="Google Shape;141;p3"/>
          <p:cNvSpPr txBox="1"/>
          <p:nvPr/>
        </p:nvSpPr>
        <p:spPr>
          <a:xfrm>
            <a:off x="959553" y="5714406"/>
            <a:ext cx="1027288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rgbClr val="101010"/>
                </a:solidFill>
                <a:latin typeface="Raleway ExtraLight"/>
                <a:ea typeface="Raleway ExtraLight"/>
                <a:cs typeface="Raleway ExtraLight"/>
                <a:sym typeface="Raleway ExtraLight"/>
              </a:rPr>
              <a:t>A program of </a:t>
            </a:r>
            <a:r>
              <a:rPr lang="en-US" sz="1600" b="0" i="1" u="sng" strike="noStrike" cap="none">
                <a:solidFill>
                  <a:srgbClr val="101010"/>
                </a:solidFill>
                <a:latin typeface="Raleway ExtraLight"/>
                <a:ea typeface="Raleway ExtraLight"/>
                <a:cs typeface="Raleway ExtraLight"/>
                <a:sym typeface="Raleway ExtraLight"/>
                <a:hlinkClick r:id="rId3">
                  <a:extLst>
                    <a:ext uri="{A12FA001-AC4F-418D-AE19-62706E023703}">
                      <ahyp:hlinkClr xmlns:ahyp="http://schemas.microsoft.com/office/drawing/2018/hyperlinkcolor" val="tx"/>
                    </a:ext>
                  </a:extLst>
                </a:hlinkClick>
              </a:rPr>
              <a:t>Michigan Statewide Advocacy Services (MSAS)</a:t>
            </a:r>
            <a:r>
              <a:rPr lang="en-US" sz="1600" b="0" i="1" u="none" strike="noStrike" cap="none">
                <a:solidFill>
                  <a:srgbClr val="101010"/>
                </a:solidFill>
                <a:latin typeface="Raleway ExtraLight"/>
                <a:ea typeface="Raleway ExtraLight"/>
                <a:cs typeface="Raleway ExtraLight"/>
                <a:sym typeface="Raleway ExtraLight"/>
              </a:rPr>
              <a:t> administered by </a:t>
            </a:r>
            <a:r>
              <a:rPr lang="en-US" sz="1600" b="0" i="1" u="sng" strike="noStrike" cap="none">
                <a:solidFill>
                  <a:srgbClr val="101010"/>
                </a:solidFill>
                <a:latin typeface="Raleway ExtraLight"/>
                <a:ea typeface="Raleway ExtraLight"/>
                <a:cs typeface="Raleway ExtraLight"/>
                <a:sym typeface="Raleway ExtraLight"/>
                <a:hlinkClick r:id="rId4">
                  <a:extLst>
                    <a:ext uri="{A12FA001-AC4F-418D-AE19-62706E023703}">
                      <ahyp:hlinkClr xmlns:ahyp="http://schemas.microsoft.com/office/drawing/2018/hyperlinkcolor" val="tx"/>
                    </a:ext>
                  </a:extLst>
                </a:hlinkClick>
              </a:rPr>
              <a:t>Michigan Advocacy Program (MAP) </a:t>
            </a:r>
            <a:r>
              <a:rPr lang="en-US" sz="1600" b="0" i="1" u="none" strike="noStrike" cap="none">
                <a:solidFill>
                  <a:srgbClr val="101010"/>
                </a:solidFill>
                <a:latin typeface="Raleway ExtraLight"/>
                <a:ea typeface="Raleway ExtraLight"/>
                <a:cs typeface="Raleway ExtraLight"/>
                <a:sym typeface="Raleway ExtraLight"/>
              </a:rPr>
              <a:t>.</a:t>
            </a:r>
            <a:endParaRPr sz="1400" b="0" i="0" u="none" strike="noStrike" cap="none">
              <a:solidFill>
                <a:srgbClr val="000000"/>
              </a:solidFill>
              <a:latin typeface="Arial"/>
              <a:ea typeface="Arial"/>
              <a:cs typeface="Arial"/>
              <a:sym typeface="Arial"/>
            </a:endParaRPr>
          </a:p>
        </p:txBody>
      </p:sp>
      <p:grpSp>
        <p:nvGrpSpPr>
          <p:cNvPr id="142" name="Google Shape;142;p3"/>
          <p:cNvGrpSpPr/>
          <p:nvPr/>
        </p:nvGrpSpPr>
        <p:grpSpPr>
          <a:xfrm>
            <a:off x="111331" y="89870"/>
            <a:ext cx="2398930" cy="78658"/>
            <a:chOff x="4732781" y="5123986"/>
            <a:chExt cx="3283689" cy="214930"/>
          </a:xfrm>
        </p:grpSpPr>
        <p:sp>
          <p:nvSpPr>
            <p:cNvPr id="143" name="Google Shape;143;p3"/>
            <p:cNvSpPr/>
            <p:nvPr/>
          </p:nvSpPr>
          <p:spPr>
            <a:xfrm flipH="1">
              <a:off x="4732781" y="5123986"/>
              <a:ext cx="1094562" cy="214930"/>
            </a:xfrm>
            <a:prstGeom prst="rect">
              <a:avLst/>
            </a:prstGeom>
            <a:solidFill>
              <a:srgbClr val="00B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3"/>
            <p:cNvSpPr/>
            <p:nvPr/>
          </p:nvSpPr>
          <p:spPr>
            <a:xfrm flipH="1">
              <a:off x="5827345" y="5123986"/>
              <a:ext cx="1094561" cy="214930"/>
            </a:xfrm>
            <a:prstGeom prst="rect">
              <a:avLst/>
            </a:prstGeom>
            <a:solidFill>
              <a:srgbClr val="00F5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3"/>
            <p:cNvSpPr/>
            <p:nvPr/>
          </p:nvSpPr>
          <p:spPr>
            <a:xfrm flipH="1">
              <a:off x="6921910" y="5123986"/>
              <a:ext cx="1094560" cy="214930"/>
            </a:xfrm>
            <a:prstGeom prst="rect">
              <a:avLst/>
            </a:prstGeom>
            <a:solidFill>
              <a:srgbClr val="FFD4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6" name="Google Shape;146;p3"/>
          <p:cNvSpPr txBox="1"/>
          <p:nvPr/>
        </p:nvSpPr>
        <p:spPr>
          <a:xfrm>
            <a:off x="959552" y="1748811"/>
            <a:ext cx="10272889"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Raleway"/>
                <a:ea typeface="Raleway"/>
                <a:cs typeface="Raleway"/>
                <a:sym typeface="Raleway"/>
              </a:rPr>
              <a:t>The </a:t>
            </a:r>
            <a:r>
              <a:rPr lang="en-US" sz="2800" b="0" i="0" u="sng" strike="noStrike" cap="none">
                <a:solidFill>
                  <a:schemeClr val="dk1"/>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Michigan Immigrant Rights Center (MIRC) </a:t>
            </a:r>
            <a:r>
              <a:rPr lang="en-US" sz="2800" b="0" i="0" u="none" strike="noStrike" cap="none">
                <a:solidFill>
                  <a:schemeClr val="dk1"/>
                </a:solidFill>
                <a:latin typeface="Raleway"/>
                <a:ea typeface="Raleway"/>
                <a:cs typeface="Raleway"/>
                <a:sym typeface="Raleway"/>
              </a:rPr>
              <a:t>is a statewide legal resource center for Michigan's low-income immigrant communities, working to build a thriving Michigan where immigrant communities experience equity and belonging.</a:t>
            </a:r>
            <a:endParaRPr sz="1400" b="0" i="0" u="none" strike="noStrike" cap="none">
              <a:solidFill>
                <a:srgbClr val="000000"/>
              </a:solidFill>
              <a:latin typeface="Arial"/>
              <a:ea typeface="Arial"/>
              <a:cs typeface="Arial"/>
              <a:sym typeface="Arial"/>
            </a:endParaRPr>
          </a:p>
        </p:txBody>
      </p:sp>
      <p:pic>
        <p:nvPicPr>
          <p:cNvPr id="147" name="Google Shape;147;p3"/>
          <p:cNvPicPr preferRelativeResize="0"/>
          <p:nvPr/>
        </p:nvPicPr>
        <p:blipFill rotWithShape="1">
          <a:blip r:embed="rId6">
            <a:alphaModFix/>
          </a:blip>
          <a:srcRect/>
          <a:stretch/>
        </p:blipFill>
        <p:spPr>
          <a:xfrm>
            <a:off x="2148919" y="3694151"/>
            <a:ext cx="722682" cy="722682"/>
          </a:xfrm>
          <a:prstGeom prst="rect">
            <a:avLst/>
          </a:prstGeom>
          <a:noFill/>
          <a:ln>
            <a:noFill/>
          </a:ln>
        </p:spPr>
      </p:pic>
      <p:sp>
        <p:nvSpPr>
          <p:cNvPr id="148" name="Google Shape;148;p3"/>
          <p:cNvSpPr txBox="1"/>
          <p:nvPr/>
        </p:nvSpPr>
        <p:spPr>
          <a:xfrm>
            <a:off x="1151945" y="4445223"/>
            <a:ext cx="271663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SemiBold"/>
                <a:ea typeface="Raleway SemiBold"/>
                <a:cs typeface="Raleway SemiBold"/>
                <a:sym typeface="Raleway SemiBold"/>
              </a:rPr>
              <a:t>LEGAL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SemiBold"/>
                <a:ea typeface="Raleway SemiBold"/>
                <a:cs typeface="Raleway SemiBold"/>
                <a:sym typeface="Raleway SemiBold"/>
              </a:rPr>
              <a:t>SERVICES</a:t>
            </a:r>
            <a:endParaRPr sz="1400" b="0" i="0" u="none" strike="noStrike" cap="none">
              <a:solidFill>
                <a:srgbClr val="000000"/>
              </a:solidFill>
              <a:latin typeface="Arial"/>
              <a:ea typeface="Arial"/>
              <a:cs typeface="Arial"/>
              <a:sym typeface="Arial"/>
            </a:endParaRPr>
          </a:p>
        </p:txBody>
      </p:sp>
      <p:pic>
        <p:nvPicPr>
          <p:cNvPr id="149" name="Google Shape;149;p3"/>
          <p:cNvPicPr preferRelativeResize="0"/>
          <p:nvPr/>
        </p:nvPicPr>
        <p:blipFill rotWithShape="1">
          <a:blip r:embed="rId7">
            <a:alphaModFix/>
          </a:blip>
          <a:srcRect/>
          <a:stretch/>
        </p:blipFill>
        <p:spPr>
          <a:xfrm>
            <a:off x="5734656" y="3700381"/>
            <a:ext cx="722682" cy="710221"/>
          </a:xfrm>
          <a:prstGeom prst="rect">
            <a:avLst/>
          </a:prstGeom>
          <a:noFill/>
          <a:ln>
            <a:noFill/>
          </a:ln>
        </p:spPr>
      </p:pic>
      <p:sp>
        <p:nvSpPr>
          <p:cNvPr id="150" name="Google Shape;150;p3"/>
          <p:cNvSpPr txBox="1"/>
          <p:nvPr/>
        </p:nvSpPr>
        <p:spPr>
          <a:xfrm>
            <a:off x="4737682" y="4445223"/>
            <a:ext cx="271663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SemiBold"/>
                <a:ea typeface="Raleway SemiBold"/>
                <a:cs typeface="Raleway SemiBold"/>
                <a:sym typeface="Raleway SemiBold"/>
              </a:rPr>
              <a:t>SYSTEMIC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SemiBold"/>
                <a:ea typeface="Raleway SemiBold"/>
                <a:cs typeface="Raleway SemiBold"/>
                <a:sym typeface="Raleway SemiBold"/>
              </a:rPr>
              <a:t>ADVOCACY</a:t>
            </a:r>
            <a:endParaRPr sz="1400" b="0" i="0" u="none" strike="noStrike" cap="none">
              <a:solidFill>
                <a:srgbClr val="000000"/>
              </a:solidFill>
              <a:latin typeface="Arial"/>
              <a:ea typeface="Arial"/>
              <a:cs typeface="Arial"/>
              <a:sym typeface="Arial"/>
            </a:endParaRPr>
          </a:p>
        </p:txBody>
      </p:sp>
      <p:pic>
        <p:nvPicPr>
          <p:cNvPr id="151" name="Google Shape;151;p3"/>
          <p:cNvPicPr preferRelativeResize="0"/>
          <p:nvPr/>
        </p:nvPicPr>
        <p:blipFill rotWithShape="1">
          <a:blip r:embed="rId8">
            <a:alphaModFix/>
          </a:blip>
          <a:srcRect/>
          <a:stretch/>
        </p:blipFill>
        <p:spPr>
          <a:xfrm>
            <a:off x="9137347" y="3688115"/>
            <a:ext cx="710220" cy="722681"/>
          </a:xfrm>
          <a:prstGeom prst="rect">
            <a:avLst/>
          </a:prstGeom>
          <a:noFill/>
          <a:ln>
            <a:noFill/>
          </a:ln>
        </p:spPr>
      </p:pic>
      <p:sp>
        <p:nvSpPr>
          <p:cNvPr id="152" name="Google Shape;152;p3"/>
          <p:cNvSpPr txBox="1"/>
          <p:nvPr/>
        </p:nvSpPr>
        <p:spPr>
          <a:xfrm>
            <a:off x="8134142" y="4445223"/>
            <a:ext cx="271663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SemiBold"/>
                <a:ea typeface="Raleway SemiBold"/>
                <a:cs typeface="Raleway SemiBold"/>
                <a:sym typeface="Raleway SemiBold"/>
              </a:rPr>
              <a:t>COMMUNITY ENGAGEMENT &amp; EDUCATION</a:t>
            </a:r>
            <a:endParaRPr sz="1400" b="0" i="0" u="none" strike="noStrike" cap="none">
              <a:solidFill>
                <a:srgbClr val="000000"/>
              </a:solidFill>
              <a:latin typeface="Arial"/>
              <a:ea typeface="Arial"/>
              <a:cs typeface="Arial"/>
              <a:sym typeface="Arial"/>
            </a:endParaRPr>
          </a:p>
        </p:txBody>
      </p:sp>
      <p:sp>
        <p:nvSpPr>
          <p:cNvPr id="153" name="Google Shape;153;p3"/>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2</a:t>
            </a:fld>
            <a:endParaRPr sz="1400" b="0" i="0" u="none" strike="noStrike" cap="none">
              <a:solidFill>
                <a:schemeClr val="accent1"/>
              </a:solidFill>
              <a:latin typeface="Raleway ExtraLight"/>
              <a:ea typeface="Raleway ExtraLight"/>
              <a:cs typeface="Raleway ExtraLight"/>
              <a:sym typeface="Raleway Extra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Raleway"/>
              <a:buNone/>
            </a:pPr>
            <a:r>
              <a:rPr lang="en-US">
                <a:solidFill>
                  <a:schemeClr val="accent1"/>
                </a:solidFill>
              </a:rPr>
              <a:t>CROSSING THE BORDER</a:t>
            </a:r>
            <a:endParaRPr sz="1200" b="0" i="1">
              <a:solidFill>
                <a:schemeClr val="accent1"/>
              </a:solidFill>
            </a:endParaRPr>
          </a:p>
        </p:txBody>
      </p:sp>
      <p:sp>
        <p:nvSpPr>
          <p:cNvPr id="345" name="Google Shape;345;p23"/>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20</a:t>
            </a:fld>
            <a:endParaRPr sz="1400" b="0" i="0" u="none" strike="noStrike" cap="none">
              <a:solidFill>
                <a:schemeClr val="accent1"/>
              </a:solidFill>
              <a:latin typeface="Raleway ExtraLight"/>
              <a:ea typeface="Raleway ExtraLight"/>
              <a:cs typeface="Raleway ExtraLight"/>
              <a:sym typeface="Raleway ExtraLight"/>
            </a:endParaRPr>
          </a:p>
        </p:txBody>
      </p:sp>
      <p:sp>
        <p:nvSpPr>
          <p:cNvPr id="346" name="Google Shape;346;p23"/>
          <p:cNvSpPr/>
          <p:nvPr/>
        </p:nvSpPr>
        <p:spPr>
          <a:xfrm>
            <a:off x="720508" y="1735077"/>
            <a:ext cx="10840872" cy="322300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23"/>
          <p:cNvSpPr txBox="1"/>
          <p:nvPr/>
        </p:nvSpPr>
        <p:spPr>
          <a:xfrm>
            <a:off x="862277" y="2257588"/>
            <a:ext cx="4973887" cy="11411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Family Reunification</a:t>
            </a:r>
            <a:endParaRPr sz="1400" b="0" i="0" u="none" strike="noStrike" cap="none">
              <a:solidFill>
                <a:srgbClr val="000000"/>
              </a:solidFill>
              <a:latin typeface="Arial"/>
              <a:ea typeface="Arial"/>
              <a:cs typeface="Arial"/>
              <a:sym typeface="Arial"/>
            </a:endParaRPr>
          </a:p>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Violence – domestic and gang-based</a:t>
            </a:r>
            <a:endParaRPr sz="1400" b="0" i="0" u="none" strike="noStrike" cap="none">
              <a:solidFill>
                <a:srgbClr val="000000"/>
              </a:solidFill>
              <a:latin typeface="Arial"/>
              <a:ea typeface="Arial"/>
              <a:cs typeface="Arial"/>
              <a:sym typeface="Arial"/>
            </a:endParaRPr>
          </a:p>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Economic/Educational Opportunities</a:t>
            </a:r>
            <a:endParaRPr sz="1400" b="0" i="0" u="none" strike="noStrike" cap="none">
              <a:solidFill>
                <a:srgbClr val="000000"/>
              </a:solidFill>
              <a:latin typeface="Arial"/>
              <a:ea typeface="Arial"/>
              <a:cs typeface="Arial"/>
              <a:sym typeface="Arial"/>
            </a:endParaRPr>
          </a:p>
        </p:txBody>
      </p:sp>
      <p:sp>
        <p:nvSpPr>
          <p:cNvPr id="348" name="Google Shape;348;p23"/>
          <p:cNvSpPr txBox="1"/>
          <p:nvPr/>
        </p:nvSpPr>
        <p:spPr>
          <a:xfrm>
            <a:off x="862658" y="1765500"/>
            <a:ext cx="497388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Lato"/>
                <a:ea typeface="Lato"/>
                <a:cs typeface="Lato"/>
                <a:sym typeface="Lato"/>
              </a:rPr>
              <a:t>WHY ARE UACs COMING?</a:t>
            </a:r>
            <a:endParaRPr sz="2400" b="0" i="0" u="none" strike="noStrike" cap="none">
              <a:solidFill>
                <a:schemeClr val="dk2"/>
              </a:solidFill>
              <a:latin typeface="Calibri"/>
              <a:ea typeface="Calibri"/>
              <a:cs typeface="Calibri"/>
              <a:sym typeface="Calibri"/>
            </a:endParaRPr>
          </a:p>
        </p:txBody>
      </p:sp>
      <p:sp>
        <p:nvSpPr>
          <p:cNvPr id="349" name="Google Shape;349;p23"/>
          <p:cNvSpPr txBox="1"/>
          <p:nvPr/>
        </p:nvSpPr>
        <p:spPr>
          <a:xfrm>
            <a:off x="5898104" y="1765499"/>
            <a:ext cx="566327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Lato"/>
                <a:ea typeface="Lato"/>
                <a:cs typeface="Lato"/>
                <a:sym typeface="Lato"/>
              </a:rPr>
              <a:t>HOW DANGEROUS IS THE JOURNEY?</a:t>
            </a:r>
            <a:endParaRPr sz="2400" b="0" i="0" u="none" strike="noStrike" cap="none">
              <a:solidFill>
                <a:schemeClr val="dk2"/>
              </a:solidFill>
              <a:latin typeface="Calibri"/>
              <a:ea typeface="Calibri"/>
              <a:cs typeface="Calibri"/>
              <a:sym typeface="Calibri"/>
            </a:endParaRPr>
          </a:p>
        </p:txBody>
      </p:sp>
      <p:sp>
        <p:nvSpPr>
          <p:cNvPr id="350" name="Google Shape;350;p23"/>
          <p:cNvSpPr txBox="1"/>
          <p:nvPr/>
        </p:nvSpPr>
        <p:spPr>
          <a:xfrm>
            <a:off x="6293897" y="2227164"/>
            <a:ext cx="5089907" cy="2577437"/>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33375" algn="l" rtl="0">
              <a:lnSpc>
                <a:spcPct val="140000"/>
              </a:lnSpc>
              <a:spcBef>
                <a:spcPts val="0"/>
              </a:spcBef>
              <a:spcAft>
                <a:spcPts val="0"/>
              </a:spcAft>
              <a:buClr>
                <a:schemeClr val="dk1"/>
              </a:buClr>
              <a:buSzPct val="100000"/>
              <a:buFont typeface="Arial"/>
              <a:buChar char="•"/>
            </a:pPr>
            <a:r>
              <a:rPr lang="en-US" sz="2000" b="0" i="0" u="none" strike="noStrike" cap="none">
                <a:solidFill>
                  <a:schemeClr val="dk1"/>
                </a:solidFill>
                <a:latin typeface="Raleway"/>
                <a:ea typeface="Raleway"/>
                <a:cs typeface="Raleway"/>
                <a:sym typeface="Raleway"/>
              </a:rPr>
              <a:t>Many are injured/maimed trying to hitch rides on trains across Mexico</a:t>
            </a:r>
            <a:endParaRPr sz="1400" b="0" i="0" u="none" strike="noStrike" cap="none">
              <a:solidFill>
                <a:srgbClr val="000000"/>
              </a:solidFill>
              <a:latin typeface="Arial"/>
              <a:ea typeface="Arial"/>
              <a:cs typeface="Arial"/>
              <a:sym typeface="Arial"/>
            </a:endParaRPr>
          </a:p>
          <a:p>
            <a:pPr marL="342900" marR="0" lvl="0" indent="-333375" algn="l" rtl="0">
              <a:lnSpc>
                <a:spcPct val="140000"/>
              </a:lnSpc>
              <a:spcBef>
                <a:spcPts val="0"/>
              </a:spcBef>
              <a:spcAft>
                <a:spcPts val="0"/>
              </a:spcAft>
              <a:buClr>
                <a:schemeClr val="dk1"/>
              </a:buClr>
              <a:buSzPct val="100000"/>
              <a:buFont typeface="Arial"/>
              <a:buChar char="•"/>
            </a:pPr>
            <a:r>
              <a:rPr lang="en-US" sz="2000" b="0" i="0" u="none" strike="noStrike" cap="none">
                <a:solidFill>
                  <a:schemeClr val="dk1"/>
                </a:solidFill>
                <a:latin typeface="Raleway"/>
                <a:ea typeface="Raleway"/>
                <a:cs typeface="Raleway"/>
                <a:sym typeface="Raleway"/>
              </a:rPr>
              <a:t>Trek through the desert with little food/water</a:t>
            </a:r>
            <a:endParaRPr sz="1400" b="0" i="0" u="none" strike="noStrike" cap="none">
              <a:solidFill>
                <a:srgbClr val="000000"/>
              </a:solidFill>
              <a:latin typeface="Arial"/>
              <a:ea typeface="Arial"/>
              <a:cs typeface="Arial"/>
              <a:sym typeface="Arial"/>
            </a:endParaRPr>
          </a:p>
          <a:p>
            <a:pPr marL="342900" marR="0" lvl="0" indent="-333375" algn="l" rtl="0">
              <a:lnSpc>
                <a:spcPct val="140000"/>
              </a:lnSpc>
              <a:spcBef>
                <a:spcPts val="0"/>
              </a:spcBef>
              <a:spcAft>
                <a:spcPts val="0"/>
              </a:spcAft>
              <a:buClr>
                <a:schemeClr val="dk1"/>
              </a:buClr>
              <a:buSzPct val="100000"/>
              <a:buFont typeface="Arial"/>
              <a:buChar char="•"/>
            </a:pPr>
            <a:r>
              <a:rPr lang="en-US" sz="2000" b="0" i="0" u="none" strike="noStrike" cap="none">
                <a:solidFill>
                  <a:schemeClr val="dk1"/>
                </a:solidFill>
                <a:latin typeface="Raleway"/>
                <a:ea typeface="Raleway"/>
                <a:cs typeface="Raleway"/>
                <a:sym typeface="Raleway"/>
              </a:rPr>
              <a:t>UACs are often targets of trafficking and violence, by fellow travelers, coyotes, and gangs</a:t>
            </a:r>
            <a:endParaRPr sz="1400" b="0" i="0" u="none" strike="noStrike" cap="none">
              <a:solidFill>
                <a:srgbClr val="000000"/>
              </a:solidFill>
              <a:latin typeface="Arial"/>
              <a:ea typeface="Arial"/>
              <a:cs typeface="Arial"/>
              <a:sym typeface="Arial"/>
            </a:endParaRPr>
          </a:p>
        </p:txBody>
      </p:sp>
      <p:cxnSp>
        <p:nvCxnSpPr>
          <p:cNvPr id="351" name="Google Shape;351;p23"/>
          <p:cNvCxnSpPr/>
          <p:nvPr/>
        </p:nvCxnSpPr>
        <p:spPr>
          <a:xfrm>
            <a:off x="5877784" y="1902149"/>
            <a:ext cx="0" cy="2902452"/>
          </a:xfrm>
          <a:prstGeom prst="straightConnector1">
            <a:avLst/>
          </a:prstGeom>
          <a:noFill/>
          <a:ln w="22225" cap="flat" cmpd="sng">
            <a:solidFill>
              <a:schemeClr val="dk2"/>
            </a:solidFill>
            <a:prstDash val="solid"/>
            <a:miter lim="800000"/>
            <a:headEnd type="none" w="sm" len="sm"/>
            <a:tailEnd type="none" w="sm" len="sm"/>
          </a:ln>
        </p:spPr>
      </p:cxnSp>
      <p:pic>
        <p:nvPicPr>
          <p:cNvPr id="352" name="Google Shape;352;p23" descr="A picture containing outdoor, mountain, nature&#10;&#10;Description automatically generated"/>
          <p:cNvPicPr preferRelativeResize="0"/>
          <p:nvPr/>
        </p:nvPicPr>
        <p:blipFill rotWithShape="1">
          <a:blip r:embed="rId3">
            <a:alphaModFix/>
          </a:blip>
          <a:srcRect t="74595" b="5342"/>
          <a:stretch/>
        </p:blipFill>
        <p:spPr>
          <a:xfrm>
            <a:off x="722251" y="4958080"/>
            <a:ext cx="10839125" cy="1440718"/>
          </a:xfrm>
          <a:prstGeom prst="rect">
            <a:avLst/>
          </a:prstGeom>
          <a:noFill/>
          <a:ln>
            <a:noFill/>
          </a:ln>
        </p:spPr>
      </p:pic>
      <p:sp>
        <p:nvSpPr>
          <p:cNvPr id="353" name="Google Shape;353;p23"/>
          <p:cNvSpPr txBox="1"/>
          <p:nvPr/>
        </p:nvSpPr>
        <p:spPr>
          <a:xfrm>
            <a:off x="720508" y="6398797"/>
            <a:ext cx="841741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Raleway ExtraLight"/>
                <a:ea typeface="Raleway ExtraLight"/>
                <a:cs typeface="Raleway ExtraLight"/>
                <a:sym typeface="Raleway ExtraLight"/>
              </a:rPr>
              <a:t>Desert. </a:t>
            </a:r>
            <a:r>
              <a:rPr lang="en-US" sz="1200" b="0" i="1" u="sng" strike="noStrike" cap="none">
                <a:solidFill>
                  <a:schemeClr val="dk1"/>
                </a:solidFill>
                <a:latin typeface="Raleway ExtraLight"/>
                <a:ea typeface="Raleway ExtraLight"/>
                <a:cs typeface="Raleway ExtraLight"/>
                <a:sym typeface="Raleway ExtraLight"/>
                <a:hlinkClick r:id="rId4">
                  <a:extLst>
                    <a:ext uri="{A12FA001-AC4F-418D-AE19-62706E023703}">
                      <ahyp:hlinkClr xmlns:ahyp="http://schemas.microsoft.com/office/drawing/2018/hyperlinkcolor" val="tx"/>
                    </a:ext>
                  </a:extLst>
                </a:hlinkClick>
              </a:rPr>
              <a:t>Image</a:t>
            </a:r>
            <a:endParaRPr sz="1200" b="0" i="1" u="none" strike="noStrike" cap="none">
              <a:solidFill>
                <a:schemeClr val="dk1"/>
              </a:solidFill>
              <a:latin typeface="Raleway ExtraLight"/>
              <a:ea typeface="Raleway ExtraLight"/>
              <a:cs typeface="Raleway ExtraLight"/>
              <a:sym typeface="Raleway Extra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Raleway"/>
              <a:buNone/>
            </a:pPr>
            <a:r>
              <a:rPr lang="en-US">
                <a:solidFill>
                  <a:schemeClr val="accent1"/>
                </a:solidFill>
              </a:rPr>
              <a:t>MAPPING IT OUT</a:t>
            </a:r>
            <a:endParaRPr sz="1200" b="0" i="1">
              <a:solidFill>
                <a:schemeClr val="accent1"/>
              </a:solidFill>
            </a:endParaRPr>
          </a:p>
        </p:txBody>
      </p:sp>
      <p:sp>
        <p:nvSpPr>
          <p:cNvPr id="360" name="Google Shape;360;p24"/>
          <p:cNvSpPr txBox="1"/>
          <p:nvPr/>
        </p:nvSpPr>
        <p:spPr>
          <a:xfrm>
            <a:off x="966240" y="1526015"/>
            <a:ext cx="2234158" cy="773432"/>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Lato"/>
              <a:buNone/>
            </a:pPr>
            <a:r>
              <a:rPr lang="en-US" sz="1800" b="0" i="0" u="none" strike="noStrike" cap="none">
                <a:solidFill>
                  <a:schemeClr val="dk1"/>
                </a:solidFill>
                <a:latin typeface="Lato"/>
                <a:ea typeface="Lato"/>
                <a:cs typeface="Lato"/>
                <a:sym typeface="Lato"/>
              </a:rPr>
              <a:t>CHILD LEAVES </a:t>
            </a:r>
            <a:endParaRPr sz="1800" b="0" i="0" u="none" strike="noStrike" cap="none">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800"/>
              <a:buFont typeface="Lato"/>
              <a:buNone/>
            </a:pPr>
            <a:r>
              <a:rPr lang="en-US" sz="1800" b="0" i="0" u="none" strike="noStrike" cap="none">
                <a:solidFill>
                  <a:schemeClr val="dk1"/>
                </a:solidFill>
                <a:latin typeface="Lato"/>
                <a:ea typeface="Lato"/>
                <a:cs typeface="Lato"/>
                <a:sym typeface="Lato"/>
              </a:rPr>
              <a:t>HOME COUNTRY</a:t>
            </a:r>
            <a:endParaRPr sz="1800" b="0" i="0" u="none" strike="noStrike" cap="none">
              <a:solidFill>
                <a:schemeClr val="dk1"/>
              </a:solidFill>
              <a:latin typeface="Lato"/>
              <a:ea typeface="Lato"/>
              <a:cs typeface="Lato"/>
              <a:sym typeface="Lato"/>
            </a:endParaRPr>
          </a:p>
        </p:txBody>
      </p:sp>
      <p:sp>
        <p:nvSpPr>
          <p:cNvPr id="361" name="Google Shape;361;p24"/>
          <p:cNvSpPr/>
          <p:nvPr/>
        </p:nvSpPr>
        <p:spPr>
          <a:xfrm>
            <a:off x="3462321" y="1630096"/>
            <a:ext cx="802663" cy="56527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62" name="Google Shape;362;p24"/>
          <p:cNvSpPr txBox="1"/>
          <p:nvPr/>
        </p:nvSpPr>
        <p:spPr>
          <a:xfrm>
            <a:off x="4526907" y="1526015"/>
            <a:ext cx="2234158" cy="773432"/>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Lato"/>
              <a:buNone/>
            </a:pPr>
            <a:r>
              <a:rPr lang="en-US" sz="1800" b="0" i="0" u="none" strike="noStrike" cap="none">
                <a:solidFill>
                  <a:schemeClr val="dk1"/>
                </a:solidFill>
                <a:latin typeface="Lato"/>
                <a:ea typeface="Lato"/>
                <a:cs typeface="Lato"/>
                <a:sym typeface="Lato"/>
              </a:rPr>
              <a:t>APPREHENSION AT BORDER</a:t>
            </a:r>
            <a:endParaRPr sz="1400" b="0" i="0" u="none" strike="noStrike" cap="none">
              <a:solidFill>
                <a:srgbClr val="000000"/>
              </a:solidFill>
              <a:latin typeface="Arial"/>
              <a:ea typeface="Arial"/>
              <a:cs typeface="Arial"/>
              <a:sym typeface="Arial"/>
            </a:endParaRPr>
          </a:p>
        </p:txBody>
      </p:sp>
      <p:sp>
        <p:nvSpPr>
          <p:cNvPr id="363" name="Google Shape;363;p24"/>
          <p:cNvSpPr/>
          <p:nvPr/>
        </p:nvSpPr>
        <p:spPr>
          <a:xfrm>
            <a:off x="7022988" y="1630096"/>
            <a:ext cx="802663" cy="56527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64" name="Google Shape;364;p24"/>
          <p:cNvSpPr txBox="1"/>
          <p:nvPr/>
        </p:nvSpPr>
        <p:spPr>
          <a:xfrm>
            <a:off x="8087574" y="1526015"/>
            <a:ext cx="2234158" cy="773432"/>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Lato"/>
              <a:buNone/>
            </a:pPr>
            <a:r>
              <a:rPr lang="en-US" sz="1800" b="0" i="0" u="none" strike="noStrike" cap="none">
                <a:solidFill>
                  <a:schemeClr val="dk1"/>
                </a:solidFill>
                <a:latin typeface="Lato"/>
                <a:ea typeface="Lato"/>
                <a:cs typeface="Lato"/>
                <a:sym typeface="Lato"/>
              </a:rPr>
              <a:t>DHS DETENTION FACILITY</a:t>
            </a:r>
            <a:endParaRPr sz="1400" b="0" i="0" u="none" strike="noStrike" cap="none">
              <a:solidFill>
                <a:srgbClr val="000000"/>
              </a:solidFill>
              <a:latin typeface="Arial"/>
              <a:ea typeface="Arial"/>
              <a:cs typeface="Arial"/>
              <a:sym typeface="Arial"/>
            </a:endParaRPr>
          </a:p>
        </p:txBody>
      </p:sp>
      <p:sp>
        <p:nvSpPr>
          <p:cNvPr id="365" name="Google Shape;365;p24"/>
          <p:cNvSpPr/>
          <p:nvPr/>
        </p:nvSpPr>
        <p:spPr>
          <a:xfrm rot="5400000">
            <a:off x="8936352" y="2354052"/>
            <a:ext cx="536601" cy="56527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66" name="Google Shape;366;p24"/>
          <p:cNvSpPr txBox="1"/>
          <p:nvPr/>
        </p:nvSpPr>
        <p:spPr>
          <a:xfrm>
            <a:off x="8087574" y="2973927"/>
            <a:ext cx="2234158" cy="773432"/>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Lato"/>
              <a:buNone/>
            </a:pPr>
            <a:r>
              <a:rPr lang="en-US" sz="1800" b="0" i="0" u="none" strike="noStrike" cap="none">
                <a:solidFill>
                  <a:schemeClr val="dk1"/>
                </a:solidFill>
                <a:latin typeface="Lato"/>
                <a:ea typeface="Lato"/>
                <a:cs typeface="Lato"/>
                <a:sym typeface="Lato"/>
              </a:rPr>
              <a:t>UAC STATUS DETERMINATION</a:t>
            </a:r>
            <a:endParaRPr sz="1400" b="0" i="0" u="none" strike="noStrike" cap="none">
              <a:solidFill>
                <a:srgbClr val="000000"/>
              </a:solidFill>
              <a:latin typeface="Arial"/>
              <a:ea typeface="Arial"/>
              <a:cs typeface="Arial"/>
              <a:sym typeface="Arial"/>
            </a:endParaRPr>
          </a:p>
        </p:txBody>
      </p:sp>
      <p:sp>
        <p:nvSpPr>
          <p:cNvPr id="367" name="Google Shape;367;p24"/>
          <p:cNvSpPr/>
          <p:nvPr/>
        </p:nvSpPr>
        <p:spPr>
          <a:xfrm rot="10800000">
            <a:off x="7022988" y="3078008"/>
            <a:ext cx="802663" cy="56527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68" name="Google Shape;368;p24"/>
          <p:cNvSpPr txBox="1"/>
          <p:nvPr/>
        </p:nvSpPr>
        <p:spPr>
          <a:xfrm>
            <a:off x="4526906" y="2990755"/>
            <a:ext cx="2234158" cy="773432"/>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Lato"/>
              <a:buNone/>
            </a:pPr>
            <a:r>
              <a:rPr lang="en-US" sz="1800" b="0" i="0" u="none" strike="noStrike" cap="none">
                <a:solidFill>
                  <a:schemeClr val="dk1"/>
                </a:solidFill>
                <a:latin typeface="Lato"/>
                <a:ea typeface="Lato"/>
                <a:cs typeface="Lato"/>
                <a:sym typeface="Lato"/>
              </a:rPr>
              <a:t>TRANSFER TO ORR CUSTODY</a:t>
            </a:r>
            <a:endParaRPr sz="1400" b="0" i="0" u="none" strike="noStrike" cap="none">
              <a:solidFill>
                <a:srgbClr val="000000"/>
              </a:solidFill>
              <a:latin typeface="Arial"/>
              <a:ea typeface="Arial"/>
              <a:cs typeface="Arial"/>
              <a:sym typeface="Arial"/>
            </a:endParaRPr>
          </a:p>
        </p:txBody>
      </p:sp>
      <p:sp>
        <p:nvSpPr>
          <p:cNvPr id="369" name="Google Shape;369;p24"/>
          <p:cNvSpPr/>
          <p:nvPr/>
        </p:nvSpPr>
        <p:spPr>
          <a:xfrm rot="5400000">
            <a:off x="4541240" y="3836653"/>
            <a:ext cx="536601" cy="56527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70" name="Google Shape;370;p24"/>
          <p:cNvSpPr txBox="1"/>
          <p:nvPr/>
        </p:nvSpPr>
        <p:spPr>
          <a:xfrm>
            <a:off x="2858018" y="4426830"/>
            <a:ext cx="2234158" cy="773432"/>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Lato"/>
              <a:buNone/>
            </a:pPr>
            <a:r>
              <a:rPr lang="en-US" sz="1800" b="0" i="0" u="none" strike="noStrike" cap="none">
                <a:solidFill>
                  <a:schemeClr val="dk1"/>
                </a:solidFill>
                <a:latin typeface="Lato"/>
                <a:ea typeface="Lato"/>
                <a:cs typeface="Lato"/>
                <a:sym typeface="Lato"/>
              </a:rPr>
              <a:t>PLACEMENT WITH SPONSOR</a:t>
            </a:r>
            <a:endParaRPr sz="1400" b="0" i="0" u="none" strike="noStrike" cap="none">
              <a:solidFill>
                <a:srgbClr val="000000"/>
              </a:solidFill>
              <a:latin typeface="Arial"/>
              <a:ea typeface="Arial"/>
              <a:cs typeface="Arial"/>
              <a:sym typeface="Arial"/>
            </a:endParaRPr>
          </a:p>
        </p:txBody>
      </p:sp>
      <p:sp>
        <p:nvSpPr>
          <p:cNvPr id="371" name="Google Shape;371;p24"/>
          <p:cNvSpPr/>
          <p:nvPr/>
        </p:nvSpPr>
        <p:spPr>
          <a:xfrm rot="5400000">
            <a:off x="4541240" y="5275569"/>
            <a:ext cx="536601" cy="56527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72" name="Google Shape;372;p24"/>
          <p:cNvSpPr txBox="1"/>
          <p:nvPr/>
        </p:nvSpPr>
        <p:spPr>
          <a:xfrm>
            <a:off x="4526906" y="5871576"/>
            <a:ext cx="2234158" cy="773432"/>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Lato"/>
              <a:buNone/>
            </a:pPr>
            <a:r>
              <a:rPr lang="en-US" sz="1800" b="0" i="0" u="none" strike="noStrike" cap="none">
                <a:solidFill>
                  <a:schemeClr val="dk1"/>
                </a:solidFill>
                <a:latin typeface="Lato"/>
                <a:ea typeface="Lato"/>
                <a:cs typeface="Lato"/>
                <a:sym typeface="Lato"/>
              </a:rPr>
              <a:t>REMOVAL PROCEEDINGS</a:t>
            </a:r>
            <a:endParaRPr sz="1400" b="0" i="0" u="none" strike="noStrike" cap="none">
              <a:solidFill>
                <a:srgbClr val="000000"/>
              </a:solidFill>
              <a:latin typeface="Arial"/>
              <a:ea typeface="Arial"/>
              <a:cs typeface="Arial"/>
              <a:sym typeface="Arial"/>
            </a:endParaRPr>
          </a:p>
        </p:txBody>
      </p:sp>
      <p:sp>
        <p:nvSpPr>
          <p:cNvPr id="373" name="Google Shape;373;p24"/>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21</a:t>
            </a:fld>
            <a:endParaRPr sz="1400" b="0" i="0" u="none" strike="noStrike" cap="none">
              <a:solidFill>
                <a:schemeClr val="accent1"/>
              </a:solidFill>
              <a:latin typeface="Raleway ExtraLight"/>
              <a:ea typeface="Raleway ExtraLight"/>
              <a:cs typeface="Raleway ExtraLight"/>
              <a:sym typeface="Raleway ExtraLight"/>
            </a:endParaRPr>
          </a:p>
        </p:txBody>
      </p:sp>
      <p:sp>
        <p:nvSpPr>
          <p:cNvPr id="374" name="Google Shape;374;p24"/>
          <p:cNvSpPr/>
          <p:nvPr/>
        </p:nvSpPr>
        <p:spPr>
          <a:xfrm rot="5400000">
            <a:off x="4654908" y="4554796"/>
            <a:ext cx="1978154" cy="56527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75" name="Google Shape;375;p24"/>
          <p:cNvSpPr/>
          <p:nvPr/>
        </p:nvSpPr>
        <p:spPr>
          <a:xfrm rot="10800000">
            <a:off x="3462320" y="5979870"/>
            <a:ext cx="802663" cy="565270"/>
          </a:xfrm>
          <a:prstGeom prst="rightArrow">
            <a:avLst>
              <a:gd name="adj1" fmla="val 50000"/>
              <a:gd name="adj2" fmla="val 50000"/>
            </a:avLst>
          </a:prstGeom>
          <a:solidFill>
            <a:srgbClr val="00B7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76" name="Google Shape;376;p24"/>
          <p:cNvSpPr/>
          <p:nvPr/>
        </p:nvSpPr>
        <p:spPr>
          <a:xfrm>
            <a:off x="7022988" y="5979870"/>
            <a:ext cx="802663" cy="565270"/>
          </a:xfrm>
          <a:prstGeom prst="rightArrow">
            <a:avLst>
              <a:gd name="adj1" fmla="val 50000"/>
              <a:gd name="adj2" fmla="val 50000"/>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77" name="Google Shape;377;p24"/>
          <p:cNvSpPr txBox="1"/>
          <p:nvPr/>
        </p:nvSpPr>
        <p:spPr>
          <a:xfrm>
            <a:off x="8087574" y="5867240"/>
            <a:ext cx="2234158" cy="773432"/>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Lato"/>
              <a:buNone/>
            </a:pPr>
            <a:r>
              <a:rPr lang="en-US" sz="1800" b="0" i="0" u="none" strike="noStrike" cap="none">
                <a:solidFill>
                  <a:schemeClr val="dk1"/>
                </a:solidFill>
                <a:latin typeface="Lato"/>
                <a:ea typeface="Lato"/>
                <a:cs typeface="Lato"/>
                <a:sym typeface="Lato"/>
              </a:rPr>
              <a:t>REMOVAL</a:t>
            </a:r>
            <a:endParaRPr sz="1400" b="0" i="0" u="none" strike="noStrike" cap="none">
              <a:solidFill>
                <a:srgbClr val="000000"/>
              </a:solidFill>
              <a:latin typeface="Arial"/>
              <a:ea typeface="Arial"/>
              <a:cs typeface="Arial"/>
              <a:sym typeface="Arial"/>
            </a:endParaRPr>
          </a:p>
        </p:txBody>
      </p:sp>
      <p:sp>
        <p:nvSpPr>
          <p:cNvPr id="378" name="Google Shape;378;p24"/>
          <p:cNvSpPr txBox="1"/>
          <p:nvPr/>
        </p:nvSpPr>
        <p:spPr>
          <a:xfrm>
            <a:off x="966240" y="5867240"/>
            <a:ext cx="2234158" cy="773432"/>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Lato"/>
              <a:buNone/>
            </a:pPr>
            <a:r>
              <a:rPr lang="en-US" sz="1800" b="0" i="0" u="none" strike="noStrike" cap="none">
                <a:solidFill>
                  <a:schemeClr val="dk1"/>
                </a:solidFill>
                <a:latin typeface="Lato"/>
                <a:ea typeface="Lato"/>
                <a:cs typeface="Lato"/>
                <a:sym typeface="Lato"/>
              </a:rPr>
              <a:t>RELIEF</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3736d92f9b7_0_65"/>
          <p:cNvSpPr txBox="1">
            <a:spLocks noGrp="1"/>
          </p:cNvSpPr>
          <p:nvPr>
            <p:ph type="title"/>
          </p:nvPr>
        </p:nvSpPr>
        <p:spPr>
          <a:xfrm>
            <a:off x="838200" y="365125"/>
            <a:ext cx="8638200" cy="1325700"/>
          </a:xfrm>
          <a:prstGeom prst="rect">
            <a:avLst/>
          </a:prstGeom>
          <a:solidFill>
            <a:srgbClr val="F7F8F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900"/>
              <a:buNone/>
            </a:pPr>
            <a:r>
              <a:rPr lang="en-US">
                <a:solidFill>
                  <a:schemeClr val="dk1"/>
                </a:solidFill>
              </a:rPr>
              <a:t>Awareness of smuggling and harboring law</a:t>
            </a:r>
            <a:endParaRPr/>
          </a:p>
        </p:txBody>
      </p:sp>
      <p:sp>
        <p:nvSpPr>
          <p:cNvPr id="385" name="Google Shape;385;g3736d92f9b7_0_6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457200" lvl="0" indent="-340201" algn="l" rtl="0">
              <a:lnSpc>
                <a:spcPct val="90000"/>
              </a:lnSpc>
              <a:spcBef>
                <a:spcPts val="1100"/>
              </a:spcBef>
              <a:spcAft>
                <a:spcPts val="0"/>
              </a:spcAft>
              <a:buClr>
                <a:schemeClr val="dk1"/>
              </a:buClr>
              <a:buSzPct val="67857"/>
              <a:buChar char="•"/>
            </a:pPr>
            <a:r>
              <a:rPr lang="en-US">
                <a:solidFill>
                  <a:schemeClr val="dk1"/>
                </a:solidFill>
              </a:rPr>
              <a:t>Federal law and the laws of some states </a:t>
            </a:r>
            <a:r>
              <a:rPr lang="en-US" u="sng">
                <a:solidFill>
                  <a:schemeClr val="hlink"/>
                </a:solidFill>
                <a:hlinkClick r:id="rId3"/>
              </a:rPr>
              <a:t>criminalize several things someone might do or try to do to help another person come to or stay in the United States without authorization</a:t>
            </a:r>
            <a:r>
              <a:rPr lang="en-US">
                <a:solidFill>
                  <a:schemeClr val="dk1"/>
                </a:solidFill>
              </a:rPr>
              <a:t>.</a:t>
            </a:r>
            <a:endParaRPr>
              <a:solidFill>
                <a:schemeClr val="dk1"/>
              </a:solidFill>
            </a:endParaRPr>
          </a:p>
          <a:p>
            <a:pPr marL="241300" lvl="0" indent="0" algn="l" rtl="0">
              <a:lnSpc>
                <a:spcPct val="90000"/>
              </a:lnSpc>
              <a:spcBef>
                <a:spcPts val="1100"/>
              </a:spcBef>
              <a:spcAft>
                <a:spcPts val="0"/>
              </a:spcAft>
              <a:buSzPct val="73358"/>
              <a:buNone/>
            </a:pPr>
            <a:endParaRPr>
              <a:solidFill>
                <a:schemeClr val="dk1"/>
              </a:solidFill>
            </a:endParaRPr>
          </a:p>
          <a:p>
            <a:pPr marL="457200" lvl="0" indent="-340201" algn="l" rtl="0">
              <a:lnSpc>
                <a:spcPct val="90000"/>
              </a:lnSpc>
              <a:spcBef>
                <a:spcPts val="1100"/>
              </a:spcBef>
              <a:spcAft>
                <a:spcPts val="0"/>
              </a:spcAft>
              <a:buClr>
                <a:schemeClr val="dk1"/>
              </a:buClr>
              <a:buSzPct val="67857"/>
              <a:buChar char="•"/>
            </a:pPr>
            <a:r>
              <a:rPr lang="en-US">
                <a:solidFill>
                  <a:schemeClr val="dk1"/>
                </a:solidFill>
              </a:rPr>
              <a:t>Usually, these laws have not been used against people who are not trying to profit from bringing in, transporting, or hiding undocumented people–but that the law does not require a profit motive and decisions about prosecutions might change.</a:t>
            </a:r>
            <a:endParaRPr>
              <a:solidFill>
                <a:schemeClr val="dk1"/>
              </a:solidFill>
            </a:endParaRPr>
          </a:p>
          <a:p>
            <a:pPr marL="241300" lvl="0" indent="0" algn="l" rtl="0">
              <a:lnSpc>
                <a:spcPct val="90000"/>
              </a:lnSpc>
              <a:spcBef>
                <a:spcPts val="1100"/>
              </a:spcBef>
              <a:spcAft>
                <a:spcPts val="0"/>
              </a:spcAft>
              <a:buSzPct val="73358"/>
              <a:buNone/>
            </a:pPr>
            <a:endParaRPr>
              <a:solidFill>
                <a:schemeClr val="dk1"/>
              </a:solidFill>
            </a:endParaRPr>
          </a:p>
          <a:p>
            <a:pPr marL="457200" lvl="0" indent="-340201" algn="l" rtl="0">
              <a:lnSpc>
                <a:spcPct val="90000"/>
              </a:lnSpc>
              <a:spcBef>
                <a:spcPts val="1100"/>
              </a:spcBef>
              <a:spcAft>
                <a:spcPts val="0"/>
              </a:spcAft>
              <a:buSzPct val="67857"/>
              <a:buChar char="•"/>
            </a:pPr>
            <a:r>
              <a:rPr lang="en-US">
                <a:solidFill>
                  <a:schemeClr val="dk1"/>
                </a:solidFill>
              </a:rPr>
              <a:t>Making sure that you are focused on your mission of access for all at all times and in the way you speak about your work is more important than ever.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3736d92f9b7_0_130"/>
          <p:cNvSpPr txBox="1">
            <a:spLocks noGrp="1"/>
          </p:cNvSpPr>
          <p:nvPr>
            <p:ph type="title"/>
          </p:nvPr>
        </p:nvSpPr>
        <p:spPr>
          <a:xfrm>
            <a:off x="838200" y="365125"/>
            <a:ext cx="9514800" cy="1325700"/>
          </a:xfrm>
          <a:prstGeom prst="rect">
            <a:avLst/>
          </a:prstGeom>
          <a:solidFill>
            <a:srgbClr val="F7F8F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900"/>
              <a:buNone/>
            </a:pPr>
            <a:r>
              <a:rPr lang="en-US"/>
              <a:t>COMMUNITY RESOURCES</a:t>
            </a:r>
            <a:endParaRPr/>
          </a:p>
        </p:txBody>
      </p:sp>
      <p:sp>
        <p:nvSpPr>
          <p:cNvPr id="392" name="Google Shape;392;g3736d92f9b7_0_130"/>
          <p:cNvSpPr txBox="1"/>
          <p:nvPr/>
        </p:nvSpPr>
        <p:spPr>
          <a:xfrm>
            <a:off x="1123625" y="1875300"/>
            <a:ext cx="9514800" cy="425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sng" strike="noStrike" cap="none">
                <a:solidFill>
                  <a:schemeClr val="hlink"/>
                </a:solidFill>
                <a:latin typeface="Raleway Light"/>
                <a:ea typeface="Raleway Light"/>
                <a:cs typeface="Raleway Light"/>
                <a:sym typeface="Raleway Light"/>
                <a:hlinkClick r:id="rId3"/>
              </a:rPr>
              <a:t>Know Your Rights/Prepare Your Family</a:t>
            </a:r>
            <a:endParaRPr sz="2800" b="0" i="0" u="none" strike="noStrike" cap="none">
              <a:solidFill>
                <a:srgbClr val="101010"/>
              </a:solidFill>
              <a:latin typeface="Raleway Light"/>
              <a:ea typeface="Raleway Light"/>
              <a:cs typeface="Raleway Light"/>
              <a:sym typeface="Raleway Ligh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101010"/>
              </a:solidFill>
              <a:latin typeface="Raleway Light"/>
              <a:ea typeface="Raleway Light"/>
              <a:cs typeface="Raleway Light"/>
              <a:sym typeface="Raleway Light"/>
            </a:endParaRPr>
          </a:p>
          <a:p>
            <a:pPr marL="0" marR="0" lvl="0" indent="0" algn="l" rtl="0">
              <a:lnSpc>
                <a:spcPct val="100000"/>
              </a:lnSpc>
              <a:spcBef>
                <a:spcPts val="0"/>
              </a:spcBef>
              <a:spcAft>
                <a:spcPts val="0"/>
              </a:spcAft>
              <a:buClr>
                <a:srgbClr val="000000"/>
              </a:buClr>
              <a:buSzPts val="2800"/>
              <a:buFont typeface="Arial"/>
              <a:buNone/>
            </a:pPr>
            <a:r>
              <a:rPr lang="en-US" sz="2800" b="0" i="0" u="sng" strike="noStrike" cap="none">
                <a:solidFill>
                  <a:schemeClr val="hlink"/>
                </a:solidFill>
                <a:latin typeface="Raleway Light"/>
                <a:ea typeface="Raleway Light"/>
                <a:cs typeface="Raleway Light"/>
                <a:sym typeface="Raleway Light"/>
                <a:hlinkClick r:id="rId4"/>
              </a:rPr>
              <a:t>Nonprofit Immigration Legal Services</a:t>
            </a:r>
            <a:endParaRPr sz="2800" b="0" i="0" u="none" strike="noStrike" cap="none">
              <a:solidFill>
                <a:srgbClr val="101010"/>
              </a:solidFill>
              <a:latin typeface="Raleway Light"/>
              <a:ea typeface="Raleway Light"/>
              <a:cs typeface="Raleway Light"/>
              <a:sym typeface="Raleway Ligh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101010"/>
              </a:solidFill>
              <a:latin typeface="Raleway Light"/>
              <a:ea typeface="Raleway Light"/>
              <a:cs typeface="Raleway Light"/>
              <a:sym typeface="Raleway Light"/>
            </a:endParaRPr>
          </a:p>
          <a:p>
            <a:pPr marL="0" marR="0" lvl="0" indent="0" algn="l" rtl="0">
              <a:lnSpc>
                <a:spcPct val="100000"/>
              </a:lnSpc>
              <a:spcBef>
                <a:spcPts val="0"/>
              </a:spcBef>
              <a:spcAft>
                <a:spcPts val="0"/>
              </a:spcAft>
              <a:buClr>
                <a:srgbClr val="000000"/>
              </a:buClr>
              <a:buSzPts val="2800"/>
              <a:buFont typeface="Arial"/>
              <a:buNone/>
            </a:pPr>
            <a:r>
              <a:rPr lang="en-US" sz="2800" b="0" i="0" u="sng" strike="noStrike" cap="none">
                <a:solidFill>
                  <a:schemeClr val="hlink"/>
                </a:solidFill>
                <a:latin typeface="Raleway Light"/>
                <a:ea typeface="Raleway Light"/>
                <a:cs typeface="Raleway Light"/>
                <a:sym typeface="Raleway Light"/>
                <a:hlinkClick r:id="rId5"/>
              </a:rPr>
              <a:t>Michigan Legal Help Delegation of Parental Authority Online Tool</a:t>
            </a:r>
            <a:r>
              <a:rPr lang="en-US" sz="2800" b="0" i="0" u="none" strike="noStrike" cap="none">
                <a:solidFill>
                  <a:srgbClr val="101010"/>
                </a:solidFill>
                <a:latin typeface="Raleway Light"/>
                <a:ea typeface="Raleway Light"/>
                <a:cs typeface="Raleway Light"/>
                <a:sym typeface="Raleway Light"/>
              </a:rPr>
              <a:t> (Available in English and Spanish)</a:t>
            </a:r>
            <a:endParaRPr sz="2800" b="0" i="0" u="none" strike="noStrike" cap="none">
              <a:solidFill>
                <a:srgbClr val="101010"/>
              </a:solidFill>
              <a:latin typeface="Raleway Light"/>
              <a:ea typeface="Raleway Light"/>
              <a:cs typeface="Raleway Light"/>
              <a:sym typeface="Raleway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34281b21a9f_0_84"/>
          <p:cNvSpPr/>
          <p:nvPr/>
        </p:nvSpPr>
        <p:spPr>
          <a:xfrm>
            <a:off x="675075" y="5808100"/>
            <a:ext cx="10819200" cy="819300"/>
          </a:xfrm>
          <a:prstGeom prst="rect">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g34281b21a9f_0_84"/>
          <p:cNvSpPr/>
          <p:nvPr/>
        </p:nvSpPr>
        <p:spPr>
          <a:xfrm>
            <a:off x="6349138" y="1761981"/>
            <a:ext cx="5189700" cy="317340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0" name="Google Shape;400;g34281b21a9f_0_84"/>
          <p:cNvSpPr txBox="1"/>
          <p:nvPr/>
        </p:nvSpPr>
        <p:spPr>
          <a:xfrm>
            <a:off x="959555" y="692347"/>
            <a:ext cx="102729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5400"/>
              <a:buFont typeface="Arial"/>
              <a:buNone/>
            </a:pPr>
            <a:r>
              <a:rPr lang="en-US" sz="5400" b="1" i="0" u="none" strike="noStrike" cap="none">
                <a:solidFill>
                  <a:srgbClr val="29418E"/>
                </a:solidFill>
                <a:latin typeface="Raleway SemiBold"/>
                <a:ea typeface="Raleway SemiBold"/>
                <a:cs typeface="Raleway SemiBold"/>
                <a:sym typeface="Raleway SemiBold"/>
              </a:rPr>
              <a:t>CONTACT MIRC</a:t>
            </a:r>
            <a:endParaRPr sz="1400" b="0" i="0" u="none" strike="noStrike" cap="none">
              <a:solidFill>
                <a:schemeClr val="accent1"/>
              </a:solidFill>
              <a:latin typeface="Arial"/>
              <a:ea typeface="Arial"/>
              <a:cs typeface="Arial"/>
              <a:sym typeface="Arial"/>
            </a:endParaRPr>
          </a:p>
        </p:txBody>
      </p:sp>
      <p:grpSp>
        <p:nvGrpSpPr>
          <p:cNvPr id="401" name="Google Shape;401;g34281b21a9f_0_84"/>
          <p:cNvGrpSpPr/>
          <p:nvPr/>
        </p:nvGrpSpPr>
        <p:grpSpPr>
          <a:xfrm>
            <a:off x="111422" y="90022"/>
            <a:ext cx="2399164" cy="78617"/>
            <a:chOff x="4732643" y="5123986"/>
            <a:chExt cx="3283827" cy="214800"/>
          </a:xfrm>
        </p:grpSpPr>
        <p:sp>
          <p:nvSpPr>
            <p:cNvPr id="402" name="Google Shape;402;g34281b21a9f_0_84"/>
            <p:cNvSpPr/>
            <p:nvPr/>
          </p:nvSpPr>
          <p:spPr>
            <a:xfrm flipH="1">
              <a:off x="4732643" y="5123986"/>
              <a:ext cx="1094700" cy="214800"/>
            </a:xfrm>
            <a:prstGeom prst="rect">
              <a:avLst/>
            </a:prstGeom>
            <a:solidFill>
              <a:srgbClr val="00B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3" name="Google Shape;403;g34281b21a9f_0_84"/>
            <p:cNvSpPr/>
            <p:nvPr/>
          </p:nvSpPr>
          <p:spPr>
            <a:xfrm flipH="1">
              <a:off x="5827206" y="5123986"/>
              <a:ext cx="1094700" cy="214800"/>
            </a:xfrm>
            <a:prstGeom prst="rect">
              <a:avLst/>
            </a:prstGeom>
            <a:solidFill>
              <a:srgbClr val="00F5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4" name="Google Shape;404;g34281b21a9f_0_84"/>
            <p:cNvSpPr/>
            <p:nvPr/>
          </p:nvSpPr>
          <p:spPr>
            <a:xfrm flipH="1">
              <a:off x="6921770" y="5123986"/>
              <a:ext cx="1094700" cy="214800"/>
            </a:xfrm>
            <a:prstGeom prst="rect">
              <a:avLst/>
            </a:prstGeom>
            <a:solidFill>
              <a:srgbClr val="FFD4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05" name="Google Shape;405;g34281b21a9f_0_84"/>
          <p:cNvSpPr/>
          <p:nvPr/>
        </p:nvSpPr>
        <p:spPr>
          <a:xfrm>
            <a:off x="653301" y="1761981"/>
            <a:ext cx="5189700" cy="317220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6" name="Google Shape;406;g34281b21a9f_0_84"/>
          <p:cNvSpPr txBox="1"/>
          <p:nvPr/>
        </p:nvSpPr>
        <p:spPr>
          <a:xfrm>
            <a:off x="6510452" y="2548527"/>
            <a:ext cx="4904400" cy="1754700"/>
          </a:xfrm>
          <a:prstGeom prst="rect">
            <a:avLst/>
          </a:prstGeom>
          <a:noFill/>
          <a:ln>
            <a:noFill/>
          </a:ln>
        </p:spPr>
        <p:txBody>
          <a:bodyPr spcFirstLastPara="1" wrap="square" lIns="91425" tIns="45700" rIns="91425" bIns="45700" anchor="t" anchorCtr="0">
            <a:spAutoFit/>
          </a:bodyPr>
          <a:lstStyle/>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Raleway"/>
                <a:ea typeface="Raleway"/>
                <a:cs typeface="Raleway"/>
                <a:sym typeface="Raleway"/>
              </a:rPr>
              <a:t>Agriculture and farm work</a:t>
            </a:r>
            <a:endParaRPr sz="18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Raleway"/>
                <a:ea typeface="Raleway"/>
                <a:cs typeface="Raleway"/>
                <a:sym typeface="Raleway"/>
              </a:rPr>
              <a:t>Unpaid wages</a:t>
            </a:r>
            <a:endParaRPr sz="18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Raleway"/>
                <a:ea typeface="Raleway"/>
                <a:cs typeface="Raleway"/>
                <a:sym typeface="Raleway"/>
              </a:rPr>
              <a:t>Employer-provided housing</a:t>
            </a:r>
            <a:endParaRPr sz="18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Raleway"/>
                <a:ea typeface="Raleway"/>
                <a:cs typeface="Raleway"/>
                <a:sym typeface="Raleway"/>
              </a:rPr>
              <a:t>Employment discrimination</a:t>
            </a:r>
            <a:endParaRPr sz="18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Raleway"/>
                <a:ea typeface="Raleway"/>
                <a:cs typeface="Raleway"/>
                <a:sym typeface="Raleway"/>
              </a:rPr>
              <a:t>Sexual harassment</a:t>
            </a:r>
            <a:endParaRPr sz="18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Raleway"/>
                <a:ea typeface="Raleway"/>
                <a:cs typeface="Raleway"/>
                <a:sym typeface="Raleway"/>
              </a:rPr>
              <a:t>Labor trafficking</a:t>
            </a:r>
            <a:endParaRPr sz="1800" b="0" i="0" u="none" strike="noStrike" cap="none">
              <a:solidFill>
                <a:srgbClr val="000000"/>
              </a:solidFill>
              <a:latin typeface="Arial"/>
              <a:ea typeface="Arial"/>
              <a:cs typeface="Arial"/>
              <a:sym typeface="Arial"/>
            </a:endParaRPr>
          </a:p>
        </p:txBody>
      </p:sp>
      <p:sp>
        <p:nvSpPr>
          <p:cNvPr id="407" name="Google Shape;407;g34281b21a9f_0_84"/>
          <p:cNvSpPr txBox="1"/>
          <p:nvPr/>
        </p:nvSpPr>
        <p:spPr>
          <a:xfrm>
            <a:off x="6510452" y="1840641"/>
            <a:ext cx="4904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SemiBold"/>
                <a:ea typeface="Raleway SemiBold"/>
                <a:cs typeface="Raleway SemiBold"/>
                <a:sym typeface="Raleway SemiBold"/>
              </a:rPr>
              <a:t>EMPLOYMENT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Raleway ExtraLight"/>
                <a:ea typeface="Raleway ExtraLight"/>
                <a:cs typeface="Raleway ExtraLight"/>
                <a:sym typeface="Raleway ExtraLight"/>
              </a:rPr>
              <a:t>(non-citizens)</a:t>
            </a:r>
            <a:endParaRPr sz="1400" b="0" i="0" u="none" strike="noStrike" cap="none">
              <a:solidFill>
                <a:srgbClr val="000000"/>
              </a:solidFill>
              <a:latin typeface="Arial"/>
              <a:ea typeface="Arial"/>
              <a:cs typeface="Arial"/>
              <a:sym typeface="Arial"/>
            </a:endParaRPr>
          </a:p>
        </p:txBody>
      </p:sp>
      <p:sp>
        <p:nvSpPr>
          <p:cNvPr id="408" name="Google Shape;408;g34281b21a9f_0_84"/>
          <p:cNvSpPr/>
          <p:nvPr/>
        </p:nvSpPr>
        <p:spPr>
          <a:xfrm>
            <a:off x="652577" y="4553205"/>
            <a:ext cx="5189700" cy="1231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9" name="Google Shape;409;g34281b21a9f_0_84"/>
          <p:cNvSpPr txBox="1"/>
          <p:nvPr/>
        </p:nvSpPr>
        <p:spPr>
          <a:xfrm>
            <a:off x="852488" y="2307658"/>
            <a:ext cx="4904400" cy="2586000"/>
          </a:xfrm>
          <a:prstGeom prst="rect">
            <a:avLst/>
          </a:prstGeom>
          <a:noFill/>
          <a:ln>
            <a:noFill/>
          </a:ln>
        </p:spPr>
        <p:txBody>
          <a:bodyPr spcFirstLastPara="1" wrap="square" lIns="91425" tIns="45700" rIns="91425" bIns="45700" anchor="t" anchorCtr="0">
            <a:spAutoFit/>
          </a:bodyPr>
          <a:lstStyle/>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Raleway"/>
                <a:ea typeface="Raleway"/>
                <a:cs typeface="Raleway"/>
                <a:sym typeface="Raleway"/>
              </a:rPr>
              <a:t>Naturalization</a:t>
            </a:r>
            <a:endParaRPr sz="18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Raleway"/>
                <a:ea typeface="Raleway"/>
                <a:cs typeface="Raleway"/>
                <a:sym typeface="Raleway"/>
              </a:rPr>
              <a:t>Relief for survivors of intimate partner violence, victims of crime</a:t>
            </a:r>
            <a:endParaRPr sz="18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Raleway"/>
                <a:ea typeface="Raleway"/>
                <a:cs typeface="Raleway"/>
                <a:sym typeface="Raleway"/>
              </a:rPr>
              <a:t>Unaccompanied children</a:t>
            </a:r>
            <a:endParaRPr sz="18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Raleway"/>
                <a:ea typeface="Raleway"/>
                <a:cs typeface="Raleway"/>
                <a:sym typeface="Raleway"/>
              </a:rPr>
              <a:t>Residents of Kalamazoo, Macomb, Oakland, Washtenaw, and Wayne counties</a:t>
            </a:r>
            <a:endParaRPr sz="18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Raleway"/>
                <a:ea typeface="Raleway"/>
                <a:cs typeface="Raleway"/>
                <a:sym typeface="Raleway"/>
              </a:rPr>
              <a:t>Deportation defense</a:t>
            </a: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1800" b="0" i="0" u="none" strike="noStrike" cap="none">
              <a:solidFill>
                <a:schemeClr val="dk1"/>
              </a:solidFill>
              <a:latin typeface="Raleway"/>
              <a:ea typeface="Raleway"/>
              <a:cs typeface="Raleway"/>
              <a:sym typeface="Raleway"/>
            </a:endParaRPr>
          </a:p>
        </p:txBody>
      </p:sp>
      <p:sp>
        <p:nvSpPr>
          <p:cNvPr id="410" name="Google Shape;410;g34281b21a9f_0_84"/>
          <p:cNvSpPr txBox="1"/>
          <p:nvPr/>
        </p:nvSpPr>
        <p:spPr>
          <a:xfrm>
            <a:off x="852489" y="1840641"/>
            <a:ext cx="49044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SemiBold"/>
                <a:ea typeface="Raleway SemiBold"/>
                <a:cs typeface="Raleway SemiBold"/>
                <a:sym typeface="Raleway SemiBold"/>
              </a:rPr>
              <a:t>IMMIGRATION</a:t>
            </a:r>
            <a:endParaRPr sz="1400" b="0" i="0" u="none" strike="noStrike" cap="none">
              <a:solidFill>
                <a:srgbClr val="000000"/>
              </a:solidFill>
              <a:latin typeface="Arial"/>
              <a:ea typeface="Arial"/>
              <a:cs typeface="Arial"/>
              <a:sym typeface="Arial"/>
            </a:endParaRPr>
          </a:p>
        </p:txBody>
      </p:sp>
      <p:sp>
        <p:nvSpPr>
          <p:cNvPr id="411" name="Google Shape;411;g34281b21a9f_0_84"/>
          <p:cNvSpPr txBox="1"/>
          <p:nvPr/>
        </p:nvSpPr>
        <p:spPr>
          <a:xfrm>
            <a:off x="852488" y="5175196"/>
            <a:ext cx="4904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Raleway"/>
                <a:ea typeface="Raleway"/>
                <a:cs typeface="Raleway"/>
                <a:sym typeface="Raleway"/>
              </a:rPr>
              <a:t>(734) 239-6863 </a:t>
            </a:r>
            <a:endParaRPr sz="1400" b="0" i="0" u="none" strike="noStrike" cap="none">
              <a:solidFill>
                <a:srgbClr val="000000"/>
              </a:solidFill>
              <a:latin typeface="Arial"/>
              <a:ea typeface="Arial"/>
              <a:cs typeface="Arial"/>
              <a:sym typeface="Arial"/>
            </a:endParaRPr>
          </a:p>
        </p:txBody>
      </p:sp>
      <p:sp>
        <p:nvSpPr>
          <p:cNvPr id="412" name="Google Shape;412;g34281b21a9f_0_84"/>
          <p:cNvSpPr txBox="1"/>
          <p:nvPr/>
        </p:nvSpPr>
        <p:spPr>
          <a:xfrm>
            <a:off x="852488" y="4550571"/>
            <a:ext cx="4904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SemiBold"/>
                <a:ea typeface="Raleway SemiBold"/>
                <a:cs typeface="Raleway SemiBold"/>
                <a:sym typeface="Raleway SemiBold"/>
              </a:rPr>
              <a:t>INTAKE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Raleway ExtraLight"/>
                <a:ea typeface="Raleway ExtraLight"/>
                <a:cs typeface="Raleway ExtraLight"/>
                <a:sym typeface="Raleway ExtraLight"/>
              </a:rPr>
              <a:t>(Monday – Thursday)</a:t>
            </a:r>
            <a:endParaRPr sz="1400" b="0" i="0" u="none" strike="noStrike" cap="none">
              <a:solidFill>
                <a:srgbClr val="000000"/>
              </a:solidFill>
              <a:latin typeface="Arial"/>
              <a:ea typeface="Arial"/>
              <a:cs typeface="Arial"/>
              <a:sym typeface="Arial"/>
            </a:endParaRPr>
          </a:p>
        </p:txBody>
      </p:sp>
      <p:sp>
        <p:nvSpPr>
          <p:cNvPr id="413" name="Google Shape;413;g34281b21a9f_0_84"/>
          <p:cNvSpPr txBox="1"/>
          <p:nvPr/>
        </p:nvSpPr>
        <p:spPr>
          <a:xfrm>
            <a:off x="11561380" y="6398797"/>
            <a:ext cx="5193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24</a:t>
            </a:fld>
            <a:endParaRPr sz="1400" b="0" i="0" u="none" strike="noStrike" cap="none">
              <a:solidFill>
                <a:schemeClr val="accent1"/>
              </a:solidFill>
              <a:latin typeface="Raleway ExtraLight"/>
              <a:ea typeface="Raleway ExtraLight"/>
              <a:cs typeface="Raleway ExtraLight"/>
              <a:sym typeface="Raleway ExtraLight"/>
            </a:endParaRPr>
          </a:p>
        </p:txBody>
      </p:sp>
      <p:sp>
        <p:nvSpPr>
          <p:cNvPr id="414" name="Google Shape;414;g34281b21a9f_0_84"/>
          <p:cNvSpPr txBox="1"/>
          <p:nvPr/>
        </p:nvSpPr>
        <p:spPr>
          <a:xfrm>
            <a:off x="734250" y="6257425"/>
            <a:ext cx="10819200" cy="46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p:txBody>
      </p:sp>
      <p:sp>
        <p:nvSpPr>
          <p:cNvPr id="415" name="Google Shape;415;g34281b21a9f_0_84"/>
          <p:cNvSpPr/>
          <p:nvPr/>
        </p:nvSpPr>
        <p:spPr>
          <a:xfrm>
            <a:off x="6349137" y="4553205"/>
            <a:ext cx="5189700" cy="1231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g34281b21a9f_0_84"/>
          <p:cNvSpPr txBox="1"/>
          <p:nvPr/>
        </p:nvSpPr>
        <p:spPr>
          <a:xfrm>
            <a:off x="6509728" y="5327596"/>
            <a:ext cx="4904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Raleway"/>
                <a:ea typeface="Raleway"/>
                <a:cs typeface="Raleway"/>
                <a:sym typeface="Raleway"/>
              </a:rPr>
              <a:t>(800) 968-4046</a:t>
            </a:r>
            <a:endParaRPr sz="1400" b="0" i="0" u="none" strike="noStrike" cap="none">
              <a:solidFill>
                <a:srgbClr val="000000"/>
              </a:solidFill>
              <a:latin typeface="Arial"/>
              <a:ea typeface="Arial"/>
              <a:cs typeface="Arial"/>
              <a:sym typeface="Arial"/>
            </a:endParaRPr>
          </a:p>
        </p:txBody>
      </p:sp>
      <p:sp>
        <p:nvSpPr>
          <p:cNvPr id="417" name="Google Shape;417;g34281b21a9f_0_84"/>
          <p:cNvSpPr txBox="1"/>
          <p:nvPr/>
        </p:nvSpPr>
        <p:spPr>
          <a:xfrm>
            <a:off x="6509728" y="4626771"/>
            <a:ext cx="4904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SemiBold"/>
                <a:ea typeface="Raleway SemiBold"/>
                <a:cs typeface="Raleway SemiBold"/>
                <a:sym typeface="Raleway SemiBold"/>
              </a:rPr>
              <a:t>INTAKE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chemeClr val="dk1"/>
                </a:solidFill>
                <a:latin typeface="Raleway ExtraLight"/>
                <a:ea typeface="Raleway ExtraLight"/>
                <a:cs typeface="Raleway ExtraLight"/>
                <a:sym typeface="Raleway ExtraLight"/>
              </a:rPr>
              <a:t>(with Farmworker Legal Services)</a:t>
            </a:r>
            <a:endParaRPr sz="1400" b="0" i="0" u="none" strike="noStrike" cap="none">
              <a:solidFill>
                <a:srgbClr val="000000"/>
              </a:solidFill>
              <a:latin typeface="Arial"/>
              <a:ea typeface="Arial"/>
              <a:cs typeface="Arial"/>
              <a:sym typeface="Arial"/>
            </a:endParaRPr>
          </a:p>
        </p:txBody>
      </p:sp>
      <p:sp>
        <p:nvSpPr>
          <p:cNvPr id="418" name="Google Shape;418;g34281b21a9f_0_84"/>
          <p:cNvSpPr txBox="1"/>
          <p:nvPr/>
        </p:nvSpPr>
        <p:spPr>
          <a:xfrm>
            <a:off x="534000" y="5816400"/>
            <a:ext cx="109512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a:ea typeface="Raleway"/>
                <a:cs typeface="Raleway"/>
                <a:sym typeface="Raleway"/>
              </a:rPr>
              <a:t>CALLS FROM DETENTION: </a:t>
            </a:r>
            <a:r>
              <a:rPr lang="en-US" sz="2400" b="0" i="0" u="none" strike="noStrike" cap="none">
                <a:solidFill>
                  <a:schemeClr val="dk1"/>
                </a:solidFill>
                <a:latin typeface="Raleway"/>
                <a:ea typeface="Raleway"/>
                <a:cs typeface="Raleway"/>
                <a:sym typeface="Raleway"/>
              </a:rPr>
              <a:t>(734) 794-9963</a:t>
            </a:r>
            <a:endParaRPr sz="24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aleway"/>
                <a:ea typeface="Raleway"/>
                <a:cs typeface="Raleway"/>
                <a:sym typeface="Raleway"/>
              </a:rPr>
              <a:t>Instructions for this free call are available in each ICE-contracted detention site (and our website)</a:t>
            </a:r>
            <a:endParaRPr sz="1800" b="0" i="0" u="none" strike="noStrike" cap="none">
              <a:solidFill>
                <a:schemeClr val="dk1"/>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Raleway"/>
              <a:buNone/>
            </a:pPr>
            <a:r>
              <a:rPr lang="en-US" cap="none">
                <a:solidFill>
                  <a:schemeClr val="accent1"/>
                </a:solidFill>
              </a:rPr>
              <a:t>WHO IS CAPITAL “I” IMMIGRATION? </a:t>
            </a:r>
            <a:endParaRPr>
              <a:solidFill>
                <a:schemeClr val="accent1"/>
              </a:solidFill>
            </a:endParaRPr>
          </a:p>
        </p:txBody>
      </p:sp>
      <p:sp>
        <p:nvSpPr>
          <p:cNvPr id="159" name="Google Shape;159;p5"/>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3</a:t>
            </a:fld>
            <a:endParaRPr sz="1400" b="0" i="0" u="none" strike="noStrike" cap="none">
              <a:solidFill>
                <a:schemeClr val="accent1"/>
              </a:solidFill>
              <a:latin typeface="Raleway ExtraLight"/>
              <a:ea typeface="Raleway ExtraLight"/>
              <a:cs typeface="Raleway ExtraLight"/>
              <a:sym typeface="Raleway ExtraLight"/>
            </a:endParaRPr>
          </a:p>
        </p:txBody>
      </p:sp>
      <p:sp>
        <p:nvSpPr>
          <p:cNvPr id="160" name="Google Shape;160;p5"/>
          <p:cNvSpPr/>
          <p:nvPr/>
        </p:nvSpPr>
        <p:spPr>
          <a:xfrm>
            <a:off x="713640" y="1574165"/>
            <a:ext cx="4943905" cy="3119756"/>
          </a:xfrm>
          <a:prstGeom prst="rect">
            <a:avLst/>
          </a:prstGeom>
          <a:solidFill>
            <a:srgbClr val="CAF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3"/>
              </a:solidFill>
              <a:latin typeface="Calibri"/>
              <a:ea typeface="Calibri"/>
              <a:cs typeface="Calibri"/>
              <a:sym typeface="Calibri"/>
            </a:endParaRPr>
          </a:p>
        </p:txBody>
      </p:sp>
      <p:sp>
        <p:nvSpPr>
          <p:cNvPr id="161" name="Google Shape;161;p5"/>
          <p:cNvSpPr txBox="1"/>
          <p:nvPr/>
        </p:nvSpPr>
        <p:spPr>
          <a:xfrm>
            <a:off x="855791" y="2377816"/>
            <a:ext cx="4659604" cy="221836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Customs and Border Protection (CBP)</a:t>
            </a:r>
            <a:endParaRPr sz="1400" b="0" i="0" u="none" strike="noStrike" cap="none">
              <a:solidFill>
                <a:srgbClr val="000000"/>
              </a:solidFill>
              <a:latin typeface="Arial"/>
              <a:ea typeface="Arial"/>
              <a:cs typeface="Arial"/>
              <a:sym typeface="Arial"/>
            </a:endParaRPr>
          </a:p>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Immigration and Customs Enforcement (ICE)</a:t>
            </a:r>
            <a:endParaRPr sz="1400" b="0" i="0" u="none" strike="noStrike" cap="none">
              <a:solidFill>
                <a:srgbClr val="000000"/>
              </a:solidFill>
              <a:latin typeface="Arial"/>
              <a:ea typeface="Arial"/>
              <a:cs typeface="Arial"/>
              <a:sym typeface="Arial"/>
            </a:endParaRPr>
          </a:p>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United States Citizenship and Immigration Services (USCIS)</a:t>
            </a:r>
            <a:endParaRPr sz="1400" b="0" i="0" u="none" strike="noStrike" cap="none">
              <a:solidFill>
                <a:srgbClr val="000000"/>
              </a:solidFill>
              <a:latin typeface="Arial"/>
              <a:ea typeface="Arial"/>
              <a:cs typeface="Arial"/>
              <a:sym typeface="Arial"/>
            </a:endParaRPr>
          </a:p>
        </p:txBody>
      </p:sp>
      <p:sp>
        <p:nvSpPr>
          <p:cNvPr id="162" name="Google Shape;162;p5"/>
          <p:cNvSpPr txBox="1"/>
          <p:nvPr/>
        </p:nvSpPr>
        <p:spPr>
          <a:xfrm>
            <a:off x="855791" y="1652825"/>
            <a:ext cx="465960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SemiBold"/>
                <a:ea typeface="Raleway SemiBold"/>
                <a:cs typeface="Raleway SemiBold"/>
                <a:sym typeface="Raleway SemiBold"/>
              </a:rPr>
              <a:t>DEPARTMENT OF HOMELAND SECURITY (DHS)</a:t>
            </a:r>
            <a:endParaRPr sz="1400" b="0" i="0" u="none" strike="noStrike" cap="none">
              <a:solidFill>
                <a:srgbClr val="000000"/>
              </a:solidFill>
              <a:latin typeface="Arial"/>
              <a:ea typeface="Arial"/>
              <a:cs typeface="Arial"/>
              <a:sym typeface="Arial"/>
            </a:endParaRPr>
          </a:p>
        </p:txBody>
      </p:sp>
      <p:sp>
        <p:nvSpPr>
          <p:cNvPr id="163" name="Google Shape;163;p5"/>
          <p:cNvSpPr/>
          <p:nvPr/>
        </p:nvSpPr>
        <p:spPr>
          <a:xfrm>
            <a:off x="5793842" y="1574165"/>
            <a:ext cx="6001042" cy="1737995"/>
          </a:xfrm>
          <a:prstGeom prst="rect">
            <a:avLst/>
          </a:prstGeom>
          <a:solidFill>
            <a:srgbClr val="FEE7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3"/>
              </a:solidFill>
              <a:latin typeface="Calibri"/>
              <a:ea typeface="Calibri"/>
              <a:cs typeface="Calibri"/>
              <a:sym typeface="Calibri"/>
            </a:endParaRPr>
          </a:p>
        </p:txBody>
      </p:sp>
      <p:sp>
        <p:nvSpPr>
          <p:cNvPr id="164" name="Google Shape;164;p5"/>
          <p:cNvSpPr txBox="1"/>
          <p:nvPr/>
        </p:nvSpPr>
        <p:spPr>
          <a:xfrm>
            <a:off x="5935992" y="2743006"/>
            <a:ext cx="5696255" cy="42300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Immigration Courts (in Detroit, Michigan)</a:t>
            </a: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5935992" y="1652825"/>
            <a:ext cx="569625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SemiBold"/>
                <a:ea typeface="Raleway SemiBold"/>
                <a:cs typeface="Raleway SemiBold"/>
                <a:sym typeface="Raleway SemiBold"/>
              </a:rPr>
              <a:t>DEPARTMENT OF JUSTICE EXECUTIVE OFFICE FOR IMMIGRATION REVIEW (EOIR)</a:t>
            </a: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a:off x="713640" y="4830319"/>
            <a:ext cx="4943905" cy="1662185"/>
          </a:xfrm>
          <a:prstGeom prst="rect">
            <a:avLst/>
          </a:prstGeom>
          <a:solidFill>
            <a:srgbClr val="CCF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3"/>
              </a:solidFill>
              <a:latin typeface="Calibri"/>
              <a:ea typeface="Calibri"/>
              <a:cs typeface="Calibri"/>
              <a:sym typeface="Calibri"/>
            </a:endParaRPr>
          </a:p>
        </p:txBody>
      </p:sp>
      <p:sp>
        <p:nvSpPr>
          <p:cNvPr id="167" name="Google Shape;167;p5"/>
          <p:cNvSpPr txBox="1"/>
          <p:nvPr/>
        </p:nvSpPr>
        <p:spPr>
          <a:xfrm>
            <a:off x="855791" y="5370643"/>
            <a:ext cx="4659604" cy="45140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Issues Visas</a:t>
            </a:r>
            <a:endParaRPr sz="2000" b="0" i="1" u="none" strike="noStrike" cap="none">
              <a:solidFill>
                <a:schemeClr val="dk1"/>
              </a:solidFill>
              <a:latin typeface="Raleway"/>
              <a:ea typeface="Raleway"/>
              <a:cs typeface="Raleway"/>
              <a:sym typeface="Raleway"/>
            </a:endParaRPr>
          </a:p>
        </p:txBody>
      </p:sp>
      <p:sp>
        <p:nvSpPr>
          <p:cNvPr id="168" name="Google Shape;168;p5"/>
          <p:cNvSpPr txBox="1"/>
          <p:nvPr/>
        </p:nvSpPr>
        <p:spPr>
          <a:xfrm>
            <a:off x="855791" y="4908978"/>
            <a:ext cx="465960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SemiBold"/>
                <a:ea typeface="Raleway SemiBold"/>
                <a:cs typeface="Raleway SemiBold"/>
                <a:sym typeface="Raleway SemiBold"/>
              </a:rPr>
              <a:t>DEPARTMENT OF STATE (DoS)</a:t>
            </a:r>
            <a:endParaRPr sz="1400" b="0" i="0" u="none" strike="noStrike" cap="none">
              <a:solidFill>
                <a:srgbClr val="000000"/>
              </a:solidFill>
              <a:latin typeface="Arial"/>
              <a:ea typeface="Arial"/>
              <a:cs typeface="Arial"/>
              <a:sym typeface="Arial"/>
            </a:endParaRPr>
          </a:p>
        </p:txBody>
      </p:sp>
      <p:pic>
        <p:nvPicPr>
          <p:cNvPr id="169" name="Google Shape;169;p5" descr="A couple of police officers&#10;&#10;Description automatically generated with low confidence"/>
          <p:cNvPicPr preferRelativeResize="0"/>
          <p:nvPr/>
        </p:nvPicPr>
        <p:blipFill rotWithShape="1">
          <a:blip r:embed="rId3">
            <a:alphaModFix/>
          </a:blip>
          <a:srcRect l="169" t="9817" r="-169" b="13375"/>
          <a:stretch/>
        </p:blipFill>
        <p:spPr>
          <a:xfrm>
            <a:off x="5793842" y="3429000"/>
            <a:ext cx="6001042" cy="3072690"/>
          </a:xfrm>
          <a:prstGeom prst="rect">
            <a:avLst/>
          </a:prstGeom>
          <a:noFill/>
          <a:ln>
            <a:noFill/>
          </a:ln>
        </p:spPr>
      </p:pic>
      <p:sp>
        <p:nvSpPr>
          <p:cNvPr id="170" name="Google Shape;170;p5"/>
          <p:cNvSpPr txBox="1"/>
          <p:nvPr/>
        </p:nvSpPr>
        <p:spPr>
          <a:xfrm>
            <a:off x="5793842" y="6492504"/>
            <a:ext cx="210227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Raleway ExtraLight"/>
                <a:ea typeface="Raleway ExtraLight"/>
                <a:cs typeface="Raleway ExtraLight"/>
                <a:sym typeface="Raleway ExtraLight"/>
              </a:rPr>
              <a:t>2 DHS Police Officers. </a:t>
            </a:r>
            <a:r>
              <a:rPr lang="en-US" sz="1200" b="0" i="1" u="sng" strike="noStrike" cap="none">
                <a:solidFill>
                  <a:schemeClr val="dk1"/>
                </a:solidFill>
                <a:latin typeface="Raleway ExtraLight"/>
                <a:ea typeface="Raleway ExtraLight"/>
                <a:cs typeface="Raleway ExtraLight"/>
                <a:sym typeface="Raleway ExtraLight"/>
                <a:hlinkClick r:id="rId4">
                  <a:extLst>
                    <a:ext uri="{A12FA001-AC4F-418D-AE19-62706E023703}">
                      <ahyp:hlinkClr xmlns:ahyp="http://schemas.microsoft.com/office/drawing/2018/hyperlinkcolor" val="tx"/>
                    </a:ext>
                  </a:extLst>
                </a:hlinkClick>
              </a:rPr>
              <a:t>Image</a:t>
            </a:r>
            <a:endParaRPr sz="1200" b="0" i="1" u="none" strike="noStrike" cap="none">
              <a:solidFill>
                <a:schemeClr val="dk1"/>
              </a:solidFill>
              <a:latin typeface="Raleway ExtraLight"/>
              <a:ea typeface="Raleway ExtraLight"/>
              <a:cs typeface="Raleway ExtraLight"/>
              <a:sym typeface="Raleway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Raleway"/>
              <a:buNone/>
            </a:pPr>
            <a:r>
              <a:rPr lang="en-US" cap="none">
                <a:solidFill>
                  <a:schemeClr val="accent1"/>
                </a:solidFill>
              </a:rPr>
              <a:t>WHAT IS IMMIGRATION STATUS?</a:t>
            </a:r>
            <a:endParaRPr sz="1200" b="0" i="1" cap="none">
              <a:solidFill>
                <a:schemeClr val="accent1"/>
              </a:solidFill>
            </a:endParaRPr>
          </a:p>
        </p:txBody>
      </p:sp>
      <p:sp>
        <p:nvSpPr>
          <p:cNvPr id="176" name="Google Shape;176;p6"/>
          <p:cNvSpPr txBox="1"/>
          <p:nvPr/>
        </p:nvSpPr>
        <p:spPr>
          <a:xfrm>
            <a:off x="6222300" y="1472324"/>
            <a:ext cx="5339080" cy="4486592"/>
          </a:xfrm>
          <a:prstGeom prst="rect">
            <a:avLst/>
          </a:prstGeom>
          <a:solidFill>
            <a:srgbClr val="F7F8FC"/>
          </a:solidFill>
          <a:ln>
            <a:noFill/>
          </a:ln>
        </p:spPr>
        <p:txBody>
          <a:bodyPr spcFirstLastPara="1" wrap="square" lIns="91425" tIns="45700" rIns="91425" bIns="45700" anchor="t" anchorCtr="0">
            <a:normAutofit fontScale="85000" lnSpcReduction="10000"/>
          </a:bodyPr>
          <a:lstStyle/>
          <a:p>
            <a:pPr marL="342900" marR="0" lvl="0" indent="-342900" algn="l" rtl="0">
              <a:lnSpc>
                <a:spcPct val="150000"/>
              </a:lnSpc>
              <a:spcBef>
                <a:spcPts val="0"/>
              </a:spcBef>
              <a:spcAft>
                <a:spcPts val="0"/>
              </a:spcAft>
              <a:buClr>
                <a:srgbClr val="101010"/>
              </a:buClr>
              <a:buSzPct val="100000"/>
              <a:buFont typeface="Arial"/>
              <a:buChar char="•"/>
            </a:pPr>
            <a:r>
              <a:rPr lang="en-US" sz="2400" b="1" i="0" u="none" strike="noStrike" cap="none">
                <a:solidFill>
                  <a:srgbClr val="101010"/>
                </a:solidFill>
                <a:latin typeface="Raleway"/>
                <a:ea typeface="Raleway"/>
                <a:cs typeface="Raleway"/>
                <a:sym typeface="Raleway"/>
              </a:rPr>
              <a:t>Citizen (USC) </a:t>
            </a:r>
            <a:r>
              <a:rPr lang="en-US" sz="2400" b="0" i="0" u="none" strike="noStrike" cap="none">
                <a:solidFill>
                  <a:srgbClr val="101010"/>
                </a:solidFill>
                <a:latin typeface="Raleway"/>
                <a:ea typeface="Raleway"/>
                <a:cs typeface="Raleway"/>
                <a:sym typeface="Raleway"/>
              </a:rPr>
              <a:t>– </a:t>
            </a:r>
            <a:r>
              <a:rPr lang="en-US" sz="2400" b="0" i="1" u="none" strike="noStrike" cap="none">
                <a:solidFill>
                  <a:srgbClr val="101010"/>
                </a:solidFill>
                <a:latin typeface="Raleway"/>
                <a:ea typeface="Raleway"/>
                <a:cs typeface="Raleway"/>
                <a:sym typeface="Raleway"/>
              </a:rPr>
              <a:t>through birth, naturalization, derivation, or acquisition</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ct val="100000"/>
              <a:buFont typeface="Arial"/>
              <a:buChar char="•"/>
            </a:pPr>
            <a:r>
              <a:rPr lang="en-US" sz="2400" b="1" i="0" u="none" strike="noStrike" cap="none">
                <a:solidFill>
                  <a:srgbClr val="101010"/>
                </a:solidFill>
                <a:latin typeface="Raleway"/>
                <a:ea typeface="Raleway"/>
                <a:cs typeface="Raleway"/>
                <a:sym typeface="Raleway"/>
              </a:rPr>
              <a:t>Permanent resident (LPR) </a:t>
            </a:r>
            <a:r>
              <a:rPr lang="en-US" sz="2400" b="0" i="0" u="none" strike="noStrike" cap="none">
                <a:solidFill>
                  <a:srgbClr val="101010"/>
                </a:solidFill>
                <a:latin typeface="Raleway"/>
                <a:ea typeface="Raleway"/>
                <a:cs typeface="Raleway"/>
                <a:sym typeface="Raleway"/>
              </a:rPr>
              <a:t>– </a:t>
            </a:r>
            <a:r>
              <a:rPr lang="en-US" sz="2400" b="0" i="1" u="none" strike="noStrike" cap="none">
                <a:solidFill>
                  <a:srgbClr val="101010"/>
                </a:solidFill>
                <a:latin typeface="Raleway"/>
                <a:ea typeface="Raleway"/>
                <a:cs typeface="Raleway"/>
                <a:sym typeface="Raleway"/>
              </a:rPr>
              <a:t>through family, business, lottery, or humanitarian bases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ct val="100000"/>
              <a:buFont typeface="Arial"/>
              <a:buChar char="•"/>
            </a:pPr>
            <a:r>
              <a:rPr lang="en-US" sz="2400" b="1" i="0" u="none" strike="noStrike" cap="none">
                <a:solidFill>
                  <a:srgbClr val="101010"/>
                </a:solidFill>
                <a:latin typeface="Raleway"/>
                <a:ea typeface="Raleway"/>
                <a:cs typeface="Raleway"/>
                <a:sym typeface="Raleway"/>
              </a:rPr>
              <a:t>Non-immigrants</a:t>
            </a:r>
            <a:r>
              <a:rPr lang="en-US" sz="2400" b="0" i="0" u="none" strike="noStrike" cap="none">
                <a:solidFill>
                  <a:srgbClr val="101010"/>
                </a:solidFill>
                <a:latin typeface="Raleway"/>
                <a:ea typeface="Raleway"/>
                <a:cs typeface="Raleway"/>
                <a:sym typeface="Raleway"/>
              </a:rPr>
              <a:t> </a:t>
            </a:r>
            <a:r>
              <a:rPr lang="en-US" sz="2400" b="0" i="1" u="none" strike="noStrike" cap="none">
                <a:solidFill>
                  <a:srgbClr val="101010"/>
                </a:solidFill>
                <a:latin typeface="Raleway"/>
                <a:ea typeface="Raleway"/>
                <a:cs typeface="Raleway"/>
                <a:sym typeface="Raleway"/>
              </a:rPr>
              <a:t>(students, tourists, diplomats, etc.)</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ct val="100000"/>
              <a:buFont typeface="Arial"/>
              <a:buChar char="•"/>
            </a:pPr>
            <a:r>
              <a:rPr lang="en-US" sz="2400" b="1" i="0" u="none" strike="noStrike" cap="none">
                <a:solidFill>
                  <a:srgbClr val="101010"/>
                </a:solidFill>
                <a:latin typeface="Raleway"/>
                <a:ea typeface="Raleway"/>
                <a:cs typeface="Raleway"/>
                <a:sym typeface="Raleway"/>
              </a:rPr>
              <a:t>Temporary Protected Status (TPS)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ct val="100000"/>
              <a:buFont typeface="Arial"/>
              <a:buChar char="•"/>
            </a:pPr>
            <a:r>
              <a:rPr lang="en-US" sz="2400" b="1" i="0" u="none" strike="noStrike" cap="none">
                <a:solidFill>
                  <a:srgbClr val="101010"/>
                </a:solidFill>
                <a:latin typeface="Raleway"/>
                <a:ea typeface="Raleway"/>
                <a:cs typeface="Raleway"/>
                <a:sym typeface="Raleway"/>
              </a:rPr>
              <a:t>Deferred Action, Parole</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ct val="100000"/>
              <a:buFont typeface="Arial"/>
              <a:buChar char="•"/>
            </a:pPr>
            <a:r>
              <a:rPr lang="en-US" sz="2400" b="1" i="0" u="none" strike="noStrike" cap="none">
                <a:solidFill>
                  <a:srgbClr val="101010"/>
                </a:solidFill>
                <a:latin typeface="Raleway"/>
                <a:ea typeface="Raleway"/>
                <a:cs typeface="Raleway"/>
                <a:sym typeface="Raleway"/>
              </a:rPr>
              <a:t>None</a:t>
            </a:r>
            <a:r>
              <a:rPr lang="en-US" sz="2400" b="0" i="0" u="none" strike="noStrike" cap="none">
                <a:solidFill>
                  <a:srgbClr val="101010"/>
                </a:solidFill>
                <a:latin typeface="Raleway"/>
                <a:ea typeface="Raleway"/>
                <a:cs typeface="Raleway"/>
                <a:sym typeface="Raleway"/>
              </a:rPr>
              <a:t> </a:t>
            </a:r>
            <a:r>
              <a:rPr lang="en-US" sz="2400" b="0" i="1" u="none" strike="noStrike" cap="none">
                <a:solidFill>
                  <a:srgbClr val="101010"/>
                </a:solidFill>
                <a:latin typeface="Raleway"/>
                <a:ea typeface="Raleway"/>
                <a:cs typeface="Raleway"/>
                <a:sym typeface="Raleway"/>
              </a:rPr>
              <a:t>(undocumented, overstays, etc.)</a:t>
            </a:r>
            <a:endParaRPr sz="2400" b="0" i="0" u="none" strike="noStrike" cap="none">
              <a:solidFill>
                <a:srgbClr val="101010"/>
              </a:solidFill>
              <a:latin typeface="Raleway"/>
              <a:ea typeface="Raleway"/>
              <a:cs typeface="Raleway"/>
              <a:sym typeface="Raleway"/>
            </a:endParaRPr>
          </a:p>
          <a:p>
            <a:pPr marL="342900" marR="0" lvl="0" indent="-213359" algn="l" rtl="0">
              <a:lnSpc>
                <a:spcPct val="150000"/>
              </a:lnSpc>
              <a:spcBef>
                <a:spcPts val="0"/>
              </a:spcBef>
              <a:spcAft>
                <a:spcPts val="0"/>
              </a:spcAft>
              <a:buClr>
                <a:srgbClr val="101010"/>
              </a:buClr>
              <a:buSzPct val="100000"/>
              <a:buFont typeface="Arial"/>
              <a:buNone/>
            </a:pPr>
            <a:endParaRPr sz="2400" b="0" i="0" u="none" strike="noStrike" cap="none">
              <a:solidFill>
                <a:srgbClr val="101010"/>
              </a:solidFill>
              <a:latin typeface="Raleway"/>
              <a:ea typeface="Raleway"/>
              <a:cs typeface="Raleway"/>
              <a:sym typeface="Raleway"/>
            </a:endParaRPr>
          </a:p>
        </p:txBody>
      </p:sp>
      <p:grpSp>
        <p:nvGrpSpPr>
          <p:cNvPr id="177" name="Google Shape;177;p6"/>
          <p:cNvGrpSpPr/>
          <p:nvPr/>
        </p:nvGrpSpPr>
        <p:grpSpPr>
          <a:xfrm>
            <a:off x="838200" y="1954530"/>
            <a:ext cx="5080000" cy="3622556"/>
            <a:chOff x="6482383" y="1630720"/>
            <a:chExt cx="5080000" cy="3622556"/>
          </a:xfrm>
        </p:grpSpPr>
        <p:pic>
          <p:nvPicPr>
            <p:cNvPr id="178" name="Google Shape;178;p6"/>
            <p:cNvPicPr preferRelativeResize="0"/>
            <p:nvPr/>
          </p:nvPicPr>
          <p:blipFill rotWithShape="1">
            <a:blip r:embed="rId3">
              <a:alphaModFix/>
            </a:blip>
            <a:srcRect t="2963" b="2199"/>
            <a:stretch/>
          </p:blipFill>
          <p:spPr>
            <a:xfrm>
              <a:off x="6487642" y="1630720"/>
              <a:ext cx="5069481" cy="3211830"/>
            </a:xfrm>
            <a:prstGeom prst="rect">
              <a:avLst/>
            </a:prstGeom>
            <a:noFill/>
            <a:ln>
              <a:noFill/>
            </a:ln>
          </p:spPr>
        </p:pic>
        <p:sp>
          <p:nvSpPr>
            <p:cNvPr id="179" name="Google Shape;179;p6"/>
            <p:cNvSpPr txBox="1"/>
            <p:nvPr/>
          </p:nvSpPr>
          <p:spPr>
            <a:xfrm>
              <a:off x="6482383" y="4976277"/>
              <a:ext cx="50800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Raleway ExtraLight"/>
                  <a:ea typeface="Raleway ExtraLight"/>
                  <a:cs typeface="Raleway ExtraLight"/>
                  <a:sym typeface="Raleway ExtraLight"/>
                </a:rPr>
                <a:t>Lawful Permanent Resident Card (Green Card). </a:t>
              </a:r>
              <a:r>
                <a:rPr lang="en-US" sz="1200" b="0" i="1" u="sng" strike="noStrike" cap="none">
                  <a:solidFill>
                    <a:schemeClr val="dk1"/>
                  </a:solidFill>
                  <a:latin typeface="Raleway ExtraLight"/>
                  <a:ea typeface="Raleway ExtraLight"/>
                  <a:cs typeface="Raleway ExtraLight"/>
                  <a:sym typeface="Raleway ExtraLight"/>
                  <a:hlinkClick r:id="rId4">
                    <a:extLst>
                      <a:ext uri="{A12FA001-AC4F-418D-AE19-62706E023703}">
                        <ahyp:hlinkClr xmlns:ahyp="http://schemas.microsoft.com/office/drawing/2018/hyperlinkcolor" val="tx"/>
                      </a:ext>
                    </a:extLst>
                  </a:hlinkClick>
                </a:rPr>
                <a:t>Image</a:t>
              </a:r>
              <a:endParaRPr sz="1200" b="0" i="1" u="none" strike="noStrike" cap="none">
                <a:solidFill>
                  <a:schemeClr val="dk1"/>
                </a:solidFill>
                <a:latin typeface="Raleway ExtraLight"/>
                <a:ea typeface="Raleway ExtraLight"/>
                <a:cs typeface="Raleway ExtraLight"/>
                <a:sym typeface="Raleway ExtraLight"/>
              </a:endParaRPr>
            </a:p>
          </p:txBody>
        </p:sp>
      </p:grpSp>
      <p:sp>
        <p:nvSpPr>
          <p:cNvPr id="180" name="Google Shape;180;p6"/>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4</a:t>
            </a:fld>
            <a:endParaRPr sz="1400" b="0" i="0" u="none" strike="noStrike" cap="none">
              <a:solidFill>
                <a:schemeClr val="accent1"/>
              </a:solidFill>
              <a:latin typeface="Raleway ExtraLight"/>
              <a:ea typeface="Raleway ExtraLight"/>
              <a:cs typeface="Raleway ExtraLight"/>
              <a:sym typeface="Raleway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Raleway"/>
              <a:buNone/>
            </a:pPr>
            <a:r>
              <a:rPr lang="en-US" cap="none">
                <a:solidFill>
                  <a:schemeClr val="accent1"/>
                </a:solidFill>
              </a:rPr>
              <a:t>HOW CAN ONE IMMIGRATE?</a:t>
            </a:r>
            <a:endParaRPr sz="1200" b="0" i="1" cap="none">
              <a:solidFill>
                <a:schemeClr val="accent1"/>
              </a:solidFill>
            </a:endParaRPr>
          </a:p>
        </p:txBody>
      </p:sp>
      <p:sp>
        <p:nvSpPr>
          <p:cNvPr id="186" name="Google Shape;186;p7"/>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5</a:t>
            </a:fld>
            <a:endParaRPr sz="1400" b="0" i="0" u="none" strike="noStrike" cap="none">
              <a:solidFill>
                <a:schemeClr val="accent1"/>
              </a:solidFill>
              <a:latin typeface="Raleway ExtraLight"/>
              <a:ea typeface="Raleway ExtraLight"/>
              <a:cs typeface="Raleway ExtraLight"/>
              <a:sym typeface="Raleway ExtraLight"/>
            </a:endParaRPr>
          </a:p>
        </p:txBody>
      </p:sp>
      <p:grpSp>
        <p:nvGrpSpPr>
          <p:cNvPr id="187" name="Google Shape;187;p7"/>
          <p:cNvGrpSpPr/>
          <p:nvPr/>
        </p:nvGrpSpPr>
        <p:grpSpPr>
          <a:xfrm>
            <a:off x="1212477" y="2022662"/>
            <a:ext cx="2773680" cy="3541097"/>
            <a:chOff x="701040" y="1996440"/>
            <a:chExt cx="2773680" cy="3541097"/>
          </a:xfrm>
        </p:grpSpPr>
        <p:sp>
          <p:nvSpPr>
            <p:cNvPr id="188" name="Google Shape;188;p7"/>
            <p:cNvSpPr/>
            <p:nvPr/>
          </p:nvSpPr>
          <p:spPr>
            <a:xfrm>
              <a:off x="701040" y="1996440"/>
              <a:ext cx="2773680" cy="2773680"/>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Raleway"/>
                  <a:ea typeface="Raleway"/>
                  <a:cs typeface="Raleway"/>
                  <a:sym typeface="Raleway"/>
                </a:rPr>
                <a:t>BLOOD</a:t>
              </a:r>
              <a:endParaRPr sz="1400" b="0" i="0" u="none" strike="noStrike" cap="none">
                <a:solidFill>
                  <a:srgbClr val="000000"/>
                </a:solidFill>
                <a:latin typeface="Arial"/>
                <a:ea typeface="Arial"/>
                <a:cs typeface="Arial"/>
                <a:sym typeface="Arial"/>
              </a:endParaRPr>
            </a:p>
          </p:txBody>
        </p:sp>
        <p:sp>
          <p:nvSpPr>
            <p:cNvPr id="189" name="Google Shape;189;p7"/>
            <p:cNvSpPr txBox="1"/>
            <p:nvPr/>
          </p:nvSpPr>
          <p:spPr>
            <a:xfrm>
              <a:off x="701040" y="5075872"/>
              <a:ext cx="277368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a:ea typeface="Raleway"/>
                  <a:cs typeface="Raleway"/>
                  <a:sym typeface="Raleway"/>
                </a:rPr>
                <a:t>FAMILY-BASED</a:t>
              </a:r>
              <a:endParaRPr sz="1400" b="0" i="0" u="none" strike="noStrike" cap="none">
                <a:solidFill>
                  <a:srgbClr val="000000"/>
                </a:solidFill>
                <a:latin typeface="Arial"/>
                <a:ea typeface="Arial"/>
                <a:cs typeface="Arial"/>
                <a:sym typeface="Arial"/>
              </a:endParaRPr>
            </a:p>
          </p:txBody>
        </p:sp>
      </p:grpSp>
      <p:grpSp>
        <p:nvGrpSpPr>
          <p:cNvPr id="190" name="Google Shape;190;p7"/>
          <p:cNvGrpSpPr/>
          <p:nvPr/>
        </p:nvGrpSpPr>
        <p:grpSpPr>
          <a:xfrm>
            <a:off x="4553847" y="2022662"/>
            <a:ext cx="2773680" cy="3541097"/>
            <a:chOff x="701040" y="1996440"/>
            <a:chExt cx="2773680" cy="3541097"/>
          </a:xfrm>
        </p:grpSpPr>
        <p:sp>
          <p:nvSpPr>
            <p:cNvPr id="191" name="Google Shape;191;p7"/>
            <p:cNvSpPr/>
            <p:nvPr/>
          </p:nvSpPr>
          <p:spPr>
            <a:xfrm>
              <a:off x="701040" y="1996440"/>
              <a:ext cx="2773680" cy="27736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Raleway"/>
                  <a:ea typeface="Raleway"/>
                  <a:cs typeface="Raleway"/>
                  <a:sym typeface="Raleway"/>
                </a:rPr>
                <a:t>SWEAT</a:t>
              </a:r>
              <a:endParaRPr sz="1400" b="0" i="0" u="none" strike="noStrike" cap="none">
                <a:solidFill>
                  <a:srgbClr val="000000"/>
                </a:solidFill>
                <a:latin typeface="Arial"/>
                <a:ea typeface="Arial"/>
                <a:cs typeface="Arial"/>
                <a:sym typeface="Arial"/>
              </a:endParaRPr>
            </a:p>
          </p:txBody>
        </p:sp>
        <p:sp>
          <p:nvSpPr>
            <p:cNvPr id="192" name="Google Shape;192;p7"/>
            <p:cNvSpPr txBox="1"/>
            <p:nvPr/>
          </p:nvSpPr>
          <p:spPr>
            <a:xfrm>
              <a:off x="701040" y="5075872"/>
              <a:ext cx="277368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a:ea typeface="Raleway"/>
                  <a:cs typeface="Raleway"/>
                  <a:sym typeface="Raleway"/>
                </a:rPr>
                <a:t>EMPLOYMENT</a:t>
              </a:r>
              <a:endParaRPr sz="1400" b="0" i="0" u="none" strike="noStrike" cap="none">
                <a:solidFill>
                  <a:srgbClr val="000000"/>
                </a:solidFill>
                <a:latin typeface="Arial"/>
                <a:ea typeface="Arial"/>
                <a:cs typeface="Arial"/>
                <a:sym typeface="Arial"/>
              </a:endParaRPr>
            </a:p>
          </p:txBody>
        </p:sp>
      </p:grpSp>
      <p:grpSp>
        <p:nvGrpSpPr>
          <p:cNvPr id="193" name="Google Shape;193;p7"/>
          <p:cNvGrpSpPr/>
          <p:nvPr/>
        </p:nvGrpSpPr>
        <p:grpSpPr>
          <a:xfrm>
            <a:off x="7895217" y="2022662"/>
            <a:ext cx="2773680" cy="3541097"/>
            <a:chOff x="701040" y="1996440"/>
            <a:chExt cx="2773680" cy="3541097"/>
          </a:xfrm>
        </p:grpSpPr>
        <p:sp>
          <p:nvSpPr>
            <p:cNvPr id="194" name="Google Shape;194;p7"/>
            <p:cNvSpPr/>
            <p:nvPr/>
          </p:nvSpPr>
          <p:spPr>
            <a:xfrm>
              <a:off x="701040" y="1996440"/>
              <a:ext cx="2773680" cy="27736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Raleway"/>
                  <a:ea typeface="Raleway"/>
                  <a:cs typeface="Raleway"/>
                  <a:sym typeface="Raleway"/>
                </a:rPr>
                <a:t>TEARS</a:t>
              </a:r>
              <a:endParaRPr sz="1400" b="0" i="0" u="none" strike="noStrike" cap="none">
                <a:solidFill>
                  <a:srgbClr val="000000"/>
                </a:solidFill>
                <a:latin typeface="Arial"/>
                <a:ea typeface="Arial"/>
                <a:cs typeface="Arial"/>
                <a:sym typeface="Arial"/>
              </a:endParaRPr>
            </a:p>
          </p:txBody>
        </p:sp>
        <p:sp>
          <p:nvSpPr>
            <p:cNvPr id="195" name="Google Shape;195;p7"/>
            <p:cNvSpPr txBox="1"/>
            <p:nvPr/>
          </p:nvSpPr>
          <p:spPr>
            <a:xfrm>
              <a:off x="701040" y="5075872"/>
              <a:ext cx="277368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Raleway"/>
                  <a:ea typeface="Raleway"/>
                  <a:cs typeface="Raleway"/>
                  <a:sym typeface="Raleway"/>
                </a:rPr>
                <a:t>HUMANITARIAN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Raleway"/>
              <a:buNone/>
            </a:pPr>
            <a:r>
              <a:rPr lang="en-US" cap="none">
                <a:solidFill>
                  <a:srgbClr val="C00000"/>
                </a:solidFill>
              </a:rPr>
              <a:t>FAMILY-BASED BASICS</a:t>
            </a:r>
            <a:endParaRPr sz="1200" b="0" i="1" cap="none">
              <a:solidFill>
                <a:srgbClr val="C00000"/>
              </a:solidFill>
            </a:endParaRPr>
          </a:p>
        </p:txBody>
      </p:sp>
      <p:sp>
        <p:nvSpPr>
          <p:cNvPr id="201" name="Google Shape;201;p8"/>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6</a:t>
            </a:fld>
            <a:endParaRPr sz="1400" b="0" i="0" u="none" strike="noStrike" cap="none">
              <a:solidFill>
                <a:schemeClr val="accent1"/>
              </a:solidFill>
              <a:latin typeface="Raleway ExtraLight"/>
              <a:ea typeface="Raleway ExtraLight"/>
              <a:cs typeface="Raleway ExtraLight"/>
              <a:sym typeface="Raleway ExtraLight"/>
            </a:endParaRPr>
          </a:p>
        </p:txBody>
      </p:sp>
      <p:sp>
        <p:nvSpPr>
          <p:cNvPr id="202" name="Google Shape;202;p8"/>
          <p:cNvSpPr/>
          <p:nvPr/>
        </p:nvSpPr>
        <p:spPr>
          <a:xfrm>
            <a:off x="720508" y="1948437"/>
            <a:ext cx="10840872" cy="394137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8"/>
          <p:cNvSpPr txBox="1"/>
          <p:nvPr/>
        </p:nvSpPr>
        <p:spPr>
          <a:xfrm>
            <a:off x="862658" y="2843060"/>
            <a:ext cx="4973887" cy="221836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U.S. citizens can apply for:</a:t>
            </a:r>
            <a:endParaRPr sz="1400" b="0" i="0" u="none" strike="noStrike" cap="none">
              <a:solidFill>
                <a:srgbClr val="000000"/>
              </a:solidFill>
              <a:latin typeface="Arial"/>
              <a:ea typeface="Arial"/>
              <a:cs typeface="Arial"/>
              <a:sym typeface="Arial"/>
            </a:endParaRPr>
          </a:p>
          <a:p>
            <a:pPr marL="800100" marR="0" lvl="1" indent="-342900" algn="l" rtl="0">
              <a:lnSpc>
                <a:spcPct val="140000"/>
              </a:lnSpc>
              <a:spcBef>
                <a:spcPts val="0"/>
              </a:spcBef>
              <a:spcAft>
                <a:spcPts val="0"/>
              </a:spcAft>
              <a:buClr>
                <a:schemeClr val="dk1"/>
              </a:buClr>
              <a:buSzPts val="2000"/>
              <a:buFont typeface="Courier New"/>
              <a:buChar char="o"/>
            </a:pPr>
            <a:r>
              <a:rPr lang="en-US" sz="2000" b="0" i="0" u="none" strike="noStrike" cap="none">
                <a:solidFill>
                  <a:schemeClr val="dk1"/>
                </a:solidFill>
                <a:latin typeface="Raleway"/>
                <a:ea typeface="Raleway"/>
                <a:cs typeface="Raleway"/>
                <a:sym typeface="Raleway"/>
              </a:rPr>
              <a:t>Parents</a:t>
            </a:r>
            <a:endParaRPr sz="1400" b="0" i="0" u="none" strike="noStrike" cap="none">
              <a:solidFill>
                <a:srgbClr val="000000"/>
              </a:solidFill>
              <a:latin typeface="Arial"/>
              <a:ea typeface="Arial"/>
              <a:cs typeface="Arial"/>
              <a:sym typeface="Arial"/>
            </a:endParaRPr>
          </a:p>
          <a:p>
            <a:pPr marL="800100" marR="0" lvl="1" indent="-342900" algn="l" rtl="0">
              <a:lnSpc>
                <a:spcPct val="140000"/>
              </a:lnSpc>
              <a:spcBef>
                <a:spcPts val="0"/>
              </a:spcBef>
              <a:spcAft>
                <a:spcPts val="0"/>
              </a:spcAft>
              <a:buClr>
                <a:schemeClr val="dk1"/>
              </a:buClr>
              <a:buSzPts val="2000"/>
              <a:buFont typeface="Courier New"/>
              <a:buChar char="o"/>
            </a:pPr>
            <a:r>
              <a:rPr lang="en-US" sz="2000" b="0" i="0" u="none" strike="noStrike" cap="none">
                <a:solidFill>
                  <a:schemeClr val="dk1"/>
                </a:solidFill>
                <a:latin typeface="Raleway"/>
                <a:ea typeface="Raleway"/>
                <a:cs typeface="Raleway"/>
                <a:sym typeface="Raleway"/>
              </a:rPr>
              <a:t>Spouses</a:t>
            </a:r>
            <a:endParaRPr sz="1400" b="0" i="0" u="none" strike="noStrike" cap="none">
              <a:solidFill>
                <a:srgbClr val="000000"/>
              </a:solidFill>
              <a:latin typeface="Arial"/>
              <a:ea typeface="Arial"/>
              <a:cs typeface="Arial"/>
              <a:sym typeface="Arial"/>
            </a:endParaRPr>
          </a:p>
          <a:p>
            <a:pPr marL="800100" marR="0" lvl="1" indent="-342900" algn="l" rtl="0">
              <a:lnSpc>
                <a:spcPct val="140000"/>
              </a:lnSpc>
              <a:spcBef>
                <a:spcPts val="0"/>
              </a:spcBef>
              <a:spcAft>
                <a:spcPts val="0"/>
              </a:spcAft>
              <a:buClr>
                <a:schemeClr val="dk1"/>
              </a:buClr>
              <a:buSzPts val="2000"/>
              <a:buFont typeface="Courier New"/>
              <a:buChar char="o"/>
            </a:pPr>
            <a:r>
              <a:rPr lang="en-US" sz="2000" b="0" i="0" u="none" strike="noStrike" cap="none">
                <a:solidFill>
                  <a:schemeClr val="dk1"/>
                </a:solidFill>
                <a:latin typeface="Raleway"/>
                <a:ea typeface="Raleway"/>
                <a:cs typeface="Raleway"/>
                <a:sym typeface="Raleway"/>
              </a:rPr>
              <a:t>Minor children</a:t>
            </a:r>
            <a:endParaRPr sz="1400" b="0" i="0" u="none" strike="noStrike" cap="none">
              <a:solidFill>
                <a:srgbClr val="000000"/>
              </a:solidFill>
              <a:latin typeface="Arial"/>
              <a:ea typeface="Arial"/>
              <a:cs typeface="Arial"/>
              <a:sym typeface="Arial"/>
            </a:endParaRPr>
          </a:p>
          <a:p>
            <a:pPr marL="342900" marR="0" lvl="0" indent="-342900" algn="l" rtl="0">
              <a:lnSpc>
                <a:spcPct val="140000"/>
              </a:lnSpc>
              <a:spcBef>
                <a:spcPts val="0"/>
              </a:spcBef>
              <a:spcAft>
                <a:spcPts val="0"/>
              </a:spcAft>
              <a:buClr>
                <a:schemeClr val="dk1"/>
              </a:buClr>
              <a:buSzPts val="2000"/>
              <a:buFont typeface="Arial"/>
              <a:buChar char="•"/>
            </a:pPr>
            <a:r>
              <a:rPr lang="en-US" sz="2000" b="0" i="1" u="none" strike="noStrike" cap="none">
                <a:solidFill>
                  <a:schemeClr val="dk1"/>
                </a:solidFill>
                <a:latin typeface="Raleway"/>
                <a:ea typeface="Raleway"/>
                <a:cs typeface="Raleway"/>
                <a:sym typeface="Raleway"/>
              </a:rPr>
              <a:t>NOTE: They are considered immediate relatives</a:t>
            </a:r>
            <a:endParaRPr sz="1400" b="0" i="0" u="none" strike="noStrike" cap="none">
              <a:solidFill>
                <a:srgbClr val="000000"/>
              </a:solidFill>
              <a:latin typeface="Arial"/>
              <a:ea typeface="Arial"/>
              <a:cs typeface="Arial"/>
              <a:sym typeface="Arial"/>
            </a:endParaRPr>
          </a:p>
        </p:txBody>
      </p:sp>
      <p:sp>
        <p:nvSpPr>
          <p:cNvPr id="204" name="Google Shape;204;p8"/>
          <p:cNvSpPr txBox="1"/>
          <p:nvPr/>
        </p:nvSpPr>
        <p:spPr>
          <a:xfrm>
            <a:off x="3714807" y="2021688"/>
            <a:ext cx="49045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Lato"/>
                <a:ea typeface="Lato"/>
                <a:cs typeface="Lato"/>
                <a:sym typeface="Lato"/>
              </a:rPr>
              <a:t>WHO CAN APPLY FOR WHOM?</a:t>
            </a:r>
            <a:endParaRPr sz="2400" b="0" i="0" u="none" strike="noStrike" cap="none">
              <a:solidFill>
                <a:schemeClr val="dk1"/>
              </a:solidFill>
              <a:latin typeface="Calibri"/>
              <a:ea typeface="Calibri"/>
              <a:cs typeface="Calibri"/>
              <a:sym typeface="Calibri"/>
            </a:endParaRPr>
          </a:p>
        </p:txBody>
      </p:sp>
      <p:sp>
        <p:nvSpPr>
          <p:cNvPr id="205" name="Google Shape;205;p8"/>
          <p:cNvSpPr txBox="1"/>
          <p:nvPr/>
        </p:nvSpPr>
        <p:spPr>
          <a:xfrm>
            <a:off x="862658" y="2478983"/>
            <a:ext cx="497388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Lato"/>
                <a:ea typeface="Lato"/>
                <a:cs typeface="Lato"/>
                <a:sym typeface="Lato"/>
              </a:rPr>
              <a:t>No Waiting for Visa</a:t>
            </a:r>
            <a:endParaRPr sz="2400" b="0" i="0" u="none" strike="noStrike" cap="none">
              <a:solidFill>
                <a:schemeClr val="dk2"/>
              </a:solidFill>
              <a:latin typeface="Calibri"/>
              <a:ea typeface="Calibri"/>
              <a:cs typeface="Calibri"/>
              <a:sym typeface="Calibri"/>
            </a:endParaRPr>
          </a:p>
        </p:txBody>
      </p:sp>
      <p:sp>
        <p:nvSpPr>
          <p:cNvPr id="206" name="Google Shape;206;p8"/>
          <p:cNvSpPr txBox="1"/>
          <p:nvPr/>
        </p:nvSpPr>
        <p:spPr>
          <a:xfrm>
            <a:off x="6239433" y="2478983"/>
            <a:ext cx="508990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Lato"/>
                <a:ea typeface="Lato"/>
                <a:cs typeface="Lato"/>
                <a:sym typeface="Lato"/>
              </a:rPr>
              <a:t>Must Wait for Visa</a:t>
            </a:r>
            <a:endParaRPr sz="2400" b="0" i="0" u="none" strike="noStrike" cap="none">
              <a:solidFill>
                <a:schemeClr val="dk2"/>
              </a:solidFill>
              <a:latin typeface="Calibri"/>
              <a:ea typeface="Calibri"/>
              <a:cs typeface="Calibri"/>
              <a:sym typeface="Calibri"/>
            </a:endParaRPr>
          </a:p>
        </p:txBody>
      </p:sp>
      <p:sp>
        <p:nvSpPr>
          <p:cNvPr id="207" name="Google Shape;207;p8"/>
          <p:cNvSpPr txBox="1"/>
          <p:nvPr/>
        </p:nvSpPr>
        <p:spPr>
          <a:xfrm>
            <a:off x="6355453" y="2844308"/>
            <a:ext cx="5089800" cy="2986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U.S. citizens can also apply for: </a:t>
            </a:r>
            <a:endParaRPr sz="1400" b="0" i="0" u="none" strike="noStrike" cap="none">
              <a:solidFill>
                <a:srgbClr val="000000"/>
              </a:solidFill>
              <a:latin typeface="Arial"/>
              <a:ea typeface="Arial"/>
              <a:cs typeface="Arial"/>
              <a:sym typeface="Arial"/>
            </a:endParaRPr>
          </a:p>
          <a:p>
            <a:pPr marL="800100" marR="0" lvl="1" indent="-342900" algn="l" rtl="0">
              <a:lnSpc>
                <a:spcPct val="140000"/>
              </a:lnSpc>
              <a:spcBef>
                <a:spcPts val="0"/>
              </a:spcBef>
              <a:spcAft>
                <a:spcPts val="0"/>
              </a:spcAft>
              <a:buClr>
                <a:schemeClr val="dk1"/>
              </a:buClr>
              <a:buSzPts val="2000"/>
              <a:buFont typeface="Courier New"/>
              <a:buChar char="o"/>
            </a:pPr>
            <a:r>
              <a:rPr lang="en-US" sz="2000" b="0" i="0" u="none" strike="noStrike" cap="none">
                <a:solidFill>
                  <a:schemeClr val="dk1"/>
                </a:solidFill>
                <a:latin typeface="Raleway"/>
                <a:ea typeface="Raleway"/>
                <a:cs typeface="Raleway"/>
                <a:sym typeface="Raleway"/>
              </a:rPr>
              <a:t>Siblings</a:t>
            </a:r>
            <a:endParaRPr sz="1400" b="0" i="0" u="none" strike="noStrike" cap="none">
              <a:solidFill>
                <a:srgbClr val="000000"/>
              </a:solidFill>
              <a:latin typeface="Arial"/>
              <a:ea typeface="Arial"/>
              <a:cs typeface="Arial"/>
              <a:sym typeface="Arial"/>
            </a:endParaRPr>
          </a:p>
          <a:p>
            <a:pPr marL="800100" marR="0" lvl="1" indent="-342900" algn="l" rtl="0">
              <a:lnSpc>
                <a:spcPct val="140000"/>
              </a:lnSpc>
              <a:spcBef>
                <a:spcPts val="0"/>
              </a:spcBef>
              <a:spcAft>
                <a:spcPts val="0"/>
              </a:spcAft>
              <a:buClr>
                <a:schemeClr val="dk1"/>
              </a:buClr>
              <a:buSzPts val="2000"/>
              <a:buFont typeface="Courier New"/>
              <a:buChar char="o"/>
            </a:pPr>
            <a:r>
              <a:rPr lang="en-US" sz="2000" b="0" i="0" u="none" strike="noStrike" cap="none">
                <a:solidFill>
                  <a:schemeClr val="dk1"/>
                </a:solidFill>
                <a:latin typeface="Raleway"/>
                <a:ea typeface="Raleway"/>
                <a:cs typeface="Raleway"/>
                <a:sym typeface="Raleway"/>
              </a:rPr>
              <a:t>Adult children</a:t>
            </a:r>
            <a:endParaRPr sz="1400" b="0" i="0" u="none" strike="noStrike" cap="none">
              <a:solidFill>
                <a:srgbClr val="000000"/>
              </a:solidFill>
              <a:latin typeface="Arial"/>
              <a:ea typeface="Arial"/>
              <a:cs typeface="Arial"/>
              <a:sym typeface="Arial"/>
            </a:endParaRPr>
          </a:p>
          <a:p>
            <a:pPr marL="342900" marR="0" lvl="0" indent="-342900" algn="l" rtl="0">
              <a:lnSpc>
                <a:spcPct val="14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Lawful Permanent Residents </a:t>
            </a:r>
            <a:r>
              <a:rPr lang="en-US" sz="2000" b="0" i="1" u="none" strike="noStrike" cap="none">
                <a:solidFill>
                  <a:schemeClr val="dk1"/>
                </a:solidFill>
                <a:latin typeface="Raleway"/>
                <a:ea typeface="Raleway"/>
                <a:cs typeface="Raleway"/>
                <a:sym typeface="Raleway"/>
              </a:rPr>
              <a:t>(green card holders) </a:t>
            </a:r>
            <a:r>
              <a:rPr lang="en-US" sz="2000" b="0" i="0" u="none" strike="noStrike" cap="none">
                <a:solidFill>
                  <a:schemeClr val="dk1"/>
                </a:solidFill>
                <a:latin typeface="Raleway"/>
                <a:ea typeface="Raleway"/>
                <a:cs typeface="Raleway"/>
                <a:sym typeface="Raleway"/>
              </a:rPr>
              <a:t>can apply for: </a:t>
            </a:r>
            <a:endParaRPr sz="1400" b="0" i="0" u="none" strike="noStrike" cap="none">
              <a:solidFill>
                <a:srgbClr val="000000"/>
              </a:solidFill>
              <a:latin typeface="Arial"/>
              <a:ea typeface="Arial"/>
              <a:cs typeface="Arial"/>
              <a:sym typeface="Arial"/>
            </a:endParaRPr>
          </a:p>
          <a:p>
            <a:pPr marL="800100" marR="0" lvl="1" indent="-342900" algn="l" rtl="0">
              <a:lnSpc>
                <a:spcPct val="140000"/>
              </a:lnSpc>
              <a:spcBef>
                <a:spcPts val="0"/>
              </a:spcBef>
              <a:spcAft>
                <a:spcPts val="0"/>
              </a:spcAft>
              <a:buClr>
                <a:schemeClr val="dk1"/>
              </a:buClr>
              <a:buSzPts val="2000"/>
              <a:buFont typeface="Courier New"/>
              <a:buChar char="o"/>
            </a:pPr>
            <a:r>
              <a:rPr lang="en-US" sz="2000" b="0" i="0" u="none" strike="noStrike" cap="none">
                <a:solidFill>
                  <a:schemeClr val="dk1"/>
                </a:solidFill>
                <a:latin typeface="Raleway"/>
                <a:ea typeface="Raleway"/>
                <a:cs typeface="Raleway"/>
                <a:sym typeface="Raleway"/>
              </a:rPr>
              <a:t>Spouses, Minor children, Unmarried adult children</a:t>
            </a:r>
            <a:endParaRPr sz="1400" b="0" i="0" u="none" strike="noStrike" cap="none">
              <a:solidFill>
                <a:srgbClr val="000000"/>
              </a:solidFill>
              <a:latin typeface="Arial"/>
              <a:ea typeface="Arial"/>
              <a:cs typeface="Arial"/>
              <a:sym typeface="Arial"/>
            </a:endParaRPr>
          </a:p>
        </p:txBody>
      </p:sp>
      <p:cxnSp>
        <p:nvCxnSpPr>
          <p:cNvPr id="208" name="Google Shape;208;p8"/>
          <p:cNvCxnSpPr/>
          <p:nvPr/>
        </p:nvCxnSpPr>
        <p:spPr>
          <a:xfrm>
            <a:off x="6096000" y="2671482"/>
            <a:ext cx="0" cy="2868706"/>
          </a:xfrm>
          <a:prstGeom prst="straightConnector1">
            <a:avLst/>
          </a:prstGeom>
          <a:noFill/>
          <a:ln w="22225" cap="flat" cmpd="sng">
            <a:solidFill>
              <a:schemeClr val="dk2"/>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Raleway"/>
              <a:buNone/>
            </a:pPr>
            <a:r>
              <a:rPr lang="en-US" cap="none">
                <a:solidFill>
                  <a:srgbClr val="C00000"/>
                </a:solidFill>
              </a:rPr>
              <a:t>FAMILY-BASED BASICS</a:t>
            </a:r>
            <a:endParaRPr sz="1200" b="0" i="1" cap="none">
              <a:solidFill>
                <a:srgbClr val="C00000"/>
              </a:solidFill>
            </a:endParaRPr>
          </a:p>
        </p:txBody>
      </p:sp>
      <p:sp>
        <p:nvSpPr>
          <p:cNvPr id="214" name="Google Shape;214;p10"/>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7</a:t>
            </a:fld>
            <a:endParaRPr sz="1400" b="0" i="0" u="none" strike="noStrike" cap="none">
              <a:solidFill>
                <a:schemeClr val="accent1"/>
              </a:solidFill>
              <a:latin typeface="Raleway ExtraLight"/>
              <a:ea typeface="Raleway ExtraLight"/>
              <a:cs typeface="Raleway ExtraLight"/>
              <a:sym typeface="Raleway ExtraLight"/>
            </a:endParaRPr>
          </a:p>
        </p:txBody>
      </p:sp>
      <p:sp>
        <p:nvSpPr>
          <p:cNvPr id="215" name="Google Shape;215;p10"/>
          <p:cNvSpPr txBox="1"/>
          <p:nvPr/>
        </p:nvSpPr>
        <p:spPr>
          <a:xfrm>
            <a:off x="862660" y="1575000"/>
            <a:ext cx="1046667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Lato"/>
                <a:ea typeface="Lato"/>
                <a:cs typeface="Lato"/>
                <a:sym typeface="Lato"/>
              </a:rPr>
              <a:t>VISA BULLETIN</a:t>
            </a:r>
            <a:endParaRPr sz="2400" b="0" i="0" u="none" strike="noStrike" cap="none">
              <a:solidFill>
                <a:schemeClr val="dk1"/>
              </a:solidFill>
              <a:latin typeface="Calibri"/>
              <a:ea typeface="Calibri"/>
              <a:cs typeface="Calibri"/>
              <a:sym typeface="Calibri"/>
            </a:endParaRPr>
          </a:p>
        </p:txBody>
      </p:sp>
      <p:sp>
        <p:nvSpPr>
          <p:cNvPr id="216" name="Google Shape;216;p10"/>
          <p:cNvSpPr txBox="1"/>
          <p:nvPr/>
        </p:nvSpPr>
        <p:spPr>
          <a:xfrm>
            <a:off x="862660" y="2095416"/>
            <a:ext cx="10515600" cy="782074"/>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0" i="0" u="none" strike="noStrike" cap="none">
                <a:solidFill>
                  <a:schemeClr val="dk1"/>
                </a:solidFill>
                <a:latin typeface="Raleway"/>
                <a:ea typeface="Raleway"/>
                <a:cs typeface="Raleway"/>
                <a:sym typeface="Raleway"/>
              </a:rPr>
              <a:t>Example:  Juan Antonio is a naturalized U.S. citizen who is originally from Mexico.  He applied for his Mexican brother in 1999.  When can his brother come to the U.S.?</a:t>
            </a:r>
            <a:endParaRPr sz="1400" b="0" i="0" u="none" strike="noStrike" cap="none">
              <a:solidFill>
                <a:srgbClr val="000000"/>
              </a:solidFill>
              <a:latin typeface="Arial"/>
              <a:ea typeface="Arial"/>
              <a:cs typeface="Arial"/>
              <a:sym typeface="Arial"/>
            </a:endParaRPr>
          </a:p>
        </p:txBody>
      </p:sp>
      <p:pic>
        <p:nvPicPr>
          <p:cNvPr id="217" name="Google Shape;217;p10"/>
          <p:cNvPicPr preferRelativeResize="0"/>
          <p:nvPr/>
        </p:nvPicPr>
        <p:blipFill rotWithShape="1">
          <a:blip r:embed="rId3">
            <a:alphaModFix/>
          </a:blip>
          <a:srcRect/>
          <a:stretch/>
        </p:blipFill>
        <p:spPr>
          <a:xfrm>
            <a:off x="3110589" y="2900563"/>
            <a:ext cx="5970819" cy="3408642"/>
          </a:xfrm>
          <a:prstGeom prst="rect">
            <a:avLst/>
          </a:prstGeom>
          <a:noFill/>
          <a:ln>
            <a:noFill/>
          </a:ln>
        </p:spPr>
      </p:pic>
      <p:sp>
        <p:nvSpPr>
          <p:cNvPr id="218" name="Google Shape;218;p10"/>
          <p:cNvSpPr txBox="1"/>
          <p:nvPr/>
        </p:nvSpPr>
        <p:spPr>
          <a:xfrm>
            <a:off x="3212126" y="6279182"/>
            <a:ext cx="5767743" cy="30777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hlink"/>
              </a:buClr>
              <a:buSzPts val="1200"/>
              <a:buFont typeface="Raleway"/>
              <a:buNone/>
            </a:pPr>
            <a:r>
              <a:rPr lang="en-US" sz="1200" b="0" i="0" u="sng" strike="noStrike" cap="none">
                <a:solidFill>
                  <a:schemeClr val="hlink"/>
                </a:solidFill>
                <a:latin typeface="Raleway"/>
                <a:ea typeface="Raleway"/>
                <a:cs typeface="Raleway"/>
                <a:sym typeface="Raleway"/>
                <a:hlinkClick r:id="rId4"/>
              </a:rPr>
              <a:t>https://travel.state.gov/content/travel/en/legal/visa-law0/visa-bulletin.html</a:t>
            </a:r>
            <a:endParaRPr sz="1200" b="0" i="0" u="none" strike="noStrike" cap="none">
              <a:solidFill>
                <a:schemeClr val="dk1"/>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Raleway"/>
              <a:buNone/>
            </a:pPr>
            <a:r>
              <a:rPr lang="en-US" cap="none">
                <a:solidFill>
                  <a:srgbClr val="C00000"/>
                </a:solidFill>
              </a:rPr>
              <a:t>FAMILY-BASED BASICS</a:t>
            </a:r>
            <a:endParaRPr sz="1200" b="0" i="1">
              <a:solidFill>
                <a:srgbClr val="C00000"/>
              </a:solidFill>
            </a:endParaRPr>
          </a:p>
        </p:txBody>
      </p:sp>
      <p:sp>
        <p:nvSpPr>
          <p:cNvPr id="225" name="Google Shape;225;p12"/>
          <p:cNvSpPr txBox="1"/>
          <p:nvPr/>
        </p:nvSpPr>
        <p:spPr>
          <a:xfrm>
            <a:off x="5095464" y="1794485"/>
            <a:ext cx="6071300" cy="4601745"/>
          </a:xfrm>
          <a:prstGeom prst="rect">
            <a:avLst/>
          </a:prstGeom>
          <a:solidFill>
            <a:srgbClr val="F7F8FC"/>
          </a:solid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101010"/>
              </a:buClr>
              <a:buSzPts val="1800"/>
              <a:buFont typeface="Arial"/>
              <a:buChar char="•"/>
            </a:pPr>
            <a:r>
              <a:rPr lang="en-US" sz="1800" b="0" i="0" u="none" strike="noStrike" cap="none">
                <a:solidFill>
                  <a:srgbClr val="101010"/>
                </a:solidFill>
                <a:latin typeface="Raleway"/>
                <a:ea typeface="Raleway"/>
                <a:cs typeface="Raleway"/>
                <a:sym typeface="Raleway"/>
              </a:rPr>
              <a:t>Waiver available for the ten-year bar </a:t>
            </a:r>
            <a:endParaRPr sz="1400" b="0" i="0" u="none" strike="noStrike" cap="none">
              <a:solidFill>
                <a:srgbClr val="000000"/>
              </a:solidFill>
              <a:latin typeface="Arial"/>
              <a:ea typeface="Arial"/>
              <a:cs typeface="Arial"/>
              <a:sym typeface="Arial"/>
            </a:endParaRPr>
          </a:p>
          <a:p>
            <a:pPr marL="800100" marR="0" lvl="1" indent="-342900" algn="l" rtl="0">
              <a:lnSpc>
                <a:spcPct val="150000"/>
              </a:lnSpc>
              <a:spcBef>
                <a:spcPts val="0"/>
              </a:spcBef>
              <a:spcAft>
                <a:spcPts val="0"/>
              </a:spcAft>
              <a:buClr>
                <a:schemeClr val="dk1"/>
              </a:buClr>
              <a:buSzPts val="1800"/>
              <a:buFont typeface="Courier New"/>
              <a:buChar char="o"/>
            </a:pPr>
            <a:r>
              <a:rPr lang="en-US" sz="1800" b="0" i="0" u="none" strike="noStrike" cap="none">
                <a:solidFill>
                  <a:schemeClr val="dk1"/>
                </a:solidFill>
                <a:latin typeface="Raleway"/>
                <a:ea typeface="Raleway"/>
                <a:cs typeface="Raleway"/>
                <a:sym typeface="Raleway"/>
              </a:rPr>
              <a:t>Beneficiary must demonstrate “extreme hardship” to their U.S. citizen, LPR spouse, or parents.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ts val="1800"/>
              <a:buFont typeface="Arial"/>
              <a:buChar char="•"/>
            </a:pPr>
            <a:r>
              <a:rPr lang="en-US" sz="1800" b="0" i="0" u="none" strike="noStrike" cap="none">
                <a:solidFill>
                  <a:srgbClr val="101010"/>
                </a:solidFill>
                <a:latin typeface="Raleway"/>
                <a:ea typeface="Raleway"/>
                <a:cs typeface="Raleway"/>
                <a:sym typeface="Raleway"/>
              </a:rPr>
              <a:t>Subject to a permanent bar if entered illegally twice</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01010"/>
              </a:buClr>
              <a:buSzPts val="1800"/>
              <a:buFont typeface="Arial"/>
              <a:buChar char="•"/>
            </a:pPr>
            <a:r>
              <a:rPr lang="en-US" sz="1800" b="0" i="0" u="none" strike="noStrike" cap="none">
                <a:solidFill>
                  <a:srgbClr val="101010"/>
                </a:solidFill>
                <a:latin typeface="Raleway"/>
                <a:ea typeface="Raleway"/>
                <a:cs typeface="Raleway"/>
                <a:sym typeface="Raleway"/>
              </a:rPr>
              <a:t>INA 245(i): Allows people in this situation to pay a $1,000 penalty and adjust status in the U.S. without triggering the bar.</a:t>
            </a:r>
            <a:endParaRPr sz="1400" b="0" i="0" u="none" strike="noStrike" cap="none">
              <a:solidFill>
                <a:srgbClr val="000000"/>
              </a:solidFill>
              <a:latin typeface="Arial"/>
              <a:ea typeface="Arial"/>
              <a:cs typeface="Arial"/>
              <a:sym typeface="Arial"/>
            </a:endParaRPr>
          </a:p>
          <a:p>
            <a:pPr marL="800100" marR="0" lvl="1" indent="-342900" algn="l" rtl="0">
              <a:lnSpc>
                <a:spcPct val="150000"/>
              </a:lnSpc>
              <a:spcBef>
                <a:spcPts val="0"/>
              </a:spcBef>
              <a:spcAft>
                <a:spcPts val="0"/>
              </a:spcAft>
              <a:buClr>
                <a:schemeClr val="dk1"/>
              </a:buClr>
              <a:buSzPts val="1800"/>
              <a:buFont typeface="Courier New"/>
              <a:buChar char="o"/>
            </a:pPr>
            <a:r>
              <a:rPr lang="en-US" sz="1800" b="0" i="0" u="none" strike="noStrike" cap="none">
                <a:solidFill>
                  <a:schemeClr val="dk1"/>
                </a:solidFill>
                <a:latin typeface="Raleway"/>
                <a:ea typeface="Raleway"/>
                <a:cs typeface="Raleway"/>
                <a:sym typeface="Raleway"/>
              </a:rPr>
              <a:t>Petition must have been filed on or before April 30, 2001.</a:t>
            </a:r>
            <a:endParaRPr sz="1400" b="0" i="0" u="none" strike="noStrike" cap="none">
              <a:solidFill>
                <a:srgbClr val="000000"/>
              </a:solidFill>
              <a:latin typeface="Arial"/>
              <a:ea typeface="Arial"/>
              <a:cs typeface="Arial"/>
              <a:sym typeface="Arial"/>
            </a:endParaRPr>
          </a:p>
        </p:txBody>
      </p:sp>
      <p:sp>
        <p:nvSpPr>
          <p:cNvPr id="226" name="Google Shape;226;p12"/>
          <p:cNvSpPr txBox="1"/>
          <p:nvPr/>
        </p:nvSpPr>
        <p:spPr>
          <a:xfrm>
            <a:off x="5095464" y="1278177"/>
            <a:ext cx="5339080" cy="836582"/>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chemeClr val="accent1"/>
              </a:buClr>
              <a:buSzPts val="2400"/>
              <a:buFont typeface="Lato"/>
              <a:buNone/>
            </a:pPr>
            <a:r>
              <a:rPr lang="en-US" sz="2400" b="1" i="0" u="none" strike="noStrike" cap="none">
                <a:solidFill>
                  <a:schemeClr val="accent1"/>
                </a:solidFill>
                <a:latin typeface="Lato"/>
                <a:ea typeface="Lato"/>
                <a:cs typeface="Lato"/>
                <a:sym typeface="Lato"/>
              </a:rPr>
              <a:t>UNLAWFUL PRESENCE</a:t>
            </a:r>
            <a:endParaRPr sz="1400" b="0" i="0" u="none" strike="noStrike" cap="none">
              <a:solidFill>
                <a:srgbClr val="000000"/>
              </a:solidFill>
              <a:latin typeface="Arial"/>
              <a:ea typeface="Arial"/>
              <a:cs typeface="Arial"/>
              <a:sym typeface="Arial"/>
            </a:endParaRPr>
          </a:p>
        </p:txBody>
      </p:sp>
      <p:sp>
        <p:nvSpPr>
          <p:cNvPr id="227" name="Google Shape;227;p12"/>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8</a:t>
            </a:fld>
            <a:endParaRPr sz="1400" b="0" i="0" u="none" strike="noStrike" cap="none">
              <a:solidFill>
                <a:schemeClr val="accent1"/>
              </a:solidFill>
              <a:latin typeface="Raleway ExtraLight"/>
              <a:ea typeface="Raleway ExtraLight"/>
              <a:cs typeface="Raleway ExtraLight"/>
              <a:sym typeface="Raleway ExtraLight"/>
            </a:endParaRPr>
          </a:p>
        </p:txBody>
      </p:sp>
      <p:grpSp>
        <p:nvGrpSpPr>
          <p:cNvPr id="228" name="Google Shape;228;p12"/>
          <p:cNvGrpSpPr/>
          <p:nvPr/>
        </p:nvGrpSpPr>
        <p:grpSpPr>
          <a:xfrm>
            <a:off x="-99198" y="1376723"/>
            <a:ext cx="5537387" cy="5570944"/>
            <a:chOff x="4946072" y="1027906"/>
            <a:chExt cx="5689708" cy="5689708"/>
          </a:xfrm>
        </p:grpSpPr>
        <p:pic>
          <p:nvPicPr>
            <p:cNvPr id="229" name="Google Shape;229;p12" descr="Crying woman holding a cup"/>
            <p:cNvPicPr preferRelativeResize="0"/>
            <p:nvPr/>
          </p:nvPicPr>
          <p:blipFill rotWithShape="1">
            <a:blip r:embed="rId3">
              <a:alphaModFix/>
            </a:blip>
            <a:srcRect/>
            <a:stretch/>
          </p:blipFill>
          <p:spPr>
            <a:xfrm>
              <a:off x="6473378" y="2161227"/>
              <a:ext cx="2501900" cy="3422410"/>
            </a:xfrm>
            <a:prstGeom prst="rect">
              <a:avLst/>
            </a:prstGeom>
            <a:noFill/>
            <a:ln>
              <a:noFill/>
            </a:ln>
          </p:spPr>
        </p:pic>
        <p:pic>
          <p:nvPicPr>
            <p:cNvPr id="230" name="Google Shape;230;p12" descr="No sign with solid fill"/>
            <p:cNvPicPr preferRelativeResize="0"/>
            <p:nvPr/>
          </p:nvPicPr>
          <p:blipFill rotWithShape="1">
            <a:blip r:embed="rId4">
              <a:alphaModFix/>
            </a:blip>
            <a:srcRect/>
            <a:stretch/>
          </p:blipFill>
          <p:spPr>
            <a:xfrm rot="-3930459">
              <a:off x="5643199" y="1725033"/>
              <a:ext cx="4295454" cy="4295454"/>
            </a:xfrm>
            <a:prstGeom prst="rect">
              <a:avLst/>
            </a:prstGeom>
            <a:noFill/>
            <a:ln>
              <a:noFill/>
            </a:ln>
          </p:spPr>
        </p:pic>
        <p:sp>
          <p:nvSpPr>
            <p:cNvPr id="231" name="Google Shape;231;p12"/>
            <p:cNvSpPr txBox="1"/>
            <p:nvPr/>
          </p:nvSpPr>
          <p:spPr>
            <a:xfrm rot="-1237940">
              <a:off x="6535634" y="3668112"/>
              <a:ext cx="2510586" cy="4086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Raleway"/>
                  <a:ea typeface="Raleway"/>
                  <a:cs typeface="Raleway"/>
                  <a:sym typeface="Raleway"/>
                </a:rPr>
                <a:t>BARRED 10 YEARS</a:t>
              </a:r>
              <a:endParaRPr sz="1400" b="0" i="0" u="none" strike="noStrike" cap="none">
                <a:solidFill>
                  <a:srgbClr val="000000"/>
                </a:solidFill>
                <a:latin typeface="Arial"/>
                <a:ea typeface="Arial"/>
                <a:cs typeface="Arial"/>
                <a:sym typeface="Arial"/>
              </a:endParaRPr>
            </a:p>
          </p:txBody>
        </p:sp>
        <p:sp>
          <p:nvSpPr>
            <p:cNvPr id="232" name="Google Shape;232;p12"/>
            <p:cNvSpPr txBox="1"/>
            <p:nvPr/>
          </p:nvSpPr>
          <p:spPr>
            <a:xfrm>
              <a:off x="7060221" y="1588507"/>
              <a:ext cx="1578945" cy="408640"/>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Raleway"/>
                  <a:ea typeface="Raleway"/>
                  <a:cs typeface="Raleway"/>
                  <a:sym typeface="Raleway"/>
                </a:rPr>
                <a:t>1 year-plus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Raleway"/>
              <a:buNone/>
            </a:pPr>
            <a:r>
              <a:rPr lang="en-US" cap="none">
                <a:solidFill>
                  <a:schemeClr val="accent4"/>
                </a:solidFill>
              </a:rPr>
              <a:t>EMPLOYMENT-BASED BASICS</a:t>
            </a:r>
            <a:endParaRPr sz="1200" b="0" i="1">
              <a:solidFill>
                <a:schemeClr val="accent4"/>
              </a:solidFill>
            </a:endParaRPr>
          </a:p>
        </p:txBody>
      </p:sp>
      <p:sp>
        <p:nvSpPr>
          <p:cNvPr id="238" name="Google Shape;238;p13"/>
          <p:cNvSpPr txBox="1"/>
          <p:nvPr/>
        </p:nvSpPr>
        <p:spPr>
          <a:xfrm>
            <a:off x="11561380" y="6398797"/>
            <a:ext cx="51928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accent1"/>
                </a:solidFill>
                <a:latin typeface="Raleway ExtraLight"/>
                <a:ea typeface="Raleway ExtraLight"/>
                <a:cs typeface="Raleway ExtraLight"/>
                <a:sym typeface="Raleway ExtraLight"/>
              </a:rPr>
              <a:t>9</a:t>
            </a:fld>
            <a:endParaRPr sz="1400" b="0" i="0" u="none" strike="noStrike" cap="none">
              <a:solidFill>
                <a:schemeClr val="accent1"/>
              </a:solidFill>
              <a:latin typeface="Raleway ExtraLight"/>
              <a:ea typeface="Raleway ExtraLight"/>
              <a:cs typeface="Raleway ExtraLight"/>
              <a:sym typeface="Raleway ExtraLight"/>
            </a:endParaRPr>
          </a:p>
        </p:txBody>
      </p:sp>
      <p:sp>
        <p:nvSpPr>
          <p:cNvPr id="239" name="Google Shape;239;p13"/>
          <p:cNvSpPr txBox="1"/>
          <p:nvPr/>
        </p:nvSpPr>
        <p:spPr>
          <a:xfrm>
            <a:off x="838200" y="1459832"/>
            <a:ext cx="10515600" cy="503304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01010"/>
              </a:buClr>
              <a:buSzPts val="2000"/>
              <a:buFont typeface="Arial"/>
              <a:buChar char="•"/>
            </a:pPr>
            <a:r>
              <a:rPr lang="en-US" sz="2000" b="0" i="0" u="none" strike="noStrike" cap="none">
                <a:solidFill>
                  <a:srgbClr val="101010"/>
                </a:solidFill>
                <a:latin typeface="Raleway"/>
                <a:ea typeface="Raleway"/>
                <a:cs typeface="Raleway"/>
                <a:sym typeface="Raleway"/>
              </a:rPr>
              <a:t>Usually, the employer is the petitioner.  The employer requests a specific worker and, for permanent resident visas, must establish that there is no U.S. worker available for the job.  Categories are very limited and usually require high levels of education and skills.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01010"/>
              </a:buClr>
              <a:buSzPts val="2000"/>
              <a:buFont typeface="Raleway"/>
              <a:buNone/>
            </a:pPr>
            <a:endParaRPr sz="2000" b="0" i="0" u="none" strike="noStrike" cap="none">
              <a:solidFill>
                <a:srgbClr val="101010"/>
              </a:solidFill>
              <a:latin typeface="Raleway"/>
              <a:ea typeface="Raleway"/>
              <a:cs typeface="Raleway"/>
              <a:sym typeface="Raleway"/>
            </a:endParaRPr>
          </a:p>
          <a:p>
            <a:pPr marL="342900" marR="0" lvl="0" indent="-342900" algn="l" rtl="0">
              <a:lnSpc>
                <a:spcPct val="100000"/>
              </a:lnSpc>
              <a:spcBef>
                <a:spcPts val="0"/>
              </a:spcBef>
              <a:spcAft>
                <a:spcPts val="0"/>
              </a:spcAft>
              <a:buClr>
                <a:srgbClr val="101010"/>
              </a:buClr>
              <a:buSzPts val="2000"/>
              <a:buFont typeface="Arial"/>
              <a:buChar char="•"/>
            </a:pPr>
            <a:r>
              <a:rPr lang="en-US" sz="2000" b="0" i="0" u="none" strike="noStrike" cap="none">
                <a:solidFill>
                  <a:srgbClr val="101010"/>
                </a:solidFill>
                <a:latin typeface="Raleway"/>
                <a:ea typeface="Raleway"/>
                <a:cs typeface="Raleway"/>
                <a:sym typeface="Raleway"/>
              </a:rPr>
              <a:t>Investor visas generally require a $500,000 investment that creates jobs. Often a franchise business is a path.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01010"/>
              </a:buClr>
              <a:buSzPts val="2000"/>
              <a:buFont typeface="Raleway"/>
              <a:buNone/>
            </a:pPr>
            <a:endParaRPr sz="2000" b="0" i="0" u="none" strike="noStrike" cap="none">
              <a:solidFill>
                <a:srgbClr val="101010"/>
              </a:solidFill>
              <a:latin typeface="Raleway"/>
              <a:ea typeface="Raleway"/>
              <a:cs typeface="Raleway"/>
              <a:sym typeface="Raleway"/>
            </a:endParaRPr>
          </a:p>
          <a:p>
            <a:pPr marL="342900" marR="0" lvl="0" indent="-342900" algn="l" rtl="0">
              <a:lnSpc>
                <a:spcPct val="100000"/>
              </a:lnSpc>
              <a:spcBef>
                <a:spcPts val="0"/>
              </a:spcBef>
              <a:spcAft>
                <a:spcPts val="0"/>
              </a:spcAft>
              <a:buClr>
                <a:srgbClr val="101010"/>
              </a:buClr>
              <a:buSzPts val="2000"/>
              <a:buFont typeface="Arial"/>
              <a:buChar char="•"/>
            </a:pPr>
            <a:r>
              <a:rPr lang="en-US" sz="2000" b="0" i="0" u="none" strike="noStrike" cap="none">
                <a:solidFill>
                  <a:srgbClr val="101010"/>
                </a:solidFill>
                <a:latin typeface="Raleway"/>
                <a:ea typeface="Raleway"/>
                <a:cs typeface="Raleway"/>
                <a:sym typeface="Raleway"/>
              </a:rPr>
              <a:t>Small agricultural and seasonal guestworker programs exist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01010"/>
              </a:buClr>
              <a:buSzPts val="2000"/>
              <a:buFont typeface="Raleway"/>
              <a:buNone/>
            </a:pPr>
            <a:endParaRPr sz="2000" b="0" i="0" u="none" strike="noStrike" cap="none">
              <a:solidFill>
                <a:srgbClr val="101010"/>
              </a:solidFill>
              <a:latin typeface="Raleway"/>
              <a:ea typeface="Raleway"/>
              <a:cs typeface="Raleway"/>
              <a:sym typeface="Raleway"/>
            </a:endParaRPr>
          </a:p>
          <a:p>
            <a:pPr marL="342900" marR="0" lvl="0" indent="-342900" algn="l" rtl="0">
              <a:lnSpc>
                <a:spcPct val="100000"/>
              </a:lnSpc>
              <a:spcBef>
                <a:spcPts val="0"/>
              </a:spcBef>
              <a:spcAft>
                <a:spcPts val="0"/>
              </a:spcAft>
              <a:buClr>
                <a:srgbClr val="101010"/>
              </a:buClr>
              <a:buSzPts val="2000"/>
              <a:buFont typeface="Arial"/>
              <a:buChar char="•"/>
            </a:pPr>
            <a:r>
              <a:rPr lang="en-US" sz="2000" b="0" i="0" u="none" strike="noStrike" cap="none">
                <a:solidFill>
                  <a:srgbClr val="101010"/>
                </a:solidFill>
                <a:latin typeface="Raleway"/>
                <a:ea typeface="Raleway"/>
                <a:cs typeface="Raleway"/>
                <a:sym typeface="Raleway"/>
              </a:rPr>
              <a:t>Student visas require the applicant to show cash resources to pay tuition, fees, and living expenses “up-front.”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01010"/>
              </a:buClr>
              <a:buSzPts val="2000"/>
              <a:buFont typeface="Raleway"/>
              <a:buNone/>
            </a:pPr>
            <a:endParaRPr sz="2000" b="0" i="0" u="none" strike="noStrike" cap="none">
              <a:solidFill>
                <a:srgbClr val="101010"/>
              </a:solidFill>
              <a:latin typeface="Raleway"/>
              <a:ea typeface="Raleway"/>
              <a:cs typeface="Raleway"/>
              <a:sym typeface="Raleway"/>
            </a:endParaRPr>
          </a:p>
          <a:p>
            <a:pPr marL="342900" marR="0" lvl="0" indent="-342900" algn="l" rtl="0">
              <a:lnSpc>
                <a:spcPct val="100000"/>
              </a:lnSpc>
              <a:spcBef>
                <a:spcPts val="0"/>
              </a:spcBef>
              <a:spcAft>
                <a:spcPts val="0"/>
              </a:spcAft>
              <a:buClr>
                <a:srgbClr val="101010"/>
              </a:buClr>
              <a:buSzPts val="2000"/>
              <a:buFont typeface="Arial"/>
              <a:buChar char="•"/>
            </a:pPr>
            <a:r>
              <a:rPr lang="en-US" sz="2000" b="0" i="0" u="none" strike="noStrike" cap="none">
                <a:solidFill>
                  <a:srgbClr val="101010"/>
                </a:solidFill>
                <a:latin typeface="Raleway"/>
                <a:ea typeface="Raleway"/>
                <a:cs typeface="Raleway"/>
                <a:sym typeface="Raleway"/>
              </a:rPr>
              <a:t>No special tax breaks or incentives are given to immigrant residents who own businesses that are not given to U.S. citizens.  In fact, some immigrants may face “double taxation” depending on the laws of their home country.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MIRC Colors">
      <a:dk1>
        <a:srgbClr val="101010"/>
      </a:dk1>
      <a:lt1>
        <a:srgbClr val="F7F8FC"/>
      </a:lt1>
      <a:dk2>
        <a:srgbClr val="000000"/>
      </a:dk2>
      <a:lt2>
        <a:srgbClr val="D9D9D9"/>
      </a:lt2>
      <a:accent1>
        <a:srgbClr val="28418E"/>
      </a:accent1>
      <a:accent2>
        <a:srgbClr val="00B7FF"/>
      </a:accent2>
      <a:accent3>
        <a:srgbClr val="00F5A3"/>
      </a:accent3>
      <a:accent4>
        <a:srgbClr val="FFD300"/>
      </a:accent4>
      <a:accent5>
        <a:srgbClr val="FF8C41"/>
      </a:accent5>
      <a:accent6>
        <a:srgbClr val="AF9AB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IRC Colors">
      <a:dk1>
        <a:srgbClr val="101010"/>
      </a:dk1>
      <a:lt1>
        <a:srgbClr val="F7F8FC"/>
      </a:lt1>
      <a:dk2>
        <a:srgbClr val="000000"/>
      </a:dk2>
      <a:lt2>
        <a:srgbClr val="D9D9D9"/>
      </a:lt2>
      <a:accent1>
        <a:srgbClr val="28418E"/>
      </a:accent1>
      <a:accent2>
        <a:srgbClr val="00B7FF"/>
      </a:accent2>
      <a:accent3>
        <a:srgbClr val="00F5A3"/>
      </a:accent3>
      <a:accent4>
        <a:srgbClr val="FFD300"/>
      </a:accent4>
      <a:accent5>
        <a:srgbClr val="FF8C41"/>
      </a:accent5>
      <a:accent6>
        <a:srgbClr val="AF9AB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2249</Words>
  <Application>Microsoft Office PowerPoint</Application>
  <PresentationFormat>Widescreen</PresentationFormat>
  <Paragraphs>268</Paragraphs>
  <Slides>24</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Raleway SemiBold</vt:lpstr>
      <vt:lpstr>Calibri</vt:lpstr>
      <vt:lpstr>Courier New</vt:lpstr>
      <vt:lpstr>Raleway Light</vt:lpstr>
      <vt:lpstr>Raleway ExtraLight</vt:lpstr>
      <vt:lpstr>Roboto</vt:lpstr>
      <vt:lpstr>Noto Sans Symbols</vt:lpstr>
      <vt:lpstr>Lato</vt:lpstr>
      <vt:lpstr>Arial</vt:lpstr>
      <vt:lpstr>Raleway</vt:lpstr>
      <vt:lpstr>Office Theme</vt:lpstr>
      <vt:lpstr>Office Theme</vt:lpstr>
      <vt:lpstr>PowerPoint Presentation</vt:lpstr>
      <vt:lpstr>PowerPoint Presentation</vt:lpstr>
      <vt:lpstr>WHO IS CAPITAL “I” IMMIGRATION? </vt:lpstr>
      <vt:lpstr>WHAT IS IMMIGRATION STATUS?</vt:lpstr>
      <vt:lpstr>HOW CAN ONE IMMIGRATE?</vt:lpstr>
      <vt:lpstr>FAMILY-BASED BASICS</vt:lpstr>
      <vt:lpstr>FAMILY-BASED BASICS</vt:lpstr>
      <vt:lpstr>FAMILY-BASED BASICS</vt:lpstr>
      <vt:lpstr>EMPLOYMENT-BASED BASICS</vt:lpstr>
      <vt:lpstr>HUMANITARIAN-BASED BASICS</vt:lpstr>
      <vt:lpstr>HUMANITARIAN-BASED BASICS</vt:lpstr>
      <vt:lpstr>Some 2025 IMMIGRATION CHANGES </vt:lpstr>
      <vt:lpstr>PUBLIC BENEFITS ELIGIBILITY</vt:lpstr>
      <vt:lpstr>PUBLIC BENEFITS cont.</vt:lpstr>
      <vt:lpstr>SOCIAL SECURITY BENEFITS</vt:lpstr>
      <vt:lpstr>HEALTH INSURANCE</vt:lpstr>
      <vt:lpstr>Immigration Enforcement and Child Welfare</vt:lpstr>
      <vt:lpstr>CHIPRA Expansion</vt:lpstr>
      <vt:lpstr>UNACCOMPANIED CHILDREN</vt:lpstr>
      <vt:lpstr>CROSSING THE BORDER</vt:lpstr>
      <vt:lpstr>MAPPING IT OUT</vt:lpstr>
      <vt:lpstr>Awareness of smuggling and harboring law</vt:lpstr>
      <vt:lpstr>COMMUNITY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Rositano, Sean</dc:creator>
  <cp:lastModifiedBy>Detwiler, Joni (DHHS)</cp:lastModifiedBy>
  <cp:revision>1</cp:revision>
  <dcterms:created xsi:type="dcterms:W3CDTF">2022-06-08T21:45:19Z</dcterms:created>
  <dcterms:modified xsi:type="dcterms:W3CDTF">2025-08-11T19:28:45Z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2025-08-11T19:28:42Z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17dd5b54-0689-4ec2-91ca-9f0171dfbe7c</vt:lpwstr>
  </property>
  <property fmtid="{D5CDD505-2E9C-101B-9397-08002B2CF9AE}" pid="8" name="MSIP_Label_3a2fed65-62e7-46ea-af74-187e0c17143a_ContentBits">
    <vt:lpwstr>0</vt:lpwstr>
  </property>
  <property fmtid="{D5CDD505-2E9C-101B-9397-08002B2CF9AE}" pid="9" name="MSIP_Label_3a2fed65-62e7-46ea-af74-187e0c17143a_Tag">
    <vt:lpwstr>10, 0, 1, 1</vt:lpwstr>
  </property>
</Properties>
</file>